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00" r:id="rId2"/>
  </p:sldMasterIdLst>
  <p:notesMasterIdLst>
    <p:notesMasterId r:id="rId23"/>
  </p:notesMasterIdLst>
  <p:sldIdLst>
    <p:sldId id="256" r:id="rId3"/>
    <p:sldId id="296" r:id="rId4"/>
    <p:sldId id="299" r:id="rId5"/>
    <p:sldId id="263" r:id="rId6"/>
    <p:sldId id="300" r:id="rId7"/>
    <p:sldId id="301" r:id="rId8"/>
    <p:sldId id="302" r:id="rId9"/>
    <p:sldId id="271" r:id="rId10"/>
    <p:sldId id="311" r:id="rId11"/>
    <p:sldId id="304" r:id="rId12"/>
    <p:sldId id="277" r:id="rId13"/>
    <p:sldId id="305" r:id="rId14"/>
    <p:sldId id="260" r:id="rId15"/>
    <p:sldId id="306" r:id="rId16"/>
    <p:sldId id="308" r:id="rId17"/>
    <p:sldId id="312" r:id="rId18"/>
    <p:sldId id="309" r:id="rId19"/>
    <p:sldId id="257" r:id="rId20"/>
    <p:sldId id="286" r:id="rId21"/>
    <p:sldId id="29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4CE06E21-87C9-43B3-80C7-01B6754C9B86}">
          <p14:sldIdLst>
            <p14:sldId id="256"/>
            <p14:sldId id="296"/>
          </p14:sldIdLst>
        </p14:section>
        <p14:section name="INFN Scientific Repository" id="{72EF9A2D-B50C-4DC9-AC7A-AC90EC2B66E7}">
          <p14:sldIdLst>
            <p14:sldId id="299"/>
            <p14:sldId id="263"/>
            <p14:sldId id="300"/>
            <p14:sldId id="301"/>
            <p14:sldId id="302"/>
            <p14:sldId id="271"/>
            <p14:sldId id="311"/>
          </p14:sldIdLst>
        </p14:section>
        <p14:section name="AI Platform" id="{9D747F90-C5D7-4B1B-A533-E089FF71B5BA}">
          <p14:sldIdLst>
            <p14:sldId id="304"/>
            <p14:sldId id="277"/>
            <p14:sldId id="305"/>
            <p14:sldId id="260"/>
            <p14:sldId id="306"/>
          </p14:sldIdLst>
        </p14:section>
        <p14:section name="HEP" id="{535463FD-06BF-4D2A-8B92-F104860ED01D}">
          <p14:sldIdLst>
            <p14:sldId id="308"/>
            <p14:sldId id="312"/>
          </p14:sldIdLst>
        </p14:section>
        <p14:section name="FAIRS6" id="{E7069506-BFA3-4BB0-B13C-F0D8B2DF12B8}">
          <p14:sldIdLst>
            <p14:sldId id="309"/>
          </p14:sldIdLst>
        </p14:section>
        <p14:section name="Conclusions" id="{AC09B1E9-DCE4-4F04-BF1D-87637255DB97}">
          <p14:sldIdLst>
            <p14:sldId id="257"/>
            <p14:sldId id="286"/>
            <p14:sldId id="290"/>
          </p14:sldIdLst>
        </p14:section>
        <p14:section name="Appendix" id="{183A0D6D-4B9A-4D10-BD1F-C2686454A42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601BE8-74B5-D827-BA0B-6BDDEE3960D9}" v="20" dt="2023-10-06T12:31:45.641"/>
    <p1510:client id="{08CDDEE1-4439-3C7A-67EF-72783F5B11EA}" v="114" dt="2023-11-15T16:31:16.921"/>
    <p1510:client id="{151A4785-FECC-F671-410B-D0F19C749465}" v="1057" dt="2023-09-13T14:06:16.923"/>
    <p1510:client id="{1BF4FE95-B062-0AA5-64E5-EBDD9329CC02}" v="11" dt="2023-09-22T08:14:46.511"/>
    <p1510:client id="{1D97D830-5DFC-5B57-BD15-A44E883EEC9C}" v="94" dt="2023-09-29T12:48:50.807"/>
    <p1510:client id="{1FA6E8ED-E791-8F47-887F-F4964A0D1688}" v="2268" dt="2023-11-15T15:32:11.081"/>
    <p1510:client id="{3F51E527-8348-51D5-89C3-75B75509223F}" v="634" dt="2023-09-21T14:55:52.275"/>
    <p1510:client id="{450CF2D2-CD26-A5DA-45D8-52F433F44915}" v="58" dt="2023-10-09T13:49:00.439"/>
    <p1510:client id="{49C416B4-141F-B7FE-86AD-4DF349A4799D}" v="712" dt="2023-09-13T09:39:34.497"/>
    <p1510:client id="{4C9064F0-AE14-92D4-4E47-47772242917C}" v="502" dt="2023-11-15T07:50:28.141"/>
    <p1510:client id="{514FDB64-B137-1555-B0EF-C4198FCBDCCE}" v="65" dt="2023-10-24T08:57:29.977"/>
    <p1510:client id="{545A3375-D1E3-8BD1-EE7D-B07164C51C38}" v="202" dt="2023-11-17T12:49:25.381"/>
    <p1510:client id="{557A710A-E591-5762-2FD8-7B221209F144}" v="478" dt="2023-11-10T11:38:16.514"/>
    <p1510:client id="{68C6C198-43EA-9B5B-3238-D1B79F77A86E}" v="298" dt="2023-11-10T10:34:14.938"/>
    <p1510:client id="{6A06F352-C713-FE51-6DCD-D4FC50220D96}" v="348" dt="2023-09-28T14:33:25.602"/>
    <p1510:client id="{6CDB91E0-66F0-5421-48B6-AB4AE7E6196C}" v="87" dt="2023-10-10T06:40:02.247"/>
    <p1510:client id="{798A7179-C22D-C937-5389-08386EAA5BCD}" v="369" dt="2023-10-03T11:11:54.166"/>
    <p1510:client id="{7AD1291C-4C86-BF1E-4089-5769713C358C}" v="204" dt="2023-09-27T06:50:42.319"/>
    <p1510:client id="{83E09DD1-4D32-CE7F-D64F-EB294FB2D828}" v="77" dt="2023-10-03T14:11:05.680"/>
    <p1510:client id="{863E14E6-3742-B64E-047D-91900FF47016}" v="105" dt="2023-10-05T08:44:46.341"/>
    <p1510:client id="{9780106E-B546-9995-E96C-EE106E718BC6}" v="300" dt="2023-10-02T15:05:26.458"/>
    <p1510:client id="{9CBABDC5-B6C3-F5B1-EB54-7AA86EB91DE1}" v="50" dt="2023-09-28T14:13:32.966"/>
    <p1510:client id="{9E7FEFB0-78BF-9558-C4AA-163C8C33541C}" v="111" dt="2023-10-04T11:54:55.794"/>
    <p1510:client id="{A2AE8D1A-7D69-9968-1E4A-120D680FFC3B}" v="6" dt="2023-09-13T09:46:36.418"/>
    <p1510:client id="{B9100900-CA1A-09FA-0A8F-95CFB9A8AA34}" v="1025" dt="2023-09-15T10:26:04.954"/>
    <p1510:client id="{BE3C0CAD-2527-96F4-165E-A8A496ADDB59}" v="64" dt="2023-10-27T10:25:18.318"/>
    <p1510:client id="{D2EED887-5089-025E-2B3B-24F59B6ADE6F}" v="205" dt="2023-11-16T09:39:19.322"/>
    <p1510:client id="{D3692AD5-5A64-C5BD-2C7E-D9455A8A86E1}" v="203" dt="2023-11-15T08:45:10.132"/>
    <p1510:client id="{D41FC63E-65BE-0964-E0CB-D931C2737F84}" v="331" dt="2023-09-14T12:51:45.310"/>
    <p1510:client id="{D8AAED98-56E8-D220-3CBB-520A5B861254}" v="1622" dt="2023-09-20T13:57:28.818"/>
    <p1510:client id="{E4E56718-6219-502E-DFAD-C763B7A624D8}" v="105" dt="2023-10-09T10:12:31.343"/>
    <p1510:client id="{EFEE450F-9E3D-37A8-535B-709AF22C90CC}" v="68" dt="2023-09-26T14:26:19.451"/>
    <p1510:client id="{FB4B76D3-6E2D-2568-F077-82844C091942}" v="15" dt="2023-10-09T07:36:10.1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7ED90A-A8BD-469A-B137-591ACD05B82C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BCAB46A-969F-43EE-9E20-30E6775DE71C}">
      <dgm:prSet/>
      <dgm:spPr/>
      <dgm:t>
        <a:bodyPr/>
        <a:lstStyle/>
        <a:p>
          <a:pPr rtl="0"/>
          <a:r>
            <a:rPr lang="it-IT" dirty="0">
              <a:latin typeface="Calibri Light" panose="020F0302020204030204"/>
            </a:rPr>
            <a:t>INFN Scientific Repository</a:t>
          </a:r>
          <a:endParaRPr lang="en-US" dirty="0"/>
        </a:p>
      </dgm:t>
    </dgm:pt>
    <dgm:pt modelId="{FFAA4E3D-D3BB-4421-BC69-77E16BE84A0E}" type="parTrans" cxnId="{0D84C2CF-80E8-4BA4-AF9C-00330C5C9277}">
      <dgm:prSet/>
      <dgm:spPr/>
      <dgm:t>
        <a:bodyPr/>
        <a:lstStyle/>
        <a:p>
          <a:endParaRPr lang="en-US"/>
        </a:p>
      </dgm:t>
    </dgm:pt>
    <dgm:pt modelId="{128F9436-C9CF-4053-9613-CB963327CFD7}" type="sibTrans" cxnId="{0D84C2CF-80E8-4BA4-AF9C-00330C5C9277}">
      <dgm:prSet/>
      <dgm:spPr/>
      <dgm:t>
        <a:bodyPr/>
        <a:lstStyle/>
        <a:p>
          <a:endParaRPr lang="en-US"/>
        </a:p>
      </dgm:t>
    </dgm:pt>
    <dgm:pt modelId="{D040B50D-FD7C-472A-AB6C-E7F8297F2CF7}">
      <dgm:prSet/>
      <dgm:spPr/>
      <dgm:t>
        <a:bodyPr/>
        <a:lstStyle/>
        <a:p>
          <a:pPr rtl="0"/>
          <a:r>
            <a:rPr lang="it-IT" i="0" dirty="0">
              <a:latin typeface="Calibri Light" panose="020F0302020204030204"/>
            </a:rPr>
            <a:t>AI Platform for Scientific Use Cases</a:t>
          </a:r>
          <a:endParaRPr lang="en-US" i="0" dirty="0"/>
        </a:p>
      </dgm:t>
    </dgm:pt>
    <dgm:pt modelId="{2B93F5BE-2AF1-4B9B-81B7-7F548E0A762B}" type="parTrans" cxnId="{F8FC5B95-53B9-487D-BC3D-7F1E3D5C5223}">
      <dgm:prSet/>
      <dgm:spPr/>
      <dgm:t>
        <a:bodyPr/>
        <a:lstStyle/>
        <a:p>
          <a:endParaRPr lang="en-US"/>
        </a:p>
      </dgm:t>
    </dgm:pt>
    <dgm:pt modelId="{4E22BB55-2FB8-4D03-98FD-103D4D2096C3}" type="sibTrans" cxnId="{F8FC5B95-53B9-487D-BC3D-7F1E3D5C5223}">
      <dgm:prSet/>
      <dgm:spPr/>
      <dgm:t>
        <a:bodyPr/>
        <a:lstStyle/>
        <a:p>
          <a:endParaRPr lang="en-US"/>
        </a:p>
      </dgm:t>
    </dgm:pt>
    <dgm:pt modelId="{28DDAE19-21FA-354F-96C4-8686F8FD09D9}">
      <dgm:prSet/>
      <dgm:spPr/>
      <dgm:t>
        <a:bodyPr/>
        <a:lstStyle/>
        <a:p>
          <a:pPr rtl="0"/>
          <a:r>
            <a:rPr lang="it-IT" dirty="0">
              <a:latin typeface="Calibri Light" panose="020F0302020204030204"/>
            </a:rPr>
            <a:t>MLaaS for HEP, PNRR FAIRS6</a:t>
          </a:r>
          <a:endParaRPr lang="it-IT" dirty="0"/>
        </a:p>
      </dgm:t>
    </dgm:pt>
    <dgm:pt modelId="{A003A2F4-82A9-BC48-A7DC-1A5DAD9AA90A}" type="parTrans" cxnId="{92A11552-D77B-4643-B9C3-06CBB1437345}">
      <dgm:prSet/>
      <dgm:spPr/>
      <dgm:t>
        <a:bodyPr/>
        <a:lstStyle/>
        <a:p>
          <a:endParaRPr lang="it-IT"/>
        </a:p>
      </dgm:t>
    </dgm:pt>
    <dgm:pt modelId="{015CBDD9-FABE-E44B-ABAC-18047D2D0926}" type="sibTrans" cxnId="{92A11552-D77B-4643-B9C3-06CBB1437345}">
      <dgm:prSet/>
      <dgm:spPr/>
      <dgm:t>
        <a:bodyPr/>
        <a:lstStyle/>
        <a:p>
          <a:endParaRPr lang="it-IT"/>
        </a:p>
      </dgm:t>
    </dgm:pt>
    <dgm:pt modelId="{7C7936DD-D12A-CB4B-85DA-77ACA9402D8A}">
      <dgm:prSet/>
      <dgm:spPr/>
      <dgm:t>
        <a:bodyPr/>
        <a:lstStyle/>
        <a:p>
          <a:r>
            <a:rPr lang="it-IT" b="1" i="0" dirty="0">
              <a:latin typeface="Calibri Light" panose="020F0302020204030204"/>
            </a:rPr>
            <a:t>What's</a:t>
          </a:r>
          <a:r>
            <a:rPr lang="it-IT" b="1" i="0" dirty="0"/>
            <a:t> Next</a:t>
          </a:r>
        </a:p>
      </dgm:t>
    </dgm:pt>
    <dgm:pt modelId="{C2E1D798-5707-2742-AAA3-EB4A09338B2F}" type="parTrans" cxnId="{C0F3178E-FF06-2644-88E9-1873F6B5530B}">
      <dgm:prSet/>
      <dgm:spPr/>
      <dgm:t>
        <a:bodyPr/>
        <a:lstStyle/>
        <a:p>
          <a:endParaRPr lang="it-IT"/>
        </a:p>
      </dgm:t>
    </dgm:pt>
    <dgm:pt modelId="{FBB3248E-5170-F746-8E55-8154502CB24F}" type="sibTrans" cxnId="{C0F3178E-FF06-2644-88E9-1873F6B5530B}">
      <dgm:prSet/>
      <dgm:spPr/>
      <dgm:t>
        <a:bodyPr/>
        <a:lstStyle/>
        <a:p>
          <a:endParaRPr lang="it-IT"/>
        </a:p>
      </dgm:t>
    </dgm:pt>
    <dgm:pt modelId="{356BFC62-A3A1-4CC3-94F8-A5011871C836}" type="pres">
      <dgm:prSet presAssocID="{467ED90A-A8BD-469A-B137-591ACD05B82C}" presName="outerComposite" presStyleCnt="0">
        <dgm:presLayoutVars>
          <dgm:chMax val="5"/>
          <dgm:dir/>
          <dgm:resizeHandles val="exact"/>
        </dgm:presLayoutVars>
      </dgm:prSet>
      <dgm:spPr/>
    </dgm:pt>
    <dgm:pt modelId="{56B99D53-B845-43F5-9499-BA96898E0DF0}" type="pres">
      <dgm:prSet presAssocID="{467ED90A-A8BD-469A-B137-591ACD05B82C}" presName="dummyMaxCanvas" presStyleCnt="0">
        <dgm:presLayoutVars/>
      </dgm:prSet>
      <dgm:spPr/>
    </dgm:pt>
    <dgm:pt modelId="{1616B3BB-FEF5-4371-B743-F0F652C91F3C}" type="pres">
      <dgm:prSet presAssocID="{467ED90A-A8BD-469A-B137-591ACD05B82C}" presName="FourNodes_1" presStyleLbl="node1" presStyleIdx="0" presStyleCnt="4">
        <dgm:presLayoutVars>
          <dgm:bulletEnabled val="1"/>
        </dgm:presLayoutVars>
      </dgm:prSet>
      <dgm:spPr/>
    </dgm:pt>
    <dgm:pt modelId="{EDB28DC7-E846-4392-A7B6-F134E1F77FAB}" type="pres">
      <dgm:prSet presAssocID="{467ED90A-A8BD-469A-B137-591ACD05B82C}" presName="FourNodes_2" presStyleLbl="node1" presStyleIdx="1" presStyleCnt="4">
        <dgm:presLayoutVars>
          <dgm:bulletEnabled val="1"/>
        </dgm:presLayoutVars>
      </dgm:prSet>
      <dgm:spPr/>
    </dgm:pt>
    <dgm:pt modelId="{0DADD54F-3ED0-49E9-9212-DBAE675D0B03}" type="pres">
      <dgm:prSet presAssocID="{467ED90A-A8BD-469A-B137-591ACD05B82C}" presName="FourNodes_3" presStyleLbl="node1" presStyleIdx="2" presStyleCnt="4">
        <dgm:presLayoutVars>
          <dgm:bulletEnabled val="1"/>
        </dgm:presLayoutVars>
      </dgm:prSet>
      <dgm:spPr/>
    </dgm:pt>
    <dgm:pt modelId="{169154CD-8628-4E6B-A74D-1D76236331FF}" type="pres">
      <dgm:prSet presAssocID="{467ED90A-A8BD-469A-B137-591ACD05B82C}" presName="FourNodes_4" presStyleLbl="node1" presStyleIdx="3" presStyleCnt="4">
        <dgm:presLayoutVars>
          <dgm:bulletEnabled val="1"/>
        </dgm:presLayoutVars>
      </dgm:prSet>
      <dgm:spPr/>
    </dgm:pt>
    <dgm:pt modelId="{B62CB4E2-FD7C-4D5B-9D96-D1EAA9640EB1}" type="pres">
      <dgm:prSet presAssocID="{467ED90A-A8BD-469A-B137-591ACD05B82C}" presName="FourConn_1-2" presStyleLbl="fgAccFollowNode1" presStyleIdx="0" presStyleCnt="3">
        <dgm:presLayoutVars>
          <dgm:bulletEnabled val="1"/>
        </dgm:presLayoutVars>
      </dgm:prSet>
      <dgm:spPr/>
    </dgm:pt>
    <dgm:pt modelId="{F8EDD6CD-F3AC-4B6F-9454-E05F41CB981E}" type="pres">
      <dgm:prSet presAssocID="{467ED90A-A8BD-469A-B137-591ACD05B82C}" presName="FourConn_2-3" presStyleLbl="fgAccFollowNode1" presStyleIdx="1" presStyleCnt="3">
        <dgm:presLayoutVars>
          <dgm:bulletEnabled val="1"/>
        </dgm:presLayoutVars>
      </dgm:prSet>
      <dgm:spPr/>
    </dgm:pt>
    <dgm:pt modelId="{29003798-343E-4A84-B796-E29CFB26EF88}" type="pres">
      <dgm:prSet presAssocID="{467ED90A-A8BD-469A-B137-591ACD05B82C}" presName="FourConn_3-4" presStyleLbl="fgAccFollowNode1" presStyleIdx="2" presStyleCnt="3">
        <dgm:presLayoutVars>
          <dgm:bulletEnabled val="1"/>
        </dgm:presLayoutVars>
      </dgm:prSet>
      <dgm:spPr/>
    </dgm:pt>
    <dgm:pt modelId="{AEB8DF33-2DB2-4E05-80DF-EF8C87FD27C7}" type="pres">
      <dgm:prSet presAssocID="{467ED90A-A8BD-469A-B137-591ACD05B82C}" presName="FourNodes_1_text" presStyleLbl="node1" presStyleIdx="3" presStyleCnt="4">
        <dgm:presLayoutVars>
          <dgm:bulletEnabled val="1"/>
        </dgm:presLayoutVars>
      </dgm:prSet>
      <dgm:spPr/>
    </dgm:pt>
    <dgm:pt modelId="{E5C2449F-F9AA-4BFB-8FD2-3A28EB296E6B}" type="pres">
      <dgm:prSet presAssocID="{467ED90A-A8BD-469A-B137-591ACD05B82C}" presName="FourNodes_2_text" presStyleLbl="node1" presStyleIdx="3" presStyleCnt="4">
        <dgm:presLayoutVars>
          <dgm:bulletEnabled val="1"/>
        </dgm:presLayoutVars>
      </dgm:prSet>
      <dgm:spPr/>
    </dgm:pt>
    <dgm:pt modelId="{E7E1E355-9569-4FEB-A08B-40D780569EC0}" type="pres">
      <dgm:prSet presAssocID="{467ED90A-A8BD-469A-B137-591ACD05B82C}" presName="FourNodes_3_text" presStyleLbl="node1" presStyleIdx="3" presStyleCnt="4">
        <dgm:presLayoutVars>
          <dgm:bulletEnabled val="1"/>
        </dgm:presLayoutVars>
      </dgm:prSet>
      <dgm:spPr/>
    </dgm:pt>
    <dgm:pt modelId="{D003602E-E4F2-4420-80CE-256746B422B3}" type="pres">
      <dgm:prSet presAssocID="{467ED90A-A8BD-469A-B137-591ACD05B82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DC32C0B-31C2-405E-81AF-97E74B9AC70D}" type="presOf" srcId="{3BCAB46A-969F-43EE-9E20-30E6775DE71C}" destId="{AEB8DF33-2DB2-4E05-80DF-EF8C87FD27C7}" srcOrd="1" destOrd="0" presId="urn:microsoft.com/office/officeart/2005/8/layout/vProcess5"/>
    <dgm:cxn modelId="{A9664F0E-29DB-4C05-ACC7-83D8A6275832}" type="presOf" srcId="{D040B50D-FD7C-472A-AB6C-E7F8297F2CF7}" destId="{EDB28DC7-E846-4392-A7B6-F134E1F77FAB}" srcOrd="0" destOrd="0" presId="urn:microsoft.com/office/officeart/2005/8/layout/vProcess5"/>
    <dgm:cxn modelId="{93D36C0F-A38C-45EC-B9F3-EE07B566394D}" type="presOf" srcId="{7C7936DD-D12A-CB4B-85DA-77ACA9402D8A}" destId="{D003602E-E4F2-4420-80CE-256746B422B3}" srcOrd="1" destOrd="0" presId="urn:microsoft.com/office/officeart/2005/8/layout/vProcess5"/>
    <dgm:cxn modelId="{86BF4046-F224-4283-9D2F-F93776433258}" type="presOf" srcId="{D040B50D-FD7C-472A-AB6C-E7F8297F2CF7}" destId="{E5C2449F-F9AA-4BFB-8FD2-3A28EB296E6B}" srcOrd="1" destOrd="0" presId="urn:microsoft.com/office/officeart/2005/8/layout/vProcess5"/>
    <dgm:cxn modelId="{03054A6B-55D2-402E-8B7F-C7C74F825399}" type="presOf" srcId="{015CBDD9-FABE-E44B-ABAC-18047D2D0926}" destId="{29003798-343E-4A84-B796-E29CFB26EF88}" srcOrd="0" destOrd="0" presId="urn:microsoft.com/office/officeart/2005/8/layout/vProcess5"/>
    <dgm:cxn modelId="{8BF96D4B-B8E5-4BDF-88EC-248418F86635}" type="presOf" srcId="{128F9436-C9CF-4053-9613-CB963327CFD7}" destId="{B62CB4E2-FD7C-4D5B-9D96-D1EAA9640EB1}" srcOrd="0" destOrd="0" presId="urn:microsoft.com/office/officeart/2005/8/layout/vProcess5"/>
    <dgm:cxn modelId="{CD045D4C-B088-4323-AD11-FEDC1BC6B1C2}" type="presOf" srcId="{3BCAB46A-969F-43EE-9E20-30E6775DE71C}" destId="{1616B3BB-FEF5-4371-B743-F0F652C91F3C}" srcOrd="0" destOrd="0" presId="urn:microsoft.com/office/officeart/2005/8/layout/vProcess5"/>
    <dgm:cxn modelId="{92A11552-D77B-4643-B9C3-06CBB1437345}" srcId="{467ED90A-A8BD-469A-B137-591ACD05B82C}" destId="{28DDAE19-21FA-354F-96C4-8686F8FD09D9}" srcOrd="2" destOrd="0" parTransId="{A003A2F4-82A9-BC48-A7DC-1A5DAD9AA90A}" sibTransId="{015CBDD9-FABE-E44B-ABAC-18047D2D0926}"/>
    <dgm:cxn modelId="{00F8C852-57B5-45A1-9558-9E5925456AE3}" type="presOf" srcId="{7C7936DD-D12A-CB4B-85DA-77ACA9402D8A}" destId="{169154CD-8628-4E6B-A74D-1D76236331FF}" srcOrd="0" destOrd="0" presId="urn:microsoft.com/office/officeart/2005/8/layout/vProcess5"/>
    <dgm:cxn modelId="{9635977D-ACDC-407F-972C-D617BAF0638D}" type="presOf" srcId="{28DDAE19-21FA-354F-96C4-8686F8FD09D9}" destId="{0DADD54F-3ED0-49E9-9212-DBAE675D0B03}" srcOrd="0" destOrd="0" presId="urn:microsoft.com/office/officeart/2005/8/layout/vProcess5"/>
    <dgm:cxn modelId="{C0F3178E-FF06-2644-88E9-1873F6B5530B}" srcId="{467ED90A-A8BD-469A-B137-591ACD05B82C}" destId="{7C7936DD-D12A-CB4B-85DA-77ACA9402D8A}" srcOrd="3" destOrd="0" parTransId="{C2E1D798-5707-2742-AAA3-EB4A09338B2F}" sibTransId="{FBB3248E-5170-F746-8E55-8154502CB24F}"/>
    <dgm:cxn modelId="{F8FC5B95-53B9-487D-BC3D-7F1E3D5C5223}" srcId="{467ED90A-A8BD-469A-B137-591ACD05B82C}" destId="{D040B50D-FD7C-472A-AB6C-E7F8297F2CF7}" srcOrd="1" destOrd="0" parTransId="{2B93F5BE-2AF1-4B9B-81B7-7F548E0A762B}" sibTransId="{4E22BB55-2FB8-4D03-98FD-103D4D2096C3}"/>
    <dgm:cxn modelId="{86772AA6-1BD7-48BA-BBE8-262C55146EAC}" type="presOf" srcId="{28DDAE19-21FA-354F-96C4-8686F8FD09D9}" destId="{E7E1E355-9569-4FEB-A08B-40D780569EC0}" srcOrd="1" destOrd="0" presId="urn:microsoft.com/office/officeart/2005/8/layout/vProcess5"/>
    <dgm:cxn modelId="{3ACC67A7-500F-4C0F-9464-11624B268B7F}" type="presOf" srcId="{4E22BB55-2FB8-4D03-98FD-103D4D2096C3}" destId="{F8EDD6CD-F3AC-4B6F-9454-E05F41CB981E}" srcOrd="0" destOrd="0" presId="urn:microsoft.com/office/officeart/2005/8/layout/vProcess5"/>
    <dgm:cxn modelId="{0D84C2CF-80E8-4BA4-AF9C-00330C5C9277}" srcId="{467ED90A-A8BD-469A-B137-591ACD05B82C}" destId="{3BCAB46A-969F-43EE-9E20-30E6775DE71C}" srcOrd="0" destOrd="0" parTransId="{FFAA4E3D-D3BB-4421-BC69-77E16BE84A0E}" sibTransId="{128F9436-C9CF-4053-9613-CB963327CFD7}"/>
    <dgm:cxn modelId="{32EF9BDA-6FBD-45C5-ADF0-6F53ACADEF8A}" type="presOf" srcId="{467ED90A-A8BD-469A-B137-591ACD05B82C}" destId="{356BFC62-A3A1-4CC3-94F8-A5011871C836}" srcOrd="0" destOrd="0" presId="urn:microsoft.com/office/officeart/2005/8/layout/vProcess5"/>
    <dgm:cxn modelId="{E5DCF38A-A908-4A94-9A52-707AA9DD96DD}" type="presParOf" srcId="{356BFC62-A3A1-4CC3-94F8-A5011871C836}" destId="{56B99D53-B845-43F5-9499-BA96898E0DF0}" srcOrd="0" destOrd="0" presId="urn:microsoft.com/office/officeart/2005/8/layout/vProcess5"/>
    <dgm:cxn modelId="{A96960FE-6A6E-4A79-B381-8EE009A9EDC8}" type="presParOf" srcId="{356BFC62-A3A1-4CC3-94F8-A5011871C836}" destId="{1616B3BB-FEF5-4371-B743-F0F652C91F3C}" srcOrd="1" destOrd="0" presId="urn:microsoft.com/office/officeart/2005/8/layout/vProcess5"/>
    <dgm:cxn modelId="{2DD42547-DE72-4971-B838-5A032DC4A540}" type="presParOf" srcId="{356BFC62-A3A1-4CC3-94F8-A5011871C836}" destId="{EDB28DC7-E846-4392-A7B6-F134E1F77FAB}" srcOrd="2" destOrd="0" presId="urn:microsoft.com/office/officeart/2005/8/layout/vProcess5"/>
    <dgm:cxn modelId="{744B115D-4749-405B-A979-FE42B94EAE21}" type="presParOf" srcId="{356BFC62-A3A1-4CC3-94F8-A5011871C836}" destId="{0DADD54F-3ED0-49E9-9212-DBAE675D0B03}" srcOrd="3" destOrd="0" presId="urn:microsoft.com/office/officeart/2005/8/layout/vProcess5"/>
    <dgm:cxn modelId="{A6B919A2-6ACD-4C06-9801-85AA3D06E1C1}" type="presParOf" srcId="{356BFC62-A3A1-4CC3-94F8-A5011871C836}" destId="{169154CD-8628-4E6B-A74D-1D76236331FF}" srcOrd="4" destOrd="0" presId="urn:microsoft.com/office/officeart/2005/8/layout/vProcess5"/>
    <dgm:cxn modelId="{4ACA30EA-9CC0-4203-95BC-9192532350E5}" type="presParOf" srcId="{356BFC62-A3A1-4CC3-94F8-A5011871C836}" destId="{B62CB4E2-FD7C-4D5B-9D96-D1EAA9640EB1}" srcOrd="5" destOrd="0" presId="urn:microsoft.com/office/officeart/2005/8/layout/vProcess5"/>
    <dgm:cxn modelId="{38AA9BC1-6A64-4E2C-92B8-9EEA953D6E57}" type="presParOf" srcId="{356BFC62-A3A1-4CC3-94F8-A5011871C836}" destId="{F8EDD6CD-F3AC-4B6F-9454-E05F41CB981E}" srcOrd="6" destOrd="0" presId="urn:microsoft.com/office/officeart/2005/8/layout/vProcess5"/>
    <dgm:cxn modelId="{61CDA1AF-9276-4FA4-A09D-4FAFDF58DEC3}" type="presParOf" srcId="{356BFC62-A3A1-4CC3-94F8-A5011871C836}" destId="{29003798-343E-4A84-B796-E29CFB26EF88}" srcOrd="7" destOrd="0" presId="urn:microsoft.com/office/officeart/2005/8/layout/vProcess5"/>
    <dgm:cxn modelId="{9F520D9A-5304-4BE1-9543-D0109FD03604}" type="presParOf" srcId="{356BFC62-A3A1-4CC3-94F8-A5011871C836}" destId="{AEB8DF33-2DB2-4E05-80DF-EF8C87FD27C7}" srcOrd="8" destOrd="0" presId="urn:microsoft.com/office/officeart/2005/8/layout/vProcess5"/>
    <dgm:cxn modelId="{563DF140-200F-4DCE-8A58-3FBD3A698299}" type="presParOf" srcId="{356BFC62-A3A1-4CC3-94F8-A5011871C836}" destId="{E5C2449F-F9AA-4BFB-8FD2-3A28EB296E6B}" srcOrd="9" destOrd="0" presId="urn:microsoft.com/office/officeart/2005/8/layout/vProcess5"/>
    <dgm:cxn modelId="{9B1050EC-7207-4018-83C7-FE574032D6DA}" type="presParOf" srcId="{356BFC62-A3A1-4CC3-94F8-A5011871C836}" destId="{E7E1E355-9569-4FEB-A08B-40D780569EC0}" srcOrd="10" destOrd="0" presId="urn:microsoft.com/office/officeart/2005/8/layout/vProcess5"/>
    <dgm:cxn modelId="{30381FC6-90E7-4CE1-94C2-A33EF7D84B55}" type="presParOf" srcId="{356BFC62-A3A1-4CC3-94F8-A5011871C836}" destId="{D003602E-E4F2-4420-80CE-256746B422B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16B3BB-FEF5-4371-B743-F0F652C91F3C}">
      <dsp:nvSpPr>
        <dsp:cNvPr id="0" name=""/>
        <dsp:cNvSpPr/>
      </dsp:nvSpPr>
      <dsp:spPr>
        <a:xfrm>
          <a:off x="0" y="0"/>
          <a:ext cx="7897273" cy="6988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>
              <a:latin typeface="Calibri Light" panose="020F0302020204030204"/>
            </a:rPr>
            <a:t>INFN Scientific Repository</a:t>
          </a:r>
          <a:endParaRPr lang="en-US" sz="3000" kern="1200" dirty="0"/>
        </a:p>
      </dsp:txBody>
      <dsp:txXfrm>
        <a:off x="20467" y="20467"/>
        <a:ext cx="7084162" cy="657868"/>
      </dsp:txXfrm>
    </dsp:sp>
    <dsp:sp modelId="{EDB28DC7-E846-4392-A7B6-F134E1F77FAB}">
      <dsp:nvSpPr>
        <dsp:cNvPr id="0" name=""/>
        <dsp:cNvSpPr/>
      </dsp:nvSpPr>
      <dsp:spPr>
        <a:xfrm>
          <a:off x="661396" y="825857"/>
          <a:ext cx="7897273" cy="6988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i="0" kern="1200" dirty="0">
              <a:latin typeface="Calibri Light" panose="020F0302020204030204"/>
            </a:rPr>
            <a:t>AI Platform for Scientific Use Cases</a:t>
          </a:r>
          <a:endParaRPr lang="en-US" sz="3000" i="0" kern="1200" dirty="0"/>
        </a:p>
      </dsp:txBody>
      <dsp:txXfrm>
        <a:off x="681863" y="846324"/>
        <a:ext cx="6740721" cy="657868"/>
      </dsp:txXfrm>
    </dsp:sp>
    <dsp:sp modelId="{0DADD54F-3ED0-49E9-9212-DBAE675D0B03}">
      <dsp:nvSpPr>
        <dsp:cNvPr id="0" name=""/>
        <dsp:cNvSpPr/>
      </dsp:nvSpPr>
      <dsp:spPr>
        <a:xfrm>
          <a:off x="1312921" y="1651715"/>
          <a:ext cx="7897273" cy="6988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>
              <a:latin typeface="Calibri Light" panose="020F0302020204030204"/>
            </a:rPr>
            <a:t>MLaaS for HEP, PNRR FAIRS6</a:t>
          </a:r>
          <a:endParaRPr lang="it-IT" sz="3000" kern="1200" dirty="0"/>
        </a:p>
      </dsp:txBody>
      <dsp:txXfrm>
        <a:off x="1333388" y="1672182"/>
        <a:ext cx="6750592" cy="657868"/>
      </dsp:txXfrm>
    </dsp:sp>
    <dsp:sp modelId="{169154CD-8628-4E6B-A74D-1D76236331FF}">
      <dsp:nvSpPr>
        <dsp:cNvPr id="0" name=""/>
        <dsp:cNvSpPr/>
      </dsp:nvSpPr>
      <dsp:spPr>
        <a:xfrm>
          <a:off x="1974318" y="2477573"/>
          <a:ext cx="7897273" cy="69880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b="1" i="0" kern="1200" dirty="0">
              <a:latin typeface="Calibri Light" panose="020F0302020204030204"/>
            </a:rPr>
            <a:t>What's</a:t>
          </a:r>
          <a:r>
            <a:rPr lang="it-IT" sz="3000" b="1" i="0" kern="1200" dirty="0"/>
            <a:t> Next</a:t>
          </a:r>
        </a:p>
      </dsp:txBody>
      <dsp:txXfrm>
        <a:off x="1994785" y="2498040"/>
        <a:ext cx="6740721" cy="657868"/>
      </dsp:txXfrm>
    </dsp:sp>
    <dsp:sp modelId="{B62CB4E2-FD7C-4D5B-9D96-D1EAA9640EB1}">
      <dsp:nvSpPr>
        <dsp:cNvPr id="0" name=""/>
        <dsp:cNvSpPr/>
      </dsp:nvSpPr>
      <dsp:spPr>
        <a:xfrm>
          <a:off x="7443051" y="535219"/>
          <a:ext cx="454221" cy="45422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545251" y="535219"/>
        <a:ext cx="249821" cy="341801"/>
      </dsp:txXfrm>
    </dsp:sp>
    <dsp:sp modelId="{F8EDD6CD-F3AC-4B6F-9454-E05F41CB981E}">
      <dsp:nvSpPr>
        <dsp:cNvPr id="0" name=""/>
        <dsp:cNvSpPr/>
      </dsp:nvSpPr>
      <dsp:spPr>
        <a:xfrm>
          <a:off x="8104448" y="1361077"/>
          <a:ext cx="454221" cy="45422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206648" y="1361077"/>
        <a:ext cx="249821" cy="341801"/>
      </dsp:txXfrm>
    </dsp:sp>
    <dsp:sp modelId="{29003798-343E-4A84-B796-E29CFB26EF88}">
      <dsp:nvSpPr>
        <dsp:cNvPr id="0" name=""/>
        <dsp:cNvSpPr/>
      </dsp:nvSpPr>
      <dsp:spPr>
        <a:xfrm>
          <a:off x="8755973" y="2186934"/>
          <a:ext cx="454221" cy="45422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000" kern="1200"/>
        </a:p>
      </dsp:txBody>
      <dsp:txXfrm>
        <a:off x="8858173" y="2186934"/>
        <a:ext cx="249821" cy="341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C47C1-D30A-4850-B480-973B16251AFF}" type="datetimeFigureOut">
              <a:t>11/17/2023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F66AE-EB4E-41D7-9FF0-2A50E5CAB1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04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23B8C-08BF-2A41-931E-3D830D19F597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8515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0464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7605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4291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4539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59756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921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7464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70221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83417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5072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3780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MLaaS - DSI - DataCloud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9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7200" b="1" dirty="0">
                <a:solidFill>
                  <a:srgbClr val="FFFFFF"/>
                </a:solidFill>
                <a:latin typeface="Calibri Light"/>
                <a:cs typeface="Calibri Light"/>
              </a:rPr>
              <a:t>AI Platform</a:t>
            </a:r>
            <a:br>
              <a:rPr lang="en-US" sz="7200" b="1" dirty="0">
                <a:solidFill>
                  <a:srgbClr val="FFFFFF"/>
                </a:solidFill>
                <a:latin typeface="Calibri Light"/>
                <a:cs typeface="Calibri Light"/>
              </a:rPr>
            </a:br>
            <a:r>
              <a:rPr lang="en-US" sz="3600" b="1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for INFN Research Repository</a:t>
            </a:r>
            <a:br>
              <a:rPr lang="en-US" sz="3600" b="1" dirty="0">
                <a:latin typeface="Calibri Light"/>
                <a:cs typeface="Calibri Light"/>
              </a:rPr>
            </a:br>
            <a:r>
              <a:rPr lang="en-US" sz="4000" dirty="0">
                <a:solidFill>
                  <a:srgbClr val="FFFFFF"/>
                </a:solidFill>
                <a:latin typeface="Calibri Light"/>
                <a:cs typeface="Calibri Light"/>
              </a:rPr>
              <a:t>and Scientific Use Cases</a:t>
            </a:r>
            <a:endParaRPr lang="en-US" sz="4000" dirty="0">
              <a:solidFill>
                <a:srgbClr val="FFFFFF"/>
              </a:solidFill>
              <a:latin typeface="Calibri Light"/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009DE8-D6AE-0DD0-886D-275AB50B8DCF}"/>
              </a:ext>
            </a:extLst>
          </p:cNvPr>
          <p:cNvSpPr txBox="1"/>
          <p:nvPr/>
        </p:nvSpPr>
        <p:spPr>
          <a:xfrm>
            <a:off x="23091" y="5067585"/>
            <a:ext cx="535465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ea typeface="Calibri"/>
                <a:cs typeface="Calibri"/>
              </a:rPr>
              <a:t>Mauro </a:t>
            </a:r>
            <a:r>
              <a:rPr lang="en-GB" b="1" dirty="0" err="1">
                <a:solidFill>
                  <a:schemeClr val="bg1"/>
                </a:solidFill>
                <a:ea typeface="Calibri"/>
                <a:cs typeface="Calibri"/>
              </a:rPr>
              <a:t>Gattari</a:t>
            </a:r>
            <a:r>
              <a:rPr lang="en-GB" dirty="0">
                <a:solidFill>
                  <a:schemeClr val="bg1"/>
                </a:solidFill>
                <a:ea typeface="Calibri"/>
                <a:cs typeface="Calibri"/>
              </a:rPr>
              <a:t> (RM) – DSI/</a:t>
            </a:r>
            <a:r>
              <a:rPr lang="en-GB" dirty="0" err="1">
                <a:solidFill>
                  <a:schemeClr val="bg1"/>
                </a:solidFill>
                <a:ea typeface="Calibri"/>
                <a:cs typeface="Calibri"/>
              </a:rPr>
              <a:t>DataCloud</a:t>
            </a:r>
            <a:endParaRPr lang="en-GB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GB" b="1" dirty="0">
                <a:solidFill>
                  <a:schemeClr val="bg1"/>
                </a:solidFill>
                <a:ea typeface="Calibri"/>
                <a:cs typeface="Calibri"/>
              </a:rPr>
              <a:t>Marica Antonacci</a:t>
            </a:r>
            <a:r>
              <a:rPr lang="en-GB" dirty="0">
                <a:solidFill>
                  <a:schemeClr val="bg1"/>
                </a:solidFill>
                <a:ea typeface="Calibri"/>
                <a:cs typeface="Calibri"/>
              </a:rPr>
              <a:t> (BA) – </a:t>
            </a:r>
            <a:r>
              <a:rPr lang="en-GB" dirty="0" err="1">
                <a:solidFill>
                  <a:schemeClr val="bg1"/>
                </a:solidFill>
                <a:ea typeface="Calibri"/>
                <a:cs typeface="Calibri"/>
              </a:rPr>
              <a:t>DataCloud</a:t>
            </a:r>
            <a:r>
              <a:rPr lang="en-GB" dirty="0">
                <a:solidFill>
                  <a:schemeClr val="bg1"/>
                </a:solidFill>
                <a:ea typeface="Calibri"/>
                <a:cs typeface="Calibri"/>
              </a:rPr>
              <a:t> (FAIRS6, ICSCS0)</a:t>
            </a:r>
          </a:p>
          <a:p>
            <a:r>
              <a:rPr lang="en-GB" b="1" dirty="0">
                <a:solidFill>
                  <a:schemeClr val="bg1"/>
                </a:solidFill>
                <a:ea typeface="Calibri"/>
                <a:cs typeface="Calibri"/>
              </a:rPr>
              <a:t>Luca </a:t>
            </a:r>
            <a:r>
              <a:rPr lang="en-GB" b="1" dirty="0" err="1">
                <a:solidFill>
                  <a:schemeClr val="bg1"/>
                </a:solidFill>
                <a:ea typeface="Calibri"/>
                <a:cs typeface="Calibri"/>
              </a:rPr>
              <a:t>Giommi</a:t>
            </a:r>
            <a:r>
              <a:rPr lang="en-GB" dirty="0">
                <a:solidFill>
                  <a:schemeClr val="bg1"/>
                </a:solidFill>
                <a:ea typeface="Calibri"/>
                <a:cs typeface="Calibri"/>
              </a:rPr>
              <a:t> (CNAF) – </a:t>
            </a:r>
            <a:r>
              <a:rPr lang="en-GB" dirty="0" err="1">
                <a:solidFill>
                  <a:schemeClr val="bg1"/>
                </a:solidFill>
                <a:ea typeface="Calibri"/>
                <a:cs typeface="Calibri"/>
              </a:rPr>
              <a:t>DataCloud</a:t>
            </a:r>
            <a:r>
              <a:rPr lang="en-GB" dirty="0">
                <a:solidFill>
                  <a:schemeClr val="bg1"/>
                </a:solidFill>
                <a:ea typeface="Calibri"/>
                <a:cs typeface="Calibri"/>
              </a:rPr>
              <a:t> (Terabit)</a:t>
            </a:r>
          </a:p>
          <a:p>
            <a:r>
              <a:rPr lang="en-GB" b="1" dirty="0">
                <a:solidFill>
                  <a:schemeClr val="bg1"/>
                </a:solidFill>
                <a:ea typeface="Calibri"/>
                <a:cs typeface="Calibri"/>
              </a:rPr>
              <a:t>Gioacchino Vino</a:t>
            </a:r>
            <a:r>
              <a:rPr lang="en-GB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GB" dirty="0">
                <a:solidFill>
                  <a:schemeClr val="bg1"/>
                </a:solidFill>
                <a:ea typeface="+mn-lt"/>
                <a:cs typeface="+mn-lt"/>
              </a:rPr>
              <a:t>(BA</a:t>
            </a:r>
            <a:r>
              <a:rPr lang="en-GB" dirty="0">
                <a:solidFill>
                  <a:schemeClr val="bg1"/>
                </a:solidFill>
                <a:ea typeface="Calibri"/>
                <a:cs typeface="Calibri"/>
              </a:rPr>
              <a:t>) – </a:t>
            </a:r>
            <a:r>
              <a:rPr lang="en-GB" dirty="0" err="1">
                <a:solidFill>
                  <a:schemeClr val="bg1"/>
                </a:solidFill>
                <a:ea typeface="Calibri"/>
                <a:cs typeface="Calibri"/>
              </a:rPr>
              <a:t>DataCloud</a:t>
            </a:r>
            <a:endParaRPr lang="en-GB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7A8FBB0E-396F-6E6C-4E2F-0A00CB661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4725" y="6315824"/>
            <a:ext cx="994650" cy="50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CF36AE-3CD9-DD4E-A47C-8A5386BA9C0B}"/>
              </a:ext>
            </a:extLst>
          </p:cNvPr>
          <p:cNvSpPr txBox="1"/>
          <p:nvPr/>
        </p:nvSpPr>
        <p:spPr>
          <a:xfrm>
            <a:off x="9436344" y="5070255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Consiglio </a:t>
            </a:r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Direttivo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11/2023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5144DAF-45A3-0C0C-9B81-9498F5F4C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it-IT" sz="4000">
                <a:solidFill>
                  <a:srgbClr val="FFFFFF"/>
                </a:solidFill>
              </a:rPr>
              <a:t>Agenda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4E0C9BFB-1DD0-FCF8-BDC4-277AC6E9D8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9464157"/>
              </p:ext>
            </p:extLst>
          </p:nvPr>
        </p:nvGraphicFramePr>
        <p:xfrm>
          <a:off x="1157085" y="2925306"/>
          <a:ext cx="9871592" cy="3176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3914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5" name="Rectangle 9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D95D60-193F-8F95-7F4B-FA20F714C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INFN</a:t>
            </a:r>
            <a:br>
              <a:rPr lang="en-US" sz="4000" kern="1200"/>
            </a:br>
            <a:r>
              <a:rPr lang="en-US" sz="4000">
                <a:solidFill>
                  <a:srgbClr val="FFFFFF"/>
                </a:solidFill>
              </a:rPr>
              <a:t>Scientific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Repository</a:t>
            </a: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92681275-35A5-7684-D896-C5305CD98D1E}"/>
              </a:ext>
            </a:extLst>
          </p:cNvPr>
          <p:cNvSpPr>
            <a:spLocks noGrp="1"/>
          </p:cNvSpPr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</a:rPr>
              <a:t>Context</a:t>
            </a:r>
            <a:r>
              <a:rPr lang="en-US" sz="2000">
                <a:solidFill>
                  <a:schemeClr val="tx1"/>
                </a:solidFill>
              </a:rPr>
              <a:t>:</a:t>
            </a:r>
          </a:p>
          <a:p>
            <a:pPr marL="800100" lvl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ea typeface="+mn-lt"/>
                <a:cs typeface="+mn-lt"/>
              </a:rPr>
              <a:t>Open-access repository to </a:t>
            </a:r>
            <a:r>
              <a:rPr lang="en-US" sz="2000" b="1">
                <a:solidFill>
                  <a:schemeClr val="tx1"/>
                </a:solidFill>
                <a:ea typeface="+mn-lt"/>
                <a:cs typeface="+mn-lt"/>
              </a:rPr>
              <a:t>collect research related digital artifacts</a:t>
            </a:r>
            <a:r>
              <a:rPr lang="en-US" sz="2000">
                <a:solidFill>
                  <a:schemeClr val="tx1"/>
                </a:solidFill>
                <a:ea typeface="+mn-lt"/>
                <a:cs typeface="+mn-lt"/>
              </a:rPr>
              <a:t>: papers, thesis, talks – shared project among DSI, GLV and INFN GLOS</a:t>
            </a:r>
            <a:endParaRPr lang="en-US" sz="2000">
              <a:solidFill>
                <a:schemeClr val="tx1"/>
              </a:solidFill>
              <a:ea typeface="Calibri"/>
              <a:cs typeface="Calibri"/>
            </a:endParaRPr>
          </a:p>
          <a:p>
            <a:pPr marL="800100" lvl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</a:rPr>
              <a:t>Development of a system to collect metadata and metrics for the </a:t>
            </a:r>
            <a:r>
              <a:rPr lang="en-US" sz="2000" b="1">
                <a:solidFill>
                  <a:schemeClr val="tx1"/>
                </a:solidFill>
              </a:rPr>
              <a:t>evaluation of INFN scientific productivity</a:t>
            </a:r>
            <a:endParaRPr lang="en-US" sz="2000" b="1">
              <a:solidFill>
                <a:schemeClr val="tx1"/>
              </a:solidFill>
              <a:ea typeface="Calibri"/>
              <a:cs typeface="Calibri"/>
            </a:endParaRPr>
          </a:p>
          <a:p>
            <a:pPr marL="800100" lvl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</a:rPr>
              <a:t>Technological upgrade of the existing INFN research DB operating since 2000</a:t>
            </a:r>
            <a:endParaRPr lang="en-US" sz="2000">
              <a:solidFill>
                <a:schemeClr val="tx1"/>
              </a:solidFill>
              <a:ea typeface="Calibri"/>
              <a:cs typeface="Calibri"/>
            </a:endParaRPr>
          </a:p>
          <a:p>
            <a:pPr marL="342900"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</a:rPr>
              <a:t>ML Use Cases:</a:t>
            </a:r>
            <a:endParaRPr lang="en-US" sz="2000" b="1">
              <a:solidFill>
                <a:schemeClr val="tx1"/>
              </a:solidFill>
              <a:ea typeface="Calibri"/>
              <a:cs typeface="Calibri"/>
            </a:endParaRPr>
          </a:p>
          <a:p>
            <a:pPr marL="800100" lvl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</a:rPr>
              <a:t>Match INFN projects / publications (Beta)</a:t>
            </a:r>
            <a:endParaRPr lang="en-US" sz="2000" err="1">
              <a:solidFill>
                <a:schemeClr val="tx1"/>
              </a:solidFill>
              <a:ea typeface="Calibri"/>
              <a:cs typeface="Calibri"/>
            </a:endParaRPr>
          </a:p>
          <a:p>
            <a:pPr marL="800100" lvl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</a:rPr>
              <a:t>Authors recognition (Alpha)</a:t>
            </a:r>
            <a:endParaRPr lang="en-US" sz="2000">
              <a:solidFill>
                <a:schemeClr val="tx1"/>
              </a:solidFill>
              <a:ea typeface="Calibri"/>
              <a:cs typeface="Calibri"/>
            </a:endParaRPr>
          </a:p>
          <a:p>
            <a:pPr marL="800100" lvl="1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</a:rPr>
              <a:t>Match VOR/AAM (R&amp;D)</a:t>
            </a:r>
            <a:br>
              <a:rPr lang="en-US" sz="2000"/>
            </a:b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144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ML 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7C7CE-C492-F0E7-87F5-E6C32064A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1" dirty="0">
                <a:latin typeface="Calibri"/>
                <a:cs typeface="Arial"/>
              </a:rPr>
              <a:t>Semantic Search</a:t>
            </a:r>
            <a:endParaRPr lang="en-US" dirty="0"/>
          </a:p>
          <a:p>
            <a:pPr marL="457200" lvl="1" indent="0">
              <a:buNone/>
            </a:pPr>
            <a:r>
              <a:rPr lang="en-US" sz="1800" dirty="0">
                <a:latin typeface="Calibri"/>
                <a:cs typeface="Arial"/>
              </a:rPr>
              <a:t>Find the </a:t>
            </a:r>
            <a:r>
              <a:rPr lang="en-US" sz="1800" u="sng" dirty="0">
                <a:latin typeface="Calibri"/>
                <a:cs typeface="Arial"/>
              </a:rPr>
              <a:t>INFN project</a:t>
            </a:r>
            <a:r>
              <a:rPr lang="en-US" sz="1800" dirty="0">
                <a:latin typeface="Calibri"/>
                <a:cs typeface="Arial"/>
              </a:rPr>
              <a:t> that "best" matches a publication abstract:</a:t>
            </a:r>
            <a:endParaRPr lang="en-US" sz="1800" dirty="0">
              <a:ea typeface="Calibri" panose="020F0502020204030204"/>
              <a:cs typeface="Calibri"/>
            </a:endParaRPr>
          </a:p>
          <a:p>
            <a:pPr lvl="1"/>
            <a:r>
              <a:rPr lang="en-US" sz="1600" dirty="0">
                <a:latin typeface="Calibri"/>
                <a:cs typeface="Arial"/>
              </a:rPr>
              <a:t>"</a:t>
            </a:r>
            <a:r>
              <a:rPr lang="en-US" sz="1600" dirty="0">
                <a:solidFill>
                  <a:srgbClr val="000000"/>
                </a:solidFill>
                <a:latin typeface="Calibri"/>
                <a:cs typeface="Arial"/>
              </a:rPr>
              <a:t>...</a:t>
            </a:r>
            <a:r>
              <a:rPr lang="en-US" sz="1600" dirty="0">
                <a:solidFill>
                  <a:srgbClr val="000000"/>
                </a:solidFill>
                <a:ea typeface="+mn-lt"/>
                <a:cs typeface="Arial"/>
              </a:rPr>
              <a:t>we </a:t>
            </a:r>
            <a:r>
              <a:rPr lang="en-US" sz="1600" dirty="0">
                <a:solidFill>
                  <a:srgbClr val="000000"/>
                </a:solidFill>
                <a:ea typeface="+mn-lt"/>
                <a:cs typeface="+mn-lt"/>
              </a:rPr>
              <a:t>compute the gravitational signal emitted when a white dwarf moves around a black hole</a:t>
            </a:r>
            <a:r>
              <a:rPr lang="en-US" sz="1600" dirty="0">
                <a:solidFill>
                  <a:srgbClr val="000000"/>
                </a:solidFill>
                <a:latin typeface="Calibri"/>
                <a:cs typeface="Arial"/>
              </a:rPr>
              <a:t>…</a:t>
            </a:r>
            <a:r>
              <a:rPr lang="en-US" sz="1600" dirty="0">
                <a:latin typeface="Calibri"/>
                <a:cs typeface="Arial"/>
              </a:rPr>
              <a:t>" -&gt; 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Arial"/>
              </a:rPr>
              <a:t>CSN4/</a:t>
            </a:r>
            <a:r>
              <a:rPr lang="en-US" sz="1600" b="1" err="1">
                <a:solidFill>
                  <a:schemeClr val="accent1">
                    <a:lumMod val="75000"/>
                  </a:schemeClr>
                </a:solidFill>
                <a:latin typeface="Calibri"/>
                <a:cs typeface="Arial"/>
              </a:rPr>
              <a:t>Teongrav</a:t>
            </a:r>
            <a:endParaRPr lang="en-US" sz="1600">
              <a:solidFill>
                <a:schemeClr val="accent1">
                  <a:lumMod val="75000"/>
                </a:schemeClr>
              </a:solidFill>
              <a:latin typeface="Calibri"/>
              <a:cs typeface="Arial"/>
            </a:endParaRPr>
          </a:p>
          <a:p>
            <a:pPr lvl="1"/>
            <a:r>
              <a:rPr lang="en-US" sz="1600" dirty="0">
                <a:latin typeface="Calibri"/>
                <a:cs typeface="Arial"/>
              </a:rPr>
              <a:t>"...</a:t>
            </a:r>
            <a:r>
              <a:rPr lang="en-US" sz="1600" dirty="0">
                <a:ea typeface="+mn-lt"/>
                <a:cs typeface="Arial"/>
              </a:rPr>
              <a:t>the experimental observation of a strongly interacting gas of ultracold two-electron fermions with</a:t>
            </a:r>
            <a:r>
              <a:rPr lang="en-US" sz="1600" dirty="0">
                <a:latin typeface="Calibri"/>
                <a:cs typeface="Arial"/>
              </a:rPr>
              <a:t>..." -&gt; 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Arial"/>
              </a:rPr>
              <a:t>CSN2/Fish</a:t>
            </a:r>
            <a:r>
              <a:rPr lang="en-US" sz="1600" dirty="0">
                <a:latin typeface="Calibri"/>
                <a:cs typeface="Arial"/>
              </a:rPr>
              <a:t>  </a:t>
            </a:r>
            <a:endParaRPr lang="en-US" sz="1600" dirty="0">
              <a:latin typeface="Calibri"/>
              <a:ea typeface="Calibri"/>
              <a:cs typeface="Arial"/>
            </a:endParaRPr>
          </a:p>
          <a:p>
            <a:pPr>
              <a:buFont typeface="Arial"/>
              <a:buChar char="•"/>
            </a:pPr>
            <a:r>
              <a:rPr lang="en-US" sz="2000" b="1" dirty="0">
                <a:latin typeface="Calibri"/>
                <a:ea typeface="Calibri"/>
                <a:cs typeface="Arial"/>
              </a:rPr>
              <a:t>Text Classification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457200" lvl="1" indent="0">
              <a:buNone/>
            </a:pPr>
            <a:r>
              <a:rPr lang="en-US" sz="1800" dirty="0">
                <a:ea typeface="+mn-lt"/>
                <a:cs typeface="+mn-lt"/>
              </a:rPr>
              <a:t>Recognize </a:t>
            </a:r>
            <a:r>
              <a:rPr lang="en-US" sz="1800" u="sng" dirty="0">
                <a:ea typeface="+mn-lt"/>
                <a:cs typeface="+mn-lt"/>
              </a:rPr>
              <a:t>INFN structure name</a:t>
            </a:r>
            <a:r>
              <a:rPr lang="en-US" sz="1800" dirty="0">
                <a:ea typeface="+mn-lt"/>
                <a:cs typeface="+mn-lt"/>
              </a:rPr>
              <a:t> from author's affiliation string:</a:t>
            </a:r>
          </a:p>
          <a:p>
            <a:pPr marL="971550" lvl="1" indent="-285750">
              <a:buFont typeface="Arial"/>
              <a:buChar char="•"/>
            </a:pPr>
            <a:r>
              <a:rPr lang="en-US" sz="1600" dirty="0">
                <a:latin typeface="Calibri"/>
                <a:ea typeface="+mn-lt"/>
                <a:cs typeface="Arial"/>
              </a:rPr>
              <a:t>"</a:t>
            </a:r>
            <a:r>
              <a:rPr lang="en-US" sz="1600" dirty="0">
                <a:ea typeface="+mn-lt"/>
                <a:cs typeface="+mn-lt"/>
              </a:rPr>
              <a:t>Frascati INFN, </a:t>
            </a:r>
            <a:r>
              <a:rPr lang="en-US" sz="1600" dirty="0" err="1">
                <a:ea typeface="+mn-lt"/>
                <a:cs typeface="+mn-lt"/>
              </a:rPr>
              <a:t>Ist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Nazl</a:t>
            </a:r>
            <a:r>
              <a:rPr lang="en-US" sz="1600" dirty="0">
                <a:ea typeface="+mn-lt"/>
                <a:cs typeface="+mn-lt"/>
              </a:rPr>
              <a:t> Fis </a:t>
            </a:r>
            <a:r>
              <a:rPr lang="en-US" sz="1600" dirty="0" err="1">
                <a:ea typeface="+mn-lt"/>
                <a:cs typeface="+mn-lt"/>
              </a:rPr>
              <a:t>Nucl</a:t>
            </a:r>
            <a:r>
              <a:rPr lang="en-US" sz="1600" dirty="0">
                <a:ea typeface="+mn-lt"/>
                <a:cs typeface="+mn-lt"/>
              </a:rPr>
              <a:t>, Frascati, Italy</a:t>
            </a:r>
            <a:r>
              <a:rPr lang="en-US" sz="1600" dirty="0">
                <a:latin typeface="Calibri"/>
                <a:ea typeface="+mn-lt"/>
                <a:cs typeface="Arial"/>
              </a:rPr>
              <a:t>"</a:t>
            </a:r>
            <a:r>
              <a:rPr lang="en-US" sz="1600" dirty="0">
                <a:latin typeface="Calibri"/>
                <a:ea typeface="Calibri"/>
                <a:cs typeface="Arial"/>
              </a:rPr>
              <a:t> -&gt;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LNF</a:t>
            </a:r>
          </a:p>
          <a:p>
            <a:pPr marL="971550" lvl="1" indent="-285750">
              <a:buFont typeface="Arial"/>
              <a:buChar char="•"/>
            </a:pPr>
            <a:r>
              <a:rPr lang="en-US" sz="1600" dirty="0">
                <a:latin typeface="Calibri"/>
                <a:ea typeface="Calibri"/>
                <a:cs typeface="Arial"/>
              </a:rPr>
              <a:t>"CSDC, Sez INFN Firenze, Florence, Italy" -&gt; 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FI</a:t>
            </a:r>
          </a:p>
          <a:p>
            <a:pPr marL="971550" lvl="1" indent="-285750">
              <a:buFont typeface="Arial"/>
              <a:buChar char="•"/>
            </a:pPr>
            <a:endParaRPr lang="en-US" sz="1600" b="1" dirty="0">
              <a:solidFill>
                <a:schemeClr val="accent1">
                  <a:lumMod val="75000"/>
                </a:schemeClr>
              </a:solidFill>
              <a:ea typeface="+mn-lt"/>
              <a:cs typeface="Arial"/>
            </a:endParaRPr>
          </a:p>
          <a:p>
            <a:pPr marL="971550" lvl="1" indent="-285750">
              <a:buFont typeface="Arial"/>
              <a:buChar char="•"/>
            </a:pPr>
            <a:endParaRPr lang="en-US" sz="1600" b="1" dirty="0">
              <a:solidFill>
                <a:schemeClr val="accent1">
                  <a:lumMod val="75000"/>
                </a:schemeClr>
              </a:solidFill>
              <a:ea typeface="+mn-lt"/>
              <a:cs typeface="Arial"/>
            </a:endParaRPr>
          </a:p>
          <a:p>
            <a:pPr marL="0" indent="0">
              <a:buNone/>
            </a:pPr>
            <a:r>
              <a:rPr lang="en-US" sz="2000" b="1" dirty="0">
                <a:ea typeface="+mn-lt"/>
                <a:cs typeface="+mn-lt"/>
              </a:rPr>
              <a:t>Training </a:t>
            </a:r>
            <a:r>
              <a:rPr lang="en-US" sz="2000" dirty="0">
                <a:ea typeface="+mn-lt"/>
                <a:cs typeface="+mn-lt"/>
              </a:rPr>
              <a:t>on data extracted from </a:t>
            </a:r>
            <a:r>
              <a:rPr lang="en-US" sz="2000" b="1" dirty="0">
                <a:ea typeface="+mn-lt"/>
                <a:cs typeface="+mn-lt"/>
              </a:rPr>
              <a:t>INFN publications</a:t>
            </a:r>
            <a:r>
              <a:rPr lang="en-US" sz="2000" dirty="0">
                <a:ea typeface="+mn-lt"/>
                <a:cs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90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 Light"/>
              </a:rPr>
              <a:t>NLP/Transformers</a:t>
            </a:r>
            <a:endParaRPr lang="en-US"/>
          </a:p>
        </p:txBody>
      </p:sp>
      <p:pic>
        <p:nvPicPr>
          <p:cNvPr id="10" name="Graphic 6">
            <a:extLst>
              <a:ext uri="{FF2B5EF4-FFF2-40B4-BE49-F238E27FC236}">
                <a16:creationId xmlns:a16="http://schemas.microsoft.com/office/drawing/2014/main" id="{E34A5B95-9BB8-CFBD-BE85-CCE24F72F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591" y="2739985"/>
            <a:ext cx="7349741" cy="2973540"/>
          </a:xfrm>
          <a:prstGeom prst="rect">
            <a:avLst/>
          </a:prstGeom>
        </p:spPr>
      </p:pic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B4CF87B6-0931-D3AC-01CC-8DA9DD50B5F8}"/>
              </a:ext>
            </a:extLst>
          </p:cNvPr>
          <p:cNvSpPr txBox="1">
            <a:spLocks/>
          </p:cNvSpPr>
          <p:nvPr/>
        </p:nvSpPr>
        <p:spPr>
          <a:xfrm>
            <a:off x="155678" y="1906988"/>
            <a:ext cx="4493003" cy="4641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800" b="1">
                <a:ea typeface="+mn-lt"/>
                <a:cs typeface="+mn-lt"/>
              </a:rPr>
              <a:t>NLP </a:t>
            </a:r>
            <a:r>
              <a:rPr lang="en-GB" sz="1800">
                <a:ea typeface="+mn-lt"/>
                <a:cs typeface="+mn-lt"/>
              </a:rPr>
              <a:t>(Natural Language Processing): subfield of linguistics and computer science,  primarily concerned with giving computers the ability to </a:t>
            </a:r>
            <a:r>
              <a:rPr lang="en-GB" sz="1800" b="1">
                <a:ea typeface="+mn-lt"/>
                <a:cs typeface="+mn-lt"/>
              </a:rPr>
              <a:t>"understand" human language</a:t>
            </a:r>
            <a:endParaRPr lang="en-GB" sz="1800" b="1"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r>
              <a:rPr lang="en-GB" sz="1800">
                <a:cs typeface="Calibri" panose="020F0502020204030204"/>
              </a:rPr>
              <a:t>A key event in the history of Language Models is the introduction of the </a:t>
            </a:r>
            <a:r>
              <a:rPr lang="en-GB" sz="1800" b="1">
                <a:cs typeface="Calibri" panose="020F0502020204030204"/>
              </a:rPr>
              <a:t>Transformer </a:t>
            </a:r>
            <a:r>
              <a:rPr lang="en-GB" sz="1800">
                <a:cs typeface="Calibri"/>
              </a:rPr>
              <a:t>architecture in 2017 (Google Brain team)</a:t>
            </a:r>
          </a:p>
          <a:p>
            <a:pPr>
              <a:lnSpc>
                <a:spcPct val="100000"/>
              </a:lnSpc>
            </a:pPr>
            <a:r>
              <a:rPr lang="en-GB" sz="1800"/>
              <a:t>Transformer models outperformed existing solutions in solving NLP problems:</a:t>
            </a:r>
            <a:endParaRPr lang="en-GB" sz="1800">
              <a:cs typeface="Calibri"/>
            </a:endParaRPr>
          </a:p>
          <a:p>
            <a:pPr lvl="1">
              <a:lnSpc>
                <a:spcPct val="100000"/>
              </a:lnSpc>
            </a:pPr>
            <a:r>
              <a:rPr lang="en-GB" sz="1600" b="1"/>
              <a:t>ChatGPT</a:t>
            </a:r>
            <a:r>
              <a:rPr lang="en-GB" sz="1600"/>
              <a:t> =&gt; Generative Pretrained </a:t>
            </a:r>
            <a:r>
              <a:rPr lang="en-GB" sz="1600" u="sng"/>
              <a:t>Transformer</a:t>
            </a:r>
            <a:endParaRPr lang="en-GB" sz="1600" u="sng">
              <a:cs typeface="Calibri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EF6C4A5-A0B4-0948-E2AE-4277A740DA16}"/>
              </a:ext>
            </a:extLst>
          </p:cNvPr>
          <p:cNvSpPr/>
          <p:nvPr/>
        </p:nvSpPr>
        <p:spPr>
          <a:xfrm>
            <a:off x="9814002" y="2754660"/>
            <a:ext cx="865508" cy="47755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26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 Light"/>
              </a:rPr>
              <a:t>Transformer</a:t>
            </a:r>
            <a:br>
              <a:rPr lang="en-US" sz="4000">
                <a:solidFill>
                  <a:srgbClr val="FFFFFF"/>
                </a:solidFill>
                <a:ea typeface="Calibri Light"/>
                <a:cs typeface="Calibri Light"/>
              </a:rPr>
            </a:br>
            <a:r>
              <a:rPr lang="en-US" sz="2800">
                <a:solidFill>
                  <a:srgbClr val="FFFFFF"/>
                </a:solidFill>
                <a:ea typeface="Calibri Light"/>
                <a:cs typeface="Calibri Light"/>
              </a:rPr>
              <a:t>Architecture</a:t>
            </a:r>
            <a:endParaRPr lang="en-US" sz="2800">
              <a:cs typeface="Calibri Light"/>
            </a:endParaRP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553279A9-FF1E-474A-8A3D-496AC383EF84}"/>
              </a:ext>
            </a:extLst>
          </p:cNvPr>
          <p:cNvSpPr txBox="1">
            <a:spLocks/>
          </p:cNvSpPr>
          <p:nvPr/>
        </p:nvSpPr>
        <p:spPr>
          <a:xfrm>
            <a:off x="502265" y="2317955"/>
            <a:ext cx="4809067" cy="3783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/>
              <a:t>Transformer: transforms an input text into a mathematical object, named </a:t>
            </a:r>
            <a:r>
              <a:rPr lang="en-GB" sz="1800" b="1"/>
              <a:t>embedding</a:t>
            </a:r>
            <a:endParaRPr lang="en-GB" sz="1800" b="1">
              <a:ea typeface="Calibri"/>
              <a:cs typeface="Calibri"/>
            </a:endParaRPr>
          </a:p>
          <a:p>
            <a:r>
              <a:rPr lang="en-GB" sz="1800"/>
              <a:t>An embedding is a n-dimensional dense </a:t>
            </a:r>
            <a:r>
              <a:rPr lang="en-GB" sz="1800" b="1"/>
              <a:t>vector </a:t>
            </a:r>
            <a:r>
              <a:rPr lang="en-GB" sz="1800"/>
              <a:t>that that mathematically represents the semantics meaning of the input text</a:t>
            </a:r>
            <a:endParaRPr lang="en-GB" sz="1800">
              <a:ea typeface="Calibri"/>
              <a:cs typeface="Calibri"/>
            </a:endParaRPr>
          </a:p>
          <a:p>
            <a:r>
              <a:rPr lang="en-GB" sz="1800"/>
              <a:t>If properly trained, </a:t>
            </a:r>
            <a:r>
              <a:rPr lang="en-GB" sz="1800" b="1"/>
              <a:t>close</a:t>
            </a:r>
            <a:r>
              <a:rPr lang="en-GB" sz="1800"/>
              <a:t> vectors in the n-dimension space corresponds to semantically </a:t>
            </a:r>
            <a:r>
              <a:rPr lang="en-GB" sz="1800" b="1"/>
              <a:t>similar</a:t>
            </a:r>
            <a:r>
              <a:rPr lang="en-GB" sz="1800"/>
              <a:t> texts</a:t>
            </a:r>
            <a:endParaRPr lang="en-GB" sz="1800">
              <a:ea typeface="Calibri"/>
              <a:cs typeface="Calibri"/>
            </a:endParaRPr>
          </a:p>
        </p:txBody>
      </p:sp>
      <p:pic>
        <p:nvPicPr>
          <p:cNvPr id="14" name="Graphic 6" descr="A diagram of a computer&#10;&#10;Description automatically generated">
            <a:extLst>
              <a:ext uri="{FF2B5EF4-FFF2-40B4-BE49-F238E27FC236}">
                <a16:creationId xmlns:a16="http://schemas.microsoft.com/office/drawing/2014/main" id="{B60079A0-E204-4966-E9C0-00043300CE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39"/>
          <a:stretch/>
        </p:blipFill>
        <p:spPr>
          <a:xfrm>
            <a:off x="6096998" y="2143787"/>
            <a:ext cx="5510984" cy="412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83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  <a:cs typeface="Calibri Light"/>
              </a:rPr>
              <a:t>Use Case</a:t>
            </a:r>
            <a:br>
              <a:rPr lang="en-US" sz="4000">
                <a:solidFill>
                  <a:schemeClr val="bg1"/>
                </a:solidFill>
                <a:ea typeface="Calibri Light"/>
                <a:cs typeface="Calibri Light"/>
              </a:rPr>
            </a:br>
            <a:r>
              <a:rPr lang="en-US" sz="2800">
                <a:solidFill>
                  <a:schemeClr val="bg1"/>
                </a:solidFill>
                <a:ea typeface="+mj-lt"/>
                <a:cs typeface="+mj-lt"/>
              </a:rPr>
              <a:t>Match INFN projects / publications</a:t>
            </a:r>
            <a:endParaRPr lang="en-US" sz="2800">
              <a:solidFill>
                <a:schemeClr val="bg1"/>
              </a:solidFill>
              <a:cs typeface="Calibri Light" panose="020F0302020204030204"/>
            </a:endParaRP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4FB675AB-9F96-F798-171A-F7C241BB6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422" y="2449029"/>
            <a:ext cx="4800600" cy="35528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1800" b="1" dirty="0"/>
              <a:t>Training </a:t>
            </a:r>
            <a:r>
              <a:rPr lang="en-GB" sz="1800" dirty="0"/>
              <a:t>of Transformer model on domain language</a:t>
            </a:r>
            <a:r>
              <a:rPr lang="en-GB" sz="1800" dirty="0">
                <a:ea typeface="+mn-lt"/>
                <a:cs typeface="+mn-lt"/>
              </a:rPr>
              <a:t>:</a:t>
            </a:r>
            <a:endParaRPr lang="en-GB" sz="1800">
              <a:cs typeface="Calibri"/>
            </a:endParaRPr>
          </a:p>
          <a:p>
            <a:pPr lvl="1"/>
            <a:r>
              <a:rPr lang="en-GB" sz="1600" dirty="0"/>
              <a:t>60K INFN publication abstracts</a:t>
            </a:r>
            <a:endParaRPr lang="en-GB" sz="1600">
              <a:cs typeface="Calibri"/>
            </a:endParaRPr>
          </a:p>
          <a:p>
            <a:pPr lvl="1"/>
            <a:r>
              <a:rPr lang="en-GB" sz="1600" dirty="0"/>
              <a:t>3</a:t>
            </a:r>
            <a:r>
              <a:rPr lang="en-GB" sz="1600" dirty="0">
                <a:ea typeface="+mn-lt"/>
                <a:cs typeface="+mn-lt"/>
              </a:rPr>
              <a:t> days training (Nvidia Tesla T4)</a:t>
            </a:r>
            <a:endParaRPr lang="en-GB" sz="1600">
              <a:cs typeface="Calibri"/>
            </a:endParaRPr>
          </a:p>
          <a:p>
            <a:r>
              <a:rPr lang="en-GB" sz="1800" dirty="0"/>
              <a:t>Build of the n-dimensional space of the Transformer embeddings: </a:t>
            </a:r>
            <a:r>
              <a:rPr lang="en-GB" sz="1800" b="1" dirty="0">
                <a:latin typeface="Calibri"/>
                <a:cs typeface="Calibri"/>
              </a:rPr>
              <a:t>close </a:t>
            </a:r>
            <a:r>
              <a:rPr lang="en-GB" sz="1800" dirty="0">
                <a:latin typeface="Calibri"/>
                <a:cs typeface="Calibri"/>
              </a:rPr>
              <a:t>vectors correspond to semantically </a:t>
            </a:r>
            <a:r>
              <a:rPr lang="en-GB" sz="1800" b="1" dirty="0">
                <a:latin typeface="Calibri"/>
                <a:cs typeface="Calibri"/>
              </a:rPr>
              <a:t>similar </a:t>
            </a:r>
            <a:r>
              <a:rPr lang="en-GB" sz="1800" dirty="0">
                <a:latin typeface="Calibri"/>
                <a:cs typeface="Calibri"/>
              </a:rPr>
              <a:t>texts</a:t>
            </a:r>
          </a:p>
          <a:p>
            <a:r>
              <a:rPr lang="en-GB" sz="1800" dirty="0"/>
              <a:t>Semantic/geometric </a:t>
            </a:r>
            <a:r>
              <a:rPr lang="en-GB" sz="1800" b="1" dirty="0"/>
              <a:t>search </a:t>
            </a:r>
            <a:r>
              <a:rPr lang="en-GB" sz="1800" dirty="0"/>
              <a:t>in the vector space to classify new INFN publications</a:t>
            </a:r>
            <a:endParaRPr lang="en-GB" sz="1800" dirty="0">
              <a:cs typeface="Calibri"/>
            </a:endParaRPr>
          </a:p>
        </p:txBody>
      </p:sp>
      <p:pic>
        <p:nvPicPr>
          <p:cNvPr id="9" name="Graphic 6" descr="A diagram of a graph&#10;&#10;Description automatically generated">
            <a:extLst>
              <a:ext uri="{FF2B5EF4-FFF2-40B4-BE49-F238E27FC236}">
                <a16:creationId xmlns:a16="http://schemas.microsoft.com/office/drawing/2014/main" id="{447CA457-837B-1214-610F-47104DE7B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825" y="2176840"/>
            <a:ext cx="6248160" cy="411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35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Semantic Search</a:t>
            </a:r>
            <a:br>
              <a:rPr lang="en-US" sz="4000" kern="1200"/>
            </a:b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Training Time / Accuracy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6440A7C-DA2F-5AF6-1BB9-A098E3F47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360674"/>
              </p:ext>
            </p:extLst>
          </p:nvPr>
        </p:nvGraphicFramePr>
        <p:xfrm>
          <a:off x="855558" y="2493408"/>
          <a:ext cx="10487944" cy="3407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7909">
                  <a:extLst>
                    <a:ext uri="{9D8B030D-6E8A-4147-A177-3AD203B41FA5}">
                      <a16:colId xmlns:a16="http://schemas.microsoft.com/office/drawing/2014/main" val="237862480"/>
                    </a:ext>
                  </a:extLst>
                </a:gridCol>
                <a:gridCol w="1325372">
                  <a:extLst>
                    <a:ext uri="{9D8B030D-6E8A-4147-A177-3AD203B41FA5}">
                      <a16:colId xmlns:a16="http://schemas.microsoft.com/office/drawing/2014/main" val="3985946600"/>
                    </a:ext>
                  </a:extLst>
                </a:gridCol>
                <a:gridCol w="1908666">
                  <a:extLst>
                    <a:ext uri="{9D8B030D-6E8A-4147-A177-3AD203B41FA5}">
                      <a16:colId xmlns:a16="http://schemas.microsoft.com/office/drawing/2014/main" val="3873776136"/>
                    </a:ext>
                  </a:extLst>
                </a:gridCol>
                <a:gridCol w="2192212">
                  <a:extLst>
                    <a:ext uri="{9D8B030D-6E8A-4147-A177-3AD203B41FA5}">
                      <a16:colId xmlns:a16="http://schemas.microsoft.com/office/drawing/2014/main" val="3514222576"/>
                    </a:ext>
                  </a:extLst>
                </a:gridCol>
                <a:gridCol w="1600817">
                  <a:extLst>
                    <a:ext uri="{9D8B030D-6E8A-4147-A177-3AD203B41FA5}">
                      <a16:colId xmlns:a16="http://schemas.microsoft.com/office/drawing/2014/main" val="2778244849"/>
                    </a:ext>
                  </a:extLst>
                </a:gridCol>
                <a:gridCol w="1292968">
                  <a:extLst>
                    <a:ext uri="{9D8B030D-6E8A-4147-A177-3AD203B41FA5}">
                      <a16:colId xmlns:a16="http://schemas.microsoft.com/office/drawing/2014/main" val="387016214"/>
                    </a:ext>
                  </a:extLst>
                </a:gridCol>
              </a:tblGrid>
              <a:tr h="1138230">
                <a:tc>
                  <a:txBody>
                    <a:bodyPr/>
                    <a:lstStyle/>
                    <a:p>
                      <a:r>
                        <a:rPr lang="en-US" sz="2000" dirty="0"/>
                        <a:t>Model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Nr. Hidden Layers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Nr. Parameters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Training Time (10 epochs – 16M tokens)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Accuracy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Max Input Length</a:t>
                      </a:r>
                    </a:p>
                  </a:txBody>
                  <a:tcPr marL="125998" marR="125998" marT="62999" marB="62999" anchor="ctr"/>
                </a:tc>
                <a:extLst>
                  <a:ext uri="{0D108BD9-81ED-4DB2-BD59-A6C34878D82A}">
                    <a16:rowId xmlns:a16="http://schemas.microsoft.com/office/drawing/2014/main" val="1395807413"/>
                  </a:ext>
                </a:extLst>
              </a:tr>
              <a:tr h="4868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BERT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12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109M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8:24:03</a:t>
                      </a:r>
                      <a:endParaRPr lang="en-US" sz="2000" dirty="0"/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71%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512</a:t>
                      </a:r>
                    </a:p>
                  </a:txBody>
                  <a:tcPr marL="125998" marR="125998" marT="62999" marB="62999" anchor="ctr"/>
                </a:tc>
                <a:extLst>
                  <a:ext uri="{0D108BD9-81ED-4DB2-BD59-A6C34878D82A}">
                    <a16:rowId xmlns:a16="http://schemas.microsoft.com/office/drawing/2014/main" val="2590102955"/>
                  </a:ext>
                </a:extLst>
              </a:tr>
              <a:tr h="486834">
                <a:tc>
                  <a:txBody>
                    <a:bodyPr/>
                    <a:lstStyle/>
                    <a:p>
                      <a:r>
                        <a:rPr lang="en-US" sz="2000" dirty="0"/>
                        <a:t>BERT Large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24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335M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1 day, 2:20:31</a:t>
                      </a:r>
                      <a:endParaRPr lang="en-US" sz="2000" dirty="0"/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75%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512</a:t>
                      </a:r>
                    </a:p>
                  </a:txBody>
                  <a:tcPr marL="125998" marR="125998" marT="62999" marB="62999" anchor="ctr"/>
                </a:tc>
                <a:extLst>
                  <a:ext uri="{0D108BD9-81ED-4DB2-BD59-A6C34878D82A}">
                    <a16:rowId xmlns:a16="http://schemas.microsoft.com/office/drawing/2014/main" val="2486861512"/>
                  </a:ext>
                </a:extLst>
              </a:tr>
              <a:tr h="486834">
                <a:tc>
                  <a:txBody>
                    <a:bodyPr/>
                    <a:lstStyle/>
                    <a:p>
                      <a:r>
                        <a:rPr lang="en-US" sz="2000" dirty="0"/>
                        <a:t>LONGFormer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12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148M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1 day, 1:43:29</a:t>
                      </a:r>
                      <a:endParaRPr lang="en-US" sz="2000" dirty="0"/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74%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4096</a:t>
                      </a:r>
                    </a:p>
                  </a:txBody>
                  <a:tcPr marL="125998" marR="125998" marT="62999" marB="62999" anchor="ctr"/>
                </a:tc>
                <a:extLst>
                  <a:ext uri="{0D108BD9-81ED-4DB2-BD59-A6C34878D82A}">
                    <a16:rowId xmlns:a16="http://schemas.microsoft.com/office/drawing/2014/main" val="2976557726"/>
                  </a:ext>
                </a:extLst>
              </a:tr>
              <a:tr h="80910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LONGFormer Large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24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434M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3 days, 7:26:04</a:t>
                      </a:r>
                      <a:endParaRPr lang="en-US" sz="2000" dirty="0"/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78%</a:t>
                      </a:r>
                    </a:p>
                  </a:txBody>
                  <a:tcPr marL="125998" marR="125998" marT="62999" marB="6299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4096</a:t>
                      </a:r>
                    </a:p>
                  </a:txBody>
                  <a:tcPr marL="125998" marR="125998" marT="62999" marB="62999" anchor="ctr"/>
                </a:tc>
                <a:extLst>
                  <a:ext uri="{0D108BD9-81ED-4DB2-BD59-A6C34878D82A}">
                    <a16:rowId xmlns:a16="http://schemas.microsoft.com/office/drawing/2014/main" val="1851317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947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61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  <a:cs typeface="Calibri Light"/>
              </a:rPr>
              <a:t>Use Case</a:t>
            </a:r>
            <a:br>
              <a:rPr lang="en-US" sz="4000">
                <a:solidFill>
                  <a:schemeClr val="bg1"/>
                </a:solidFill>
                <a:ea typeface="Calibri Light"/>
                <a:cs typeface="Calibri Light"/>
              </a:rPr>
            </a:br>
            <a:r>
              <a:rPr lang="en-US" sz="2800">
                <a:solidFill>
                  <a:schemeClr val="bg1"/>
                </a:solidFill>
                <a:ea typeface="+mj-lt"/>
                <a:cs typeface="+mj-lt"/>
              </a:rPr>
              <a:t>Predict INFN structure from author's affiliation</a:t>
            </a:r>
            <a:endParaRPr lang="en-US" sz="2800">
              <a:solidFill>
                <a:schemeClr val="bg1"/>
              </a:solidFill>
              <a:cs typeface="Calibri Light" panose="020F0302020204030204"/>
            </a:endParaRP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4FB675AB-9F96-F798-171A-F7C241BB6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357" y="2408060"/>
            <a:ext cx="4800600" cy="36347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en-US" sz="1800" b="1" dirty="0"/>
              <a:t>Training </a:t>
            </a:r>
            <a:r>
              <a:rPr lang="en-US" sz="1800" dirty="0"/>
              <a:t>of Transformer model on author's affiliation strings:</a:t>
            </a:r>
            <a:endParaRPr lang="en-US" sz="1800" dirty="0">
              <a:cs typeface="Calibri"/>
            </a:endParaRPr>
          </a:p>
          <a:p>
            <a:pPr marL="685800" lvl="3">
              <a:spcBef>
                <a:spcPts val="1000"/>
              </a:spcBef>
            </a:pPr>
            <a:r>
              <a:rPr lang="en-US" sz="1600" dirty="0"/>
              <a:t>~6k positive samples</a:t>
            </a:r>
            <a:endParaRPr lang="en-US" sz="1600" dirty="0">
              <a:cs typeface="Calibri"/>
            </a:endParaRPr>
          </a:p>
          <a:p>
            <a:pPr marL="685800" lvl="3">
              <a:spcBef>
                <a:spcPts val="1000"/>
              </a:spcBef>
            </a:pPr>
            <a:r>
              <a:rPr lang="en-US" sz="1600" dirty="0"/>
              <a:t>~6k negative samples</a:t>
            </a:r>
            <a:endParaRPr lang="en-US" sz="1600" dirty="0">
              <a:cs typeface="Calibri"/>
            </a:endParaRPr>
          </a:p>
          <a:p>
            <a:pPr marL="685800" lvl="3">
              <a:spcBef>
                <a:spcPts val="1000"/>
              </a:spcBef>
            </a:pPr>
            <a:r>
              <a:rPr lang="en-US" sz="1600" dirty="0"/>
              <a:t>dataset augmented to ~400k samples by adding "smart" typos</a:t>
            </a:r>
            <a:endParaRPr lang="en-US" sz="1600" dirty="0">
              <a:cs typeface="Calibri"/>
            </a:endParaRPr>
          </a:p>
          <a:p>
            <a:pPr marL="685800" lvl="3">
              <a:spcBef>
                <a:spcPts val="1000"/>
              </a:spcBef>
            </a:pPr>
            <a:r>
              <a:rPr lang="en-US" sz="1600" dirty="0"/>
              <a:t>6 hours training (Nvidia Tesla T4)</a:t>
            </a:r>
            <a:endParaRPr lang="en-US" sz="1600" dirty="0">
              <a:cs typeface="Calibri"/>
            </a:endParaRPr>
          </a:p>
          <a:p>
            <a:pPr marL="685800" lvl="3">
              <a:spcBef>
                <a:spcPts val="1000"/>
              </a:spcBef>
            </a:pPr>
            <a:r>
              <a:rPr lang="en-US" sz="1600" dirty="0"/>
              <a:t>95% accuracy on test set</a:t>
            </a:r>
            <a:endParaRPr lang="en-US" sz="1800" dirty="0">
              <a:cs typeface="Calibri"/>
            </a:endParaRPr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4C03ED32-EEDD-3E9B-3387-6017DEF412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3598639"/>
              </p:ext>
            </p:extLst>
          </p:nvPr>
        </p:nvGraphicFramePr>
        <p:xfrm>
          <a:off x="5994246" y="2580822"/>
          <a:ext cx="5660663" cy="3286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5145">
                  <a:extLst>
                    <a:ext uri="{9D8B030D-6E8A-4147-A177-3AD203B41FA5}">
                      <a16:colId xmlns:a16="http://schemas.microsoft.com/office/drawing/2014/main" val="3086814482"/>
                    </a:ext>
                  </a:extLst>
                </a:gridCol>
                <a:gridCol w="1345518">
                  <a:extLst>
                    <a:ext uri="{9D8B030D-6E8A-4147-A177-3AD203B41FA5}">
                      <a16:colId xmlns:a16="http://schemas.microsoft.com/office/drawing/2014/main" val="1358680379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Author's affiliation</a:t>
                      </a:r>
                      <a:endParaRPr lang="en-US" sz="1600" dirty="0"/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INFN Structure</a:t>
                      </a:r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11398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Catania Univ, 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Nazl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Fis 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Nucl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Lab Naz Sud, Catania, Italy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b="1" i="0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CT</a:t>
                      </a:r>
                      <a:r>
                        <a:rPr lang="en-US" sz="1400" b="0" i="0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en-US" b="0" i="0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214547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Bari INFN, Via E Orabona 4, I-70125 Bari, Italy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b="1" i="0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BA</a:t>
                      </a:r>
                      <a:r>
                        <a:rPr lang="en-US" sz="1400" b="0" i="0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en-US" b="0" i="0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00442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Dell INFN Frascati, Lab 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Nazl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Frascati, Italy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b="1" i="0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LNF</a:t>
                      </a:r>
                      <a:r>
                        <a:rPr lang="en-US" sz="1400" b="0" i="0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en-US" b="0" i="0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496908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INAF IASF Milano, I-20133 Milan, Italy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400" b="1" i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[NoSite]</a:t>
                      </a:r>
                      <a:r>
                        <a:rPr lang="en-US" sz="1400" b="0" i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00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532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007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793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 Light"/>
              </a:rPr>
              <a:t>AI Platform</a:t>
            </a:r>
            <a:br>
              <a:rPr lang="en-US" sz="4000">
                <a:cs typeface="Calibri Light"/>
              </a:rPr>
            </a:br>
            <a:r>
              <a:rPr lang="en-US" sz="2800">
                <a:solidFill>
                  <a:srgbClr val="FFFFFF"/>
                </a:solidFill>
                <a:cs typeface="Calibri Light"/>
              </a:rPr>
              <a:t>Application/Experiment agnostic</a:t>
            </a:r>
            <a:endParaRPr lang="en-US" sz="2800">
              <a:cs typeface="Calibri Ligh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275E9B7-EBE4-E30A-C9F8-88FDDD9E01F1}"/>
              </a:ext>
            </a:extLst>
          </p:cNvPr>
          <p:cNvSpPr txBox="1">
            <a:spLocks/>
          </p:cNvSpPr>
          <p:nvPr/>
        </p:nvSpPr>
        <p:spPr>
          <a:xfrm>
            <a:off x="4238074" y="2540243"/>
            <a:ext cx="6928400" cy="343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ea typeface="+mn-lt"/>
                <a:cs typeface="+mn-lt"/>
              </a:rPr>
              <a:t>Train/fine-tune</a:t>
            </a:r>
            <a:r>
              <a:rPr lang="en-US" sz="2400" dirty="0">
                <a:ea typeface="+mn-lt"/>
                <a:cs typeface="+mn-lt"/>
              </a:rPr>
              <a:t> machine learning models at scale</a:t>
            </a:r>
            <a:endParaRPr lang="en-US" dirty="0"/>
          </a:p>
          <a:p>
            <a:r>
              <a:rPr lang="en-US" sz="2400" b="1" dirty="0">
                <a:ea typeface="+mn-lt"/>
                <a:cs typeface="+mn-lt"/>
              </a:rPr>
              <a:t>Host/share</a:t>
            </a:r>
            <a:r>
              <a:rPr lang="en-US" sz="2400" dirty="0">
                <a:ea typeface="+mn-lt"/>
                <a:cs typeface="+mn-lt"/>
              </a:rPr>
              <a:t> datasets and trained models in the cloud</a:t>
            </a:r>
          </a:p>
          <a:p>
            <a:r>
              <a:rPr lang="en-US" sz="2400" dirty="0">
                <a:ea typeface="+mn-lt"/>
                <a:cs typeface="+mn-lt"/>
              </a:rPr>
              <a:t>Serve models to make </a:t>
            </a:r>
            <a:r>
              <a:rPr lang="en-US" sz="2400" b="1" dirty="0">
                <a:ea typeface="+mn-lt"/>
                <a:cs typeface="+mn-lt"/>
              </a:rPr>
              <a:t>predictions </a:t>
            </a:r>
            <a:r>
              <a:rPr lang="en-US" sz="2400" dirty="0">
                <a:ea typeface="+mn-lt"/>
                <a:cs typeface="+mn-lt"/>
              </a:rPr>
              <a:t>about new data</a:t>
            </a:r>
          </a:p>
          <a:p>
            <a:r>
              <a:rPr lang="en-US" sz="2400" dirty="0">
                <a:cs typeface="Calibri"/>
              </a:rPr>
              <a:t>Manage models and versions through a </a:t>
            </a:r>
            <a:r>
              <a:rPr lang="en-US" sz="2400" b="1" dirty="0">
                <a:cs typeface="Calibri"/>
              </a:rPr>
              <a:t>public  INFN catalog</a:t>
            </a:r>
            <a:endParaRPr lang="en-US" sz="2400" b="1">
              <a:cs typeface="Calibri"/>
            </a:endParaRPr>
          </a:p>
          <a:p>
            <a:r>
              <a:rPr lang="en-US" sz="2400" dirty="0">
                <a:ea typeface="Calibri"/>
                <a:cs typeface="Calibri"/>
              </a:rPr>
              <a:t>Provide a </a:t>
            </a:r>
            <a:r>
              <a:rPr lang="en-US" sz="2400" b="1" dirty="0">
                <a:ea typeface="Calibri"/>
                <a:cs typeface="Calibri"/>
              </a:rPr>
              <a:t>Web Application</a:t>
            </a:r>
            <a:r>
              <a:rPr lang="en-US" sz="2400" dirty="0">
                <a:ea typeface="Calibri"/>
                <a:cs typeface="Calibri"/>
              </a:rPr>
              <a:t> with a proper UI/UX that hides to the end-user the complexity of the platform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A9BADC-909A-F01F-6DFE-E179CDD61FEC}"/>
              </a:ext>
            </a:extLst>
          </p:cNvPr>
          <p:cNvSpPr txBox="1"/>
          <p:nvPr/>
        </p:nvSpPr>
        <p:spPr>
          <a:xfrm>
            <a:off x="623259" y="3717073"/>
            <a:ext cx="2854712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cs typeface="Calibri"/>
              </a:rPr>
              <a:t>AI Platform</a:t>
            </a:r>
          </a:p>
          <a:p>
            <a:pPr algn="ctr"/>
            <a:r>
              <a:rPr lang="en-US" sz="2400">
                <a:cs typeface="Calibri"/>
              </a:rPr>
              <a:t>providing</a:t>
            </a:r>
          </a:p>
          <a:p>
            <a:pPr algn="ctr"/>
            <a:r>
              <a:rPr lang="en-US" sz="2400" b="1">
                <a:cs typeface="Calibri"/>
              </a:rPr>
              <a:t>Services in the Cloud</a:t>
            </a:r>
            <a:endParaRPr lang="en-US" b="1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CB8A6A2D-3EDC-6A58-06DA-0009D28B65CC}"/>
              </a:ext>
            </a:extLst>
          </p:cNvPr>
          <p:cNvSpPr/>
          <p:nvPr/>
        </p:nvSpPr>
        <p:spPr>
          <a:xfrm>
            <a:off x="3587934" y="2918212"/>
            <a:ext cx="297365" cy="2754144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47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C6A86717-0555-9011-1B1B-FBE8D3999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63" y="259406"/>
            <a:ext cx="6536878" cy="636376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B1836C7-7A8B-131A-833F-0E7B37BA4D77}"/>
              </a:ext>
            </a:extLst>
          </p:cNvPr>
          <p:cNvSpPr txBox="1">
            <a:spLocks/>
          </p:cNvSpPr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rgbClr val="FFFFFF"/>
                </a:solidFill>
                <a:cs typeface="Calibri Light"/>
              </a:rPr>
              <a:t>Web App</a:t>
            </a:r>
            <a:endParaRPr lang="en-US" dirty="0"/>
          </a:p>
          <a:p>
            <a:pPr algn="r"/>
            <a:r>
              <a:rPr lang="en-US" sz="2400" dirty="0">
                <a:solidFill>
                  <a:srgbClr val="FFFFFF"/>
                </a:solidFill>
                <a:cs typeface="Calibri Light"/>
              </a:rPr>
              <a:t>Example Model Catalog</a:t>
            </a:r>
          </a:p>
        </p:txBody>
      </p:sp>
    </p:spTree>
    <p:extLst>
      <p:ext uri="{BB962C8B-B14F-4D97-AF65-F5344CB8AC3E}">
        <p14:creationId xmlns:p14="http://schemas.microsoft.com/office/powerpoint/2010/main" val="4040114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 Light"/>
              </a:rPr>
              <a:t>AI Platform</a:t>
            </a:r>
            <a:br>
              <a:rPr lang="en-US" sz="4000">
                <a:cs typeface="Calibri Light"/>
              </a:rPr>
            </a:br>
            <a:r>
              <a:rPr lang="en-US" sz="2800">
                <a:solidFill>
                  <a:srgbClr val="FFFFFF"/>
                </a:solidFill>
                <a:cs typeface="Calibri Light"/>
              </a:rPr>
              <a:t>Building Blocks  - Technologies</a:t>
            </a:r>
            <a:endParaRPr lang="en-US" sz="2800">
              <a:cs typeface="Calibri Ligh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50989B8-06FB-C4F5-9D14-29638F1A5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827" y="2270341"/>
            <a:ext cx="7628741" cy="4149622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2400" b="1">
                <a:ea typeface="+mn-lt"/>
                <a:cs typeface="+mn-lt"/>
              </a:rPr>
              <a:t>Computing resources: </a:t>
            </a:r>
            <a:r>
              <a:rPr lang="en-US" sz="2400">
                <a:ea typeface="+mn-lt"/>
                <a:cs typeface="+mn-lt"/>
              </a:rPr>
              <a:t>CPUs, RAM, GPUs + Networking – </a:t>
            </a:r>
            <a:r>
              <a:rPr lang="en-US" sz="2400" b="1">
                <a:solidFill>
                  <a:schemeClr val="accent1"/>
                </a:solidFill>
                <a:ea typeface="+mn-lt"/>
                <a:cs typeface="+mn-lt"/>
              </a:rPr>
              <a:t>INFN Cloud</a:t>
            </a:r>
          </a:p>
          <a:p>
            <a:r>
              <a:rPr lang="en-US" sz="2400" b="1">
                <a:ea typeface="+mn-lt"/>
                <a:cs typeface="+mn-lt"/>
              </a:rPr>
              <a:t>Container Orchestrator</a:t>
            </a:r>
            <a:r>
              <a:rPr lang="en-US" sz="2400">
                <a:ea typeface="+mn-lt"/>
                <a:cs typeface="+mn-lt"/>
              </a:rPr>
              <a:t>: automate deployment, scaling, and management of workloads on physical/virtual nodes – </a:t>
            </a:r>
            <a:r>
              <a:rPr lang="en-US" sz="2400" b="1">
                <a:solidFill>
                  <a:srgbClr val="0070C0"/>
                </a:solidFill>
                <a:ea typeface="+mn-lt"/>
                <a:cs typeface="+mn-lt"/>
              </a:rPr>
              <a:t>Kubernetes</a:t>
            </a:r>
            <a:endParaRPr lang="en-US" b="1">
              <a:solidFill>
                <a:srgbClr val="0070C0"/>
              </a:solidFill>
              <a:ea typeface="+mn-lt"/>
              <a:cs typeface="+mn-lt"/>
            </a:endParaRPr>
          </a:p>
          <a:p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Event Source</a:t>
            </a:r>
            <a:r>
              <a:rPr lang="en-US" sz="2400">
                <a:solidFill>
                  <a:srgbClr val="000000"/>
                </a:solidFill>
                <a:ea typeface="+mn-lt"/>
                <a:cs typeface="+mn-lt"/>
              </a:rPr>
              <a:t>: decouple jobs submissions from their execution - </a:t>
            </a:r>
            <a:r>
              <a:rPr lang="en-US" sz="2400" b="1">
                <a:solidFill>
                  <a:srgbClr val="0070C0"/>
                </a:solidFill>
                <a:ea typeface="+mn-lt"/>
                <a:cs typeface="+mn-lt"/>
              </a:rPr>
              <a:t>Kafka</a:t>
            </a:r>
            <a:endParaRPr lang="en-US" sz="2400" b="1">
              <a:solidFill>
                <a:srgbClr val="0070C0"/>
              </a:solidFill>
              <a:ea typeface="Calibri"/>
              <a:cs typeface="Calibri"/>
            </a:endParaRPr>
          </a:p>
          <a:p>
            <a:r>
              <a:rPr lang="en-US" sz="2400" b="1">
                <a:ea typeface="+mn-lt"/>
                <a:cs typeface="+mn-lt"/>
              </a:rPr>
              <a:t>Orchestrator:</a:t>
            </a:r>
          </a:p>
          <a:p>
            <a:pPr lvl="1"/>
            <a:r>
              <a:rPr lang="en-US" sz="2000" b="1">
                <a:ea typeface="+mn-lt"/>
                <a:cs typeface="+mn-lt"/>
              </a:rPr>
              <a:t>Train</a:t>
            </a:r>
            <a:r>
              <a:rPr lang="en-US" sz="2000">
                <a:ea typeface="+mn-lt"/>
                <a:cs typeface="+mn-lt"/>
              </a:rPr>
              <a:t>: run distributed training jobs, hyperparameters tuning – </a:t>
            </a:r>
            <a:r>
              <a:rPr lang="en-US" sz="2000" b="1">
                <a:solidFill>
                  <a:srgbClr val="0070C0"/>
                </a:solidFill>
                <a:ea typeface="+mn-lt"/>
                <a:cs typeface="+mn-lt"/>
              </a:rPr>
              <a:t>Kubeflow Training Operator, </a:t>
            </a:r>
            <a:r>
              <a:rPr lang="en-US" sz="2000" b="1" err="1">
                <a:solidFill>
                  <a:srgbClr val="0070C0"/>
                </a:solidFill>
                <a:ea typeface="+mn-lt"/>
                <a:cs typeface="+mn-lt"/>
              </a:rPr>
              <a:t>Kueue</a:t>
            </a:r>
            <a:r>
              <a:rPr lang="en-US" sz="2000" b="1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en-US" sz="2000" b="1" err="1">
                <a:solidFill>
                  <a:srgbClr val="0070C0"/>
                </a:solidFill>
                <a:ea typeface="+mn-lt"/>
                <a:cs typeface="+mn-lt"/>
              </a:rPr>
              <a:t>Katlib</a:t>
            </a:r>
            <a:endParaRPr lang="en-US" sz="2000" b="1">
              <a:solidFill>
                <a:srgbClr val="0070C0"/>
              </a:solidFill>
              <a:ea typeface="+mn-lt"/>
              <a:cs typeface="+mn-lt"/>
            </a:endParaRPr>
          </a:p>
          <a:p>
            <a:pPr lvl="1"/>
            <a:r>
              <a:rPr lang="en-US" sz="2000" b="1">
                <a:ea typeface="+mn-lt"/>
                <a:cs typeface="+mn-lt"/>
              </a:rPr>
              <a:t>Inference</a:t>
            </a:r>
            <a:r>
              <a:rPr lang="en-US" sz="2000">
                <a:ea typeface="+mn-lt"/>
                <a:cs typeface="+mn-lt"/>
              </a:rPr>
              <a:t>: models serving – </a:t>
            </a:r>
            <a:r>
              <a:rPr lang="en-US" sz="2000" b="1" err="1">
                <a:solidFill>
                  <a:srgbClr val="0070C0"/>
                </a:solidFill>
                <a:ea typeface="+mn-lt"/>
                <a:cs typeface="+mn-lt"/>
              </a:rPr>
              <a:t>KServe</a:t>
            </a:r>
            <a:r>
              <a:rPr lang="en-US" sz="2000" b="1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en-US" sz="2000" b="1" err="1">
                <a:solidFill>
                  <a:srgbClr val="0070C0"/>
                </a:solidFill>
                <a:ea typeface="+mn-lt"/>
                <a:cs typeface="+mn-lt"/>
              </a:rPr>
              <a:t>Knative</a:t>
            </a:r>
            <a:r>
              <a:rPr lang="en-US" sz="2000" b="1">
                <a:solidFill>
                  <a:srgbClr val="0070C0"/>
                </a:solidFill>
                <a:ea typeface="+mn-lt"/>
                <a:cs typeface="+mn-lt"/>
              </a:rPr>
              <a:t> + KPA, Batching, Deployment Strategies, Inference Pipelines</a:t>
            </a:r>
          </a:p>
          <a:p>
            <a:pPr lvl="1"/>
            <a:r>
              <a:rPr lang="en-US" sz="2000" b="1">
                <a:solidFill>
                  <a:srgbClr val="000000"/>
                </a:solidFill>
                <a:ea typeface="+mn-lt"/>
                <a:cs typeface="+mn-lt"/>
              </a:rPr>
              <a:t>Cluster</a:t>
            </a:r>
            <a:r>
              <a:rPr lang="en-US" sz="2000" b="1">
                <a:ea typeface="+mn-lt"/>
                <a:cs typeface="+mn-lt"/>
              </a:rPr>
              <a:t> Scaling</a:t>
            </a:r>
            <a:r>
              <a:rPr lang="en-US" sz="2000">
                <a:ea typeface="+mn-lt"/>
                <a:cs typeface="+mn-lt"/>
              </a:rPr>
              <a:t> - </a:t>
            </a:r>
            <a:r>
              <a:rPr lang="en-US" sz="2000" b="1">
                <a:solidFill>
                  <a:srgbClr val="0070C0"/>
                </a:solidFill>
                <a:ea typeface="+mn-lt"/>
                <a:cs typeface="+mn-lt"/>
              </a:rPr>
              <a:t>K8s AutoScaler, INFN Cloud Orchestrator/IM</a:t>
            </a:r>
            <a:endParaRPr lang="en-US" sz="2000" b="1">
              <a:solidFill>
                <a:srgbClr val="0070C0"/>
              </a:solidFill>
              <a:ea typeface="Calibri"/>
              <a:cs typeface="Calibri"/>
            </a:endParaRPr>
          </a:p>
          <a:p>
            <a:r>
              <a:rPr lang="en-US" sz="2400" b="1">
                <a:ea typeface="+mn-lt"/>
                <a:cs typeface="+mn-lt"/>
              </a:rPr>
              <a:t>NoSQL DB</a:t>
            </a:r>
            <a:r>
              <a:rPr lang="en-US" sz="2400">
                <a:ea typeface="+mn-lt"/>
                <a:cs typeface="+mn-lt"/>
              </a:rPr>
              <a:t>: keep jobs status; maintain public catalogs - </a:t>
            </a:r>
            <a:r>
              <a:rPr lang="en-US" sz="2400" b="1">
                <a:solidFill>
                  <a:srgbClr val="0070C0"/>
                </a:solidFill>
                <a:ea typeface="+mn-lt"/>
                <a:cs typeface="+mn-lt"/>
              </a:rPr>
              <a:t>Mongo DB</a:t>
            </a:r>
          </a:p>
          <a:p>
            <a:r>
              <a:rPr lang="en-US" sz="2400" b="1">
                <a:cs typeface="Calibri"/>
              </a:rPr>
              <a:t>Object Storage</a:t>
            </a:r>
            <a:r>
              <a:rPr lang="en-US" sz="2400">
                <a:cs typeface="Calibri"/>
              </a:rPr>
              <a:t>: host data and models – </a:t>
            </a:r>
            <a:r>
              <a:rPr lang="en-US" sz="2400" b="1">
                <a:solidFill>
                  <a:srgbClr val="0070C0"/>
                </a:solidFill>
                <a:cs typeface="Calibri"/>
              </a:rPr>
              <a:t>S3, MinIO, Longhorn</a:t>
            </a:r>
            <a:endParaRPr lang="en-US" sz="2400" b="1">
              <a:solidFill>
                <a:srgbClr val="0070C0"/>
              </a:solidFill>
              <a:ea typeface="Calibri"/>
              <a:cs typeface="Calibri"/>
            </a:endParaRPr>
          </a:p>
          <a:p>
            <a:r>
              <a:rPr lang="en-US" sz="2400" b="1">
                <a:cs typeface="Calibri"/>
              </a:rPr>
              <a:t>Client Apps/Tools</a:t>
            </a:r>
            <a:r>
              <a:rPr lang="en-US" sz="2400">
                <a:cs typeface="Calibri"/>
              </a:rPr>
              <a:t>: Web App, CLI, SDKs, etc. to accelerate integration with the platform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9A3E3-10AE-617F-5FA9-CA282F3C98B5}"/>
              </a:ext>
            </a:extLst>
          </p:cNvPr>
          <p:cNvSpPr txBox="1"/>
          <p:nvPr/>
        </p:nvSpPr>
        <p:spPr>
          <a:xfrm>
            <a:off x="8610862" y="3853635"/>
            <a:ext cx="2494123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cs typeface="Calibri"/>
              </a:rPr>
              <a:t>on top of</a:t>
            </a:r>
            <a:endParaRPr lang="en-US" sz="2400" b="1">
              <a:cs typeface="Calibri"/>
            </a:endParaRPr>
          </a:p>
          <a:p>
            <a:pPr algn="ctr"/>
            <a:r>
              <a:rPr lang="en-US" sz="2800" b="1">
                <a:cs typeface="Calibri"/>
              </a:rPr>
              <a:t>INFN Cloud</a:t>
            </a:r>
            <a:endParaRPr lang="en-US" sz="2800">
              <a:cs typeface="Calibri"/>
            </a:endParaRP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B359BBFE-0EEB-F0BC-2559-65F531474D1B}"/>
              </a:ext>
            </a:extLst>
          </p:cNvPr>
          <p:cNvSpPr/>
          <p:nvPr/>
        </p:nvSpPr>
        <p:spPr>
          <a:xfrm>
            <a:off x="8385096" y="2394471"/>
            <a:ext cx="213646" cy="377255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427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diagram of a cloud server&#10;&#10;Description automatically generated">
            <a:extLst>
              <a:ext uri="{FF2B5EF4-FFF2-40B4-BE49-F238E27FC236}">
                <a16:creationId xmlns:a16="http://schemas.microsoft.com/office/drawing/2014/main" id="{5DFA2C16-49A9-5A16-9471-FEE75C094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337" y="414562"/>
            <a:ext cx="8045475" cy="473655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252F5A8-D4A6-7300-39DE-87E7F2ECF5D6}"/>
              </a:ext>
            </a:extLst>
          </p:cNvPr>
          <p:cNvSpPr txBox="1">
            <a:spLocks/>
          </p:cNvSpPr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AI Platform</a:t>
            </a:r>
          </a:p>
          <a:p>
            <a:pPr algn="r"/>
            <a:r>
              <a:rPr lang="en-US" sz="2800">
                <a:solidFill>
                  <a:srgbClr val="FFFFFF"/>
                </a:solidFill>
                <a:cs typeface="Calibri Light"/>
              </a:rPr>
              <a:t>High Level Architecture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336768-D8C3-6042-63D8-0A4D85F2388A}"/>
              </a:ext>
            </a:extLst>
          </p:cNvPr>
          <p:cNvSpPr txBox="1"/>
          <p:nvPr/>
        </p:nvSpPr>
        <p:spPr>
          <a:xfrm>
            <a:off x="4322446" y="5463060"/>
            <a:ext cx="759459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The AI Platform is being designed in collaboration with </a:t>
            </a:r>
            <a:r>
              <a:rPr lang="en-US" b="1" dirty="0">
                <a:ea typeface="+mn-lt"/>
                <a:cs typeface="+mn-lt"/>
              </a:rPr>
              <a:t>INFN Cloud</a:t>
            </a:r>
            <a:r>
              <a:rPr lang="en-US" dirty="0">
                <a:ea typeface="+mn-lt"/>
                <a:cs typeface="+mn-lt"/>
              </a:rPr>
              <a:t> whose core mission is to facilitate </a:t>
            </a:r>
            <a:r>
              <a:rPr lang="en-US" b="1" dirty="0">
                <a:ea typeface="+mn-lt"/>
                <a:cs typeface="+mn-lt"/>
              </a:rPr>
              <a:t>resource sharing</a:t>
            </a:r>
            <a:r>
              <a:rPr lang="en-US" dirty="0">
                <a:ea typeface="+mn-lt"/>
                <a:cs typeface="+mn-lt"/>
              </a:rPr>
              <a:t> and </a:t>
            </a:r>
            <a:r>
              <a:rPr lang="en-US" b="1" dirty="0">
                <a:ea typeface="+mn-lt"/>
                <a:cs typeface="+mn-lt"/>
              </a:rPr>
              <a:t>enhance accessibility</a:t>
            </a:r>
            <a:r>
              <a:rPr lang="en-US" dirty="0">
                <a:ea typeface="+mn-lt"/>
                <a:cs typeface="+mn-lt"/>
              </a:rPr>
              <a:t> for INFN users, encompassing a wide range of resources, including GPUs and storage.</a:t>
            </a:r>
          </a:p>
        </p:txBody>
      </p:sp>
    </p:spTree>
    <p:extLst>
      <p:ext uri="{BB962C8B-B14F-4D97-AF65-F5344CB8AC3E}">
        <p14:creationId xmlns:p14="http://schemas.microsoft.com/office/powerpoint/2010/main" val="2918930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Picture 13" descr="A diagram of a cloud server&#10;&#10;Description automatically generated">
            <a:extLst>
              <a:ext uri="{FF2B5EF4-FFF2-40B4-BE49-F238E27FC236}">
                <a16:creationId xmlns:a16="http://schemas.microsoft.com/office/drawing/2014/main" id="{A4694AD1-2942-AFB9-2EE8-0F12DEE83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337" y="414562"/>
            <a:ext cx="8045475" cy="47365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34C9221-D69E-B7CC-249E-050193DA7DBD}"/>
              </a:ext>
            </a:extLst>
          </p:cNvPr>
          <p:cNvSpPr/>
          <p:nvPr/>
        </p:nvSpPr>
        <p:spPr>
          <a:xfrm>
            <a:off x="5345152" y="1336468"/>
            <a:ext cx="851461" cy="828675"/>
          </a:xfrm>
          <a:prstGeom prst="rect">
            <a:avLst/>
          </a:prstGeom>
          <a:noFill/>
          <a:ln w="57150">
            <a:solidFill>
              <a:srgbClr val="00B05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096517083">
                  <a:custGeom>
                    <a:avLst/>
                    <a:gdLst>
                      <a:gd name="connsiteX0" fmla="*/ 0 w 851461"/>
                      <a:gd name="connsiteY0" fmla="*/ 0 h 828675"/>
                      <a:gd name="connsiteX1" fmla="*/ 851461 w 851461"/>
                      <a:gd name="connsiteY1" fmla="*/ 0 h 828675"/>
                      <a:gd name="connsiteX2" fmla="*/ 851461 w 851461"/>
                      <a:gd name="connsiteY2" fmla="*/ 828675 h 828675"/>
                      <a:gd name="connsiteX3" fmla="*/ 0 w 851461"/>
                      <a:gd name="connsiteY3" fmla="*/ 828675 h 828675"/>
                      <a:gd name="connsiteX4" fmla="*/ 0 w 851461"/>
                      <a:gd name="connsiteY4" fmla="*/ 0 h 828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1461" h="828675" extrusionOk="0">
                        <a:moveTo>
                          <a:pt x="0" y="0"/>
                        </a:moveTo>
                        <a:cubicBezTo>
                          <a:pt x="148376" y="54978"/>
                          <a:pt x="652905" y="50170"/>
                          <a:pt x="851461" y="0"/>
                        </a:cubicBezTo>
                        <a:cubicBezTo>
                          <a:pt x="788914" y="323448"/>
                          <a:pt x="890766" y="520530"/>
                          <a:pt x="851461" y="828675"/>
                        </a:cubicBezTo>
                        <a:cubicBezTo>
                          <a:pt x="666098" y="771466"/>
                          <a:pt x="327213" y="884505"/>
                          <a:pt x="0" y="828675"/>
                        </a:cubicBezTo>
                        <a:cubicBezTo>
                          <a:pt x="28892" y="475729"/>
                          <a:pt x="45918" y="35812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08272C-23C9-B35F-5C72-6F33D0DDA403}"/>
              </a:ext>
            </a:extLst>
          </p:cNvPr>
          <p:cNvSpPr/>
          <p:nvPr/>
        </p:nvSpPr>
        <p:spPr>
          <a:xfrm>
            <a:off x="5496947" y="3700812"/>
            <a:ext cx="1255142" cy="970519"/>
          </a:xfrm>
          <a:prstGeom prst="rect">
            <a:avLst/>
          </a:prstGeom>
          <a:noFill/>
          <a:ln w="57150">
            <a:solidFill>
              <a:srgbClr val="00B05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onnsiteX0" fmla="*/ 0 w 1255142"/>
                      <a:gd name="connsiteY0" fmla="*/ 0 h 970519"/>
                      <a:gd name="connsiteX1" fmla="*/ 1255142 w 1255142"/>
                      <a:gd name="connsiteY1" fmla="*/ 0 h 970519"/>
                      <a:gd name="connsiteX2" fmla="*/ 1255142 w 1255142"/>
                      <a:gd name="connsiteY2" fmla="*/ 970519 h 970519"/>
                      <a:gd name="connsiteX3" fmla="*/ 0 w 1255142"/>
                      <a:gd name="connsiteY3" fmla="*/ 970519 h 970519"/>
                      <a:gd name="connsiteX4" fmla="*/ 0 w 1255142"/>
                      <a:gd name="connsiteY4" fmla="*/ 0 h 970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5142" h="970519" extrusionOk="0">
                        <a:moveTo>
                          <a:pt x="0" y="0"/>
                        </a:moveTo>
                        <a:cubicBezTo>
                          <a:pt x="234317" y="-24498"/>
                          <a:pt x="920991" y="-91031"/>
                          <a:pt x="1255142" y="0"/>
                        </a:cubicBezTo>
                        <a:cubicBezTo>
                          <a:pt x="1185223" y="400369"/>
                          <a:pt x="1261294" y="506599"/>
                          <a:pt x="1255142" y="970519"/>
                        </a:cubicBezTo>
                        <a:cubicBezTo>
                          <a:pt x="944030" y="1057323"/>
                          <a:pt x="289201" y="942282"/>
                          <a:pt x="0" y="970519"/>
                        </a:cubicBezTo>
                        <a:cubicBezTo>
                          <a:pt x="-32656" y="758905"/>
                          <a:pt x="32448" y="3826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AA9002-FE3B-C3E2-5D46-8AC81FC92B1F}"/>
              </a:ext>
            </a:extLst>
          </p:cNvPr>
          <p:cNvSpPr/>
          <p:nvPr/>
        </p:nvSpPr>
        <p:spPr>
          <a:xfrm>
            <a:off x="9607378" y="1258949"/>
            <a:ext cx="1110878" cy="473240"/>
          </a:xfrm>
          <a:prstGeom prst="rect">
            <a:avLst/>
          </a:prstGeom>
          <a:noFill/>
          <a:ln w="57150">
            <a:solidFill>
              <a:srgbClr val="00B05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096517083">
                  <a:custGeom>
                    <a:avLst/>
                    <a:gdLst>
                      <a:gd name="connsiteX0" fmla="*/ 0 w 1110878"/>
                      <a:gd name="connsiteY0" fmla="*/ 0 h 473240"/>
                      <a:gd name="connsiteX1" fmla="*/ 1110878 w 1110878"/>
                      <a:gd name="connsiteY1" fmla="*/ 0 h 473240"/>
                      <a:gd name="connsiteX2" fmla="*/ 1110878 w 1110878"/>
                      <a:gd name="connsiteY2" fmla="*/ 473240 h 473240"/>
                      <a:gd name="connsiteX3" fmla="*/ 0 w 1110878"/>
                      <a:gd name="connsiteY3" fmla="*/ 473240 h 473240"/>
                      <a:gd name="connsiteX4" fmla="*/ 0 w 1110878"/>
                      <a:gd name="connsiteY4" fmla="*/ 0 h 473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878" h="473240" extrusionOk="0">
                        <a:moveTo>
                          <a:pt x="0" y="0"/>
                        </a:moveTo>
                        <a:cubicBezTo>
                          <a:pt x="343469" y="-43590"/>
                          <a:pt x="705873" y="-19166"/>
                          <a:pt x="1110878" y="0"/>
                        </a:cubicBezTo>
                        <a:cubicBezTo>
                          <a:pt x="1149331" y="97814"/>
                          <a:pt x="1130797" y="401162"/>
                          <a:pt x="1110878" y="473240"/>
                        </a:cubicBezTo>
                        <a:cubicBezTo>
                          <a:pt x="970290" y="396210"/>
                          <a:pt x="265336" y="431065"/>
                          <a:pt x="0" y="473240"/>
                        </a:cubicBezTo>
                        <a:cubicBezTo>
                          <a:pt x="-1667" y="314410"/>
                          <a:pt x="-18966" y="23038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FFCC4-963F-B143-E473-1B7CF63DBFE2}"/>
              </a:ext>
            </a:extLst>
          </p:cNvPr>
          <p:cNvSpPr/>
          <p:nvPr/>
        </p:nvSpPr>
        <p:spPr>
          <a:xfrm>
            <a:off x="11166484" y="3069111"/>
            <a:ext cx="847037" cy="1208025"/>
          </a:xfrm>
          <a:prstGeom prst="rect">
            <a:avLst/>
          </a:prstGeom>
          <a:noFill/>
          <a:ln w="57150">
            <a:solidFill>
              <a:srgbClr val="00B05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98899738">
                  <a:custGeom>
                    <a:avLst/>
                    <a:gdLst>
                      <a:gd name="connsiteX0" fmla="*/ 0 w 847037"/>
                      <a:gd name="connsiteY0" fmla="*/ 0 h 1208025"/>
                      <a:gd name="connsiteX1" fmla="*/ 847037 w 847037"/>
                      <a:gd name="connsiteY1" fmla="*/ 0 h 1208025"/>
                      <a:gd name="connsiteX2" fmla="*/ 847037 w 847037"/>
                      <a:gd name="connsiteY2" fmla="*/ 1208025 h 1208025"/>
                      <a:gd name="connsiteX3" fmla="*/ 0 w 847037"/>
                      <a:gd name="connsiteY3" fmla="*/ 1208025 h 1208025"/>
                      <a:gd name="connsiteX4" fmla="*/ 0 w 847037"/>
                      <a:gd name="connsiteY4" fmla="*/ 0 h 1208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7037" h="1208025" extrusionOk="0">
                        <a:moveTo>
                          <a:pt x="0" y="0"/>
                        </a:moveTo>
                        <a:cubicBezTo>
                          <a:pt x="353936" y="59958"/>
                          <a:pt x="672730" y="9056"/>
                          <a:pt x="847037" y="0"/>
                        </a:cubicBezTo>
                        <a:cubicBezTo>
                          <a:pt x="884678" y="491488"/>
                          <a:pt x="802944" y="1075740"/>
                          <a:pt x="847037" y="1208025"/>
                        </a:cubicBezTo>
                        <a:cubicBezTo>
                          <a:pt x="721970" y="1262874"/>
                          <a:pt x="244135" y="1201919"/>
                          <a:pt x="0" y="1208025"/>
                        </a:cubicBezTo>
                        <a:cubicBezTo>
                          <a:pt x="-27409" y="844218"/>
                          <a:pt x="-74597" y="2996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BF3CAA-C32B-74FD-564C-CB9BCEB921E7}"/>
              </a:ext>
            </a:extLst>
          </p:cNvPr>
          <p:cNvSpPr/>
          <p:nvPr/>
        </p:nvSpPr>
        <p:spPr>
          <a:xfrm>
            <a:off x="8372014" y="2113312"/>
            <a:ext cx="545151" cy="784967"/>
          </a:xfrm>
          <a:prstGeom prst="rect">
            <a:avLst/>
          </a:prstGeom>
          <a:noFill/>
          <a:ln w="57150">
            <a:solidFill>
              <a:srgbClr val="00B05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096517083">
                  <a:custGeom>
                    <a:avLst/>
                    <a:gdLst>
                      <a:gd name="connsiteX0" fmla="*/ 0 w 545151"/>
                      <a:gd name="connsiteY0" fmla="*/ 0 h 784967"/>
                      <a:gd name="connsiteX1" fmla="*/ 545151 w 545151"/>
                      <a:gd name="connsiteY1" fmla="*/ 0 h 784967"/>
                      <a:gd name="connsiteX2" fmla="*/ 545151 w 545151"/>
                      <a:gd name="connsiteY2" fmla="*/ 784967 h 784967"/>
                      <a:gd name="connsiteX3" fmla="*/ 0 w 545151"/>
                      <a:gd name="connsiteY3" fmla="*/ 784967 h 784967"/>
                      <a:gd name="connsiteX4" fmla="*/ 0 w 545151"/>
                      <a:gd name="connsiteY4" fmla="*/ 0 h 784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5151" h="784967" extrusionOk="0">
                        <a:moveTo>
                          <a:pt x="0" y="0"/>
                        </a:moveTo>
                        <a:cubicBezTo>
                          <a:pt x="74712" y="31620"/>
                          <a:pt x="438416" y="-8180"/>
                          <a:pt x="545151" y="0"/>
                        </a:cubicBezTo>
                        <a:cubicBezTo>
                          <a:pt x="555903" y="385577"/>
                          <a:pt x="530169" y="462371"/>
                          <a:pt x="545151" y="784967"/>
                        </a:cubicBezTo>
                        <a:cubicBezTo>
                          <a:pt x="311874" y="738344"/>
                          <a:pt x="221540" y="792816"/>
                          <a:pt x="0" y="784967"/>
                        </a:cubicBezTo>
                        <a:cubicBezTo>
                          <a:pt x="-13408" y="575245"/>
                          <a:pt x="-31758" y="2228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08702A-D350-0B50-537F-4C4306867256}"/>
              </a:ext>
            </a:extLst>
          </p:cNvPr>
          <p:cNvSpPr txBox="1">
            <a:spLocks/>
          </p:cNvSpPr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AI Platform</a:t>
            </a:r>
          </a:p>
          <a:p>
            <a:pPr algn="r"/>
            <a:r>
              <a:rPr lang="en-US" sz="2800">
                <a:solidFill>
                  <a:srgbClr val="FFFFFF"/>
                </a:solidFill>
                <a:cs typeface="Calibri Light"/>
              </a:rPr>
              <a:t>High Level Architecture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B31CDB-A781-FF62-93E4-DBAD084A237B}"/>
              </a:ext>
            </a:extLst>
          </p:cNvPr>
          <p:cNvSpPr txBox="1"/>
          <p:nvPr/>
        </p:nvSpPr>
        <p:spPr>
          <a:xfrm>
            <a:off x="4322446" y="5485693"/>
            <a:ext cx="759459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The AI Platform is under active design/development: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technologies have been tested singularly;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lacks the glue (orchestrator, web app) among the several components.</a:t>
            </a:r>
          </a:p>
        </p:txBody>
      </p:sp>
    </p:spTree>
    <p:extLst>
      <p:ext uri="{BB962C8B-B14F-4D97-AF65-F5344CB8AC3E}">
        <p14:creationId xmlns:p14="http://schemas.microsoft.com/office/powerpoint/2010/main" val="1827219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cs typeface="Calibri Light"/>
              </a:rPr>
              <a:t>AI Platform</a:t>
            </a:r>
            <a:b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</a:br>
            <a:r>
              <a:rPr lang="en-US" sz="2800" dirty="0">
                <a:solidFill>
                  <a:srgbClr val="FFFFFF"/>
                </a:solidFill>
                <a:ea typeface="Calibri Light"/>
                <a:cs typeface="Calibri Light"/>
              </a:rPr>
              <a:t>applications:</a:t>
            </a:r>
            <a:br>
              <a:rPr lang="en-US" sz="2800" dirty="0">
                <a:cs typeface="Calibri Light"/>
              </a:rPr>
            </a:br>
            <a:r>
              <a:rPr lang="en-US" sz="2800" dirty="0">
                <a:solidFill>
                  <a:srgbClr val="FFFFFF"/>
                </a:solidFill>
                <a:cs typeface="Calibri Light"/>
              </a:rPr>
              <a:t>HEP-agnostic </a:t>
            </a:r>
            <a:r>
              <a:rPr lang="en-US" sz="2800" dirty="0" err="1">
                <a:solidFill>
                  <a:srgbClr val="FFFFFF"/>
                </a:solidFill>
                <a:cs typeface="Calibri Light"/>
              </a:rPr>
              <a:t>MLaaS</a:t>
            </a:r>
            <a:endParaRPr lang="en-US" sz="2800" dirty="0" err="1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7C7CE-C492-F0E7-87F5-E6C32064A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8774" y="649480"/>
            <a:ext cx="6876924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1" dirty="0">
                <a:latin typeface="Calibri"/>
                <a:cs typeface="Calibri"/>
              </a:rPr>
              <a:t>ML</a:t>
            </a:r>
            <a:r>
              <a:rPr lang="en-US" sz="2000" dirty="0">
                <a:latin typeface="Calibri"/>
                <a:cs typeface="Calibri"/>
              </a:rPr>
              <a:t> techniques in the </a:t>
            </a:r>
            <a:r>
              <a:rPr lang="en-US" sz="2000" b="1" dirty="0">
                <a:latin typeface="Calibri"/>
                <a:cs typeface="Calibri"/>
              </a:rPr>
              <a:t>HEP domain</a:t>
            </a:r>
            <a:r>
              <a:rPr lang="en-US" sz="2000" dirty="0">
                <a:latin typeface="Calibri"/>
                <a:cs typeface="Calibri"/>
              </a:rPr>
              <a:t> are </a:t>
            </a:r>
            <a:r>
              <a:rPr lang="en-US" sz="2000" b="1" dirty="0">
                <a:latin typeface="Calibri"/>
                <a:cs typeface="Calibri"/>
              </a:rPr>
              <a:t>ubiquitous</a:t>
            </a:r>
            <a:r>
              <a:rPr lang="en-US" sz="2000" dirty="0">
                <a:latin typeface="Calibri"/>
                <a:cs typeface="Calibri"/>
              </a:rPr>
              <a:t>, successfully used in many areas, and are playing a significant role in LHC Run 3 and in the future High-Luminosity LHC upgrade.</a:t>
            </a:r>
            <a:endParaRPr lang="en-US" sz="2000" dirty="0">
              <a:latin typeface="Calibri"/>
              <a:ea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It would be useful a </a:t>
            </a:r>
            <a:r>
              <a:rPr lang="en-US" sz="2000" b="1" dirty="0">
                <a:latin typeface="Calibri"/>
                <a:cs typeface="Calibri"/>
              </a:rPr>
              <a:t>service </a:t>
            </a:r>
            <a:r>
              <a:rPr lang="en-US" sz="2000" dirty="0">
                <a:latin typeface="Calibri"/>
                <a:cs typeface="Calibri"/>
              </a:rPr>
              <a:t>that </a:t>
            </a:r>
            <a:r>
              <a:rPr lang="en-US" sz="2000" b="1" dirty="0">
                <a:latin typeface="Calibri"/>
                <a:cs typeface="Calibri"/>
              </a:rPr>
              <a:t>ease the adoption of ML</a:t>
            </a:r>
            <a:r>
              <a:rPr lang="en-US" sz="2000" dirty="0">
                <a:latin typeface="Calibri"/>
                <a:cs typeface="Calibri"/>
              </a:rPr>
              <a:t> in HEP analysis:</a:t>
            </a:r>
            <a:endParaRPr lang="en-US" sz="2000" dirty="0">
              <a:latin typeface="Calibri"/>
              <a:ea typeface="Calibri"/>
              <a:cs typeface="Calibri"/>
            </a:endParaRPr>
          </a:p>
          <a:p>
            <a:pPr lvl="1"/>
            <a:r>
              <a:rPr lang="en-US" sz="2000" dirty="0">
                <a:latin typeface="Calibri"/>
                <a:ea typeface="Calibri"/>
                <a:cs typeface="Arial"/>
              </a:rPr>
              <a:t>existing HEP R&amp;D solutions don't cover the whole ML pipeline, or they are not "</a:t>
            </a:r>
            <a:r>
              <a:rPr lang="en-US" sz="2000" dirty="0" err="1">
                <a:latin typeface="Calibri"/>
                <a:ea typeface="Calibri"/>
                <a:cs typeface="Arial"/>
              </a:rPr>
              <a:t>aaS</a:t>
            </a:r>
            <a:r>
              <a:rPr lang="en-US" sz="2000" dirty="0">
                <a:latin typeface="Calibri"/>
                <a:ea typeface="Calibri"/>
                <a:cs typeface="Arial"/>
              </a:rPr>
              <a:t>" solutions, or they are difficult to generalize to other use cases.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existing </a:t>
            </a:r>
            <a:r>
              <a:rPr lang="en-US" sz="2000" dirty="0" err="1">
                <a:latin typeface="Calibri"/>
                <a:cs typeface="Calibri"/>
              </a:rPr>
              <a:t>MLaaS</a:t>
            </a:r>
            <a:r>
              <a:rPr lang="en-US" sz="2000" dirty="0">
                <a:latin typeface="Calibri"/>
                <a:cs typeface="Calibri"/>
              </a:rPr>
              <a:t> solutions cover many use cases but they are not directly applicable in HEP (e.g. lack of support for native HEP data, jagged array events, etc.).</a:t>
            </a:r>
            <a:endParaRPr lang="en-US" sz="2000" dirty="0">
              <a:latin typeface="Calibri"/>
              <a:ea typeface="Calibri"/>
              <a:cs typeface="Calibri"/>
            </a:endParaRPr>
          </a:p>
          <a:p>
            <a:pPr lvl="1"/>
            <a:endParaRPr lang="en-US" sz="20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 dirty="0">
                <a:cs typeface="Calibri" panose="020F0502020204030204"/>
              </a:rPr>
              <a:t>The </a:t>
            </a:r>
            <a:r>
              <a:rPr lang="en-US" sz="2000" b="1" dirty="0">
                <a:cs typeface="Calibri" panose="020F0502020204030204"/>
              </a:rPr>
              <a:t>AI Platform</a:t>
            </a:r>
            <a:r>
              <a:rPr lang="en-US" sz="2000" dirty="0">
                <a:cs typeface="Calibri" panose="020F0502020204030204"/>
              </a:rPr>
              <a:t> is being designed to offer a service that is</a:t>
            </a:r>
            <a:r>
              <a:rPr lang="en-US" sz="2000" b="1" dirty="0">
                <a:cs typeface="Calibri" panose="020F0502020204030204"/>
              </a:rPr>
              <a:t> experiment-agnostic.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743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473D1-973A-5837-28A2-7EFDB2A5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cs typeface="Calibri Light"/>
              </a:rPr>
              <a:t>Real Case Scenario</a:t>
            </a:r>
            <a:br>
              <a:rPr lang="en-US" sz="4000" dirty="0">
                <a:solidFill>
                  <a:schemeClr val="bg1"/>
                </a:solidFill>
                <a:cs typeface="Calibri Light"/>
              </a:rPr>
            </a:br>
            <a:r>
              <a:rPr lang="en-US" sz="2800" dirty="0">
                <a:solidFill>
                  <a:schemeClr val="bg1"/>
                </a:solidFill>
                <a:cs typeface="Calibri Light"/>
              </a:rPr>
              <a:t>𝑡𝑡𝐻(𝑏𝑏) </a:t>
            </a:r>
            <a:r>
              <a:rPr lang="en-US" sz="2800" i="1">
                <a:solidFill>
                  <a:schemeClr val="bg1"/>
                </a:solidFill>
                <a:cs typeface="Calibri Light"/>
              </a:rPr>
              <a:t>analysis in</a:t>
            </a:r>
            <a:r>
              <a:rPr lang="en-US" sz="2800" i="1" dirty="0">
                <a:solidFill>
                  <a:schemeClr val="bg1"/>
                </a:solidFill>
                <a:cs typeface="Calibri Light"/>
              </a:rPr>
              <a:t> the boosted, all-hadronic final states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4FB675AB-9F96-F798-171A-F7C241BB6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583" y="2053827"/>
            <a:ext cx="5611761" cy="156998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1800" dirty="0">
                <a:ea typeface="+mn-lt"/>
                <a:cs typeface="+mn-lt"/>
              </a:rPr>
              <a:t>Successfully deployed a ML model trained for signal vs background discrimination in a </a:t>
            </a:r>
            <a:r>
              <a:rPr lang="en-GB" sz="1800" i="1" dirty="0">
                <a:ea typeface="+mn-lt"/>
                <a:cs typeface="+mn-lt"/>
              </a:rPr>
              <a:t>𝑡𝑡𝐻 analysis in the boosted, all-hadronic final states</a:t>
            </a:r>
            <a:r>
              <a:rPr lang="en-GB" sz="1800" dirty="0">
                <a:ea typeface="+mn-lt"/>
                <a:cs typeface="+mn-lt"/>
              </a:rPr>
              <a:t> problem</a:t>
            </a:r>
            <a:endParaRPr lang="en-GB" sz="1800" dirty="0">
              <a:cs typeface="Calibri"/>
            </a:endParaRPr>
          </a:p>
          <a:p>
            <a:r>
              <a:rPr lang="en-GB" sz="1800" dirty="0"/>
              <a:t>Inference service exposed through a INFN Cloud HTTP endpoint</a:t>
            </a:r>
            <a:endParaRPr lang="en-GB" sz="1800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04A4BC-02F3-32E1-920C-882DF3D02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9700" y="2372992"/>
            <a:ext cx="3765176" cy="3708698"/>
          </a:xfrm>
          <a:prstGeom prst="rect">
            <a:avLst/>
          </a:prstGeom>
        </p:spPr>
      </p:pic>
      <p:pic>
        <p:nvPicPr>
          <p:cNvPr id="3" name="Picture 2" descr="A diagram of a cloud&#10;&#10;Description automatically generated">
            <a:extLst>
              <a:ext uri="{FF2B5EF4-FFF2-40B4-BE49-F238E27FC236}">
                <a16:creationId xmlns:a16="http://schemas.microsoft.com/office/drawing/2014/main" id="{43244905-0969-2682-4307-4C37FB224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7" y="3683616"/>
            <a:ext cx="535305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21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CC4B42-CD4A-8E09-6F81-2B8E9E602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FF"/>
                </a:solidFill>
                <a:ea typeface="+mj-lt"/>
                <a:cs typeface="+mj-lt"/>
              </a:rPr>
              <a:t>AI Platform applications:</a:t>
            </a:r>
            <a:br>
              <a:rPr lang="en-US" sz="4000" dirty="0">
                <a:solidFill>
                  <a:srgbClr val="FFFFFF"/>
                </a:solidFill>
                <a:cs typeface="Calibri Light"/>
              </a:rPr>
            </a:br>
            <a:r>
              <a:rPr lang="en-US" sz="4000" dirty="0">
                <a:solidFill>
                  <a:srgbClr val="FFFFFF"/>
                </a:solidFill>
                <a:cs typeface="Calibri Light"/>
              </a:rPr>
              <a:t>PNRR FAIRS6</a:t>
            </a:r>
            <a:endParaRPr lang="en-US" sz="400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5A5C-7FD0-7918-8F78-2054BEDA8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655" y="2275467"/>
            <a:ext cx="9724031" cy="3975340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000" dirty="0">
                <a:ea typeface="+mn-lt"/>
                <a:cs typeface="+mn-lt"/>
              </a:rPr>
              <a:t>FAIR Spoke6 - </a:t>
            </a:r>
            <a:r>
              <a:rPr lang="en-US" sz="2000" b="1" dirty="0">
                <a:ea typeface="+mn-lt"/>
                <a:cs typeface="+mn-lt"/>
              </a:rPr>
              <a:t>INFN leads WP6.7</a:t>
            </a:r>
            <a:r>
              <a:rPr lang="en-US" sz="2000" dirty="0">
                <a:ea typeface="+mn-lt"/>
                <a:cs typeface="+mn-lt"/>
              </a:rPr>
              <a:t> Infrastructure and large scale solutions (BA, GE, PI, NA)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10000"/>
              </a:lnSpc>
            </a:pPr>
            <a:r>
              <a:rPr lang="en-US" sz="1800" dirty="0">
                <a:ea typeface="+mn-lt"/>
                <a:cs typeface="+mn-lt"/>
              </a:rPr>
              <a:t>The activities "</a:t>
            </a:r>
            <a:r>
              <a:rPr lang="en-US" sz="1800" i="1" dirty="0">
                <a:ea typeface="+mn-lt"/>
                <a:cs typeface="+mn-lt"/>
              </a:rPr>
              <a:t>will focus on </a:t>
            </a:r>
            <a:r>
              <a:rPr lang="en-US" sz="1800" b="1" i="1" dirty="0">
                <a:ea typeface="+mn-lt"/>
                <a:cs typeface="+mn-lt"/>
              </a:rPr>
              <a:t>scientific use cases from hard science</a:t>
            </a:r>
            <a:r>
              <a:rPr lang="en-US" sz="1800" i="1" dirty="0">
                <a:ea typeface="+mn-lt"/>
                <a:cs typeface="+mn-lt"/>
              </a:rPr>
              <a:t>, and in particular Big-Data latest generation experiments which are nearing the Exabyte scale of treated data. It will design, implement and test </a:t>
            </a:r>
            <a:r>
              <a:rPr lang="en-US" sz="1800" b="1" i="1" dirty="0">
                <a:ea typeface="+mn-lt"/>
                <a:cs typeface="+mn-lt"/>
              </a:rPr>
              <a:t>ML solutions</a:t>
            </a:r>
            <a:r>
              <a:rPr lang="en-US" sz="1800" i="1" dirty="0">
                <a:ea typeface="+mn-lt"/>
                <a:cs typeface="+mn-lt"/>
              </a:rPr>
              <a:t> for the handling of such use cases, starting from ML/DL solutions specifically tailored to be executed on a </a:t>
            </a:r>
            <a:r>
              <a:rPr lang="en-US" sz="1800" b="1" i="1" dirty="0">
                <a:ea typeface="+mn-lt"/>
                <a:cs typeface="+mn-lt"/>
              </a:rPr>
              <a:t>distributed and loosely-connected data and processing sources</a:t>
            </a:r>
            <a:r>
              <a:rPr lang="en-US" sz="1800" i="1" dirty="0">
                <a:ea typeface="+mn-lt"/>
                <a:cs typeface="+mn-lt"/>
              </a:rPr>
              <a:t>, to a specific </a:t>
            </a:r>
            <a:r>
              <a:rPr lang="en-US" sz="1800" b="1" i="1" dirty="0">
                <a:ea typeface="+mn-lt"/>
                <a:cs typeface="+mn-lt"/>
              </a:rPr>
              <a:t>infrastructure-level solution also based on the existing and future infrastructures available</a:t>
            </a:r>
            <a:r>
              <a:rPr lang="en-US" sz="1800" i="1" dirty="0">
                <a:ea typeface="+mn-lt"/>
                <a:cs typeface="+mn-lt"/>
              </a:rPr>
              <a:t> (</a:t>
            </a:r>
            <a:r>
              <a:rPr lang="en-US" sz="1800" i="1" u="sng" dirty="0">
                <a:ea typeface="+mn-lt"/>
                <a:cs typeface="+mn-lt"/>
              </a:rPr>
              <a:t>Bari ReCaS</a:t>
            </a:r>
            <a:r>
              <a:rPr lang="en-US" sz="1800" i="1" dirty="0">
                <a:ea typeface="+mn-lt"/>
                <a:cs typeface="+mn-lt"/>
              </a:rPr>
              <a:t>, the future </a:t>
            </a:r>
            <a:r>
              <a:rPr lang="en-US" sz="1800" i="1" u="sng" dirty="0">
                <a:ea typeface="+mn-lt"/>
                <a:cs typeface="+mn-lt"/>
              </a:rPr>
              <a:t>National Centre on “Big Data, HPC, and Quantum Computing</a:t>
            </a:r>
            <a:r>
              <a:rPr lang="en-US" sz="1800" i="1" dirty="0">
                <a:ea typeface="+mn-lt"/>
                <a:cs typeface="+mn-lt"/>
              </a:rPr>
              <a:t>”, the </a:t>
            </a:r>
            <a:r>
              <a:rPr lang="en-US" sz="1800" i="1" u="sng" dirty="0">
                <a:ea typeface="+mn-lt"/>
                <a:cs typeface="+mn-lt"/>
              </a:rPr>
              <a:t>INFN data center federation</a:t>
            </a:r>
            <a:r>
              <a:rPr lang="en-US" sz="1800" i="1" dirty="0">
                <a:ea typeface="+mn-lt"/>
                <a:cs typeface="+mn-lt"/>
              </a:rPr>
              <a:t>) and on existing curated datasets from the scientific experiments. The goal is to </a:t>
            </a:r>
            <a:r>
              <a:rPr lang="en-US" sz="1800" b="1" i="1" dirty="0">
                <a:ea typeface="+mn-lt"/>
                <a:cs typeface="+mn-lt"/>
              </a:rPr>
              <a:t>perform end-to-end tests on real scientific use cases, demonstrating the capability to design ML systems</a:t>
            </a:r>
            <a:r>
              <a:rPr lang="en-US" sz="1800" i="1" dirty="0">
                <a:ea typeface="+mn-lt"/>
                <a:cs typeface="+mn-lt"/>
              </a:rPr>
              <a:t> that are able to tackle extreme use cases from basic science, including requirements on timing during inference (for example in selection systems) and training time/resources.</a:t>
            </a:r>
            <a:r>
              <a:rPr lang="en-US" sz="1800" dirty="0">
                <a:ea typeface="+mn-lt"/>
                <a:cs typeface="+mn-lt"/>
              </a:rPr>
              <a:t>"</a:t>
            </a:r>
            <a:endParaRPr lang="en-US" sz="1800" dirty="0">
              <a:cs typeface="Calibri" panose="020F0502020204030204"/>
            </a:endParaRPr>
          </a:p>
          <a:p>
            <a:r>
              <a:rPr lang="en-US" sz="2000" dirty="0">
                <a:ea typeface="+mn-lt"/>
                <a:cs typeface="+mn-lt"/>
              </a:rPr>
              <a:t>Selected use cases:</a:t>
            </a:r>
            <a:endParaRPr lang="en-US" dirty="0"/>
          </a:p>
          <a:p>
            <a:pPr lvl="1"/>
            <a:r>
              <a:rPr lang="en-US" sz="1600" dirty="0">
                <a:ea typeface="+mn-lt"/>
                <a:cs typeface="+mn-lt"/>
              </a:rPr>
              <a:t>Multi-charm reconstruction with Machine Learning in ALICE at the LHC</a:t>
            </a:r>
            <a:endParaRPr lang="en-US" sz="1600" dirty="0">
              <a:ea typeface="Calibri"/>
              <a:cs typeface="Calibri"/>
            </a:endParaRPr>
          </a:p>
          <a:p>
            <a:pPr lvl="1"/>
            <a:r>
              <a:rPr lang="en-US" sz="1600" dirty="0">
                <a:ea typeface="+mn-lt"/>
                <a:cs typeface="+mn-lt"/>
              </a:rPr>
              <a:t>AI-supported algorithms in streaming readout (SRO) for HEP data acquisition systems</a:t>
            </a:r>
          </a:p>
          <a:p>
            <a:pPr lvl="1"/>
            <a:r>
              <a:rPr lang="en-US" sz="1600" dirty="0">
                <a:ea typeface="+mn-lt"/>
                <a:cs typeface="+mn-lt"/>
              </a:rPr>
              <a:t>Development of applications based on Graph Neural Network methods, for “Anomaly Detection” in HEP events within the ATLAS experiment at the LHC</a:t>
            </a:r>
            <a:endParaRPr lang="en-US" sz="16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9210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6F0669-6912-B48D-6459-24AD3E960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4959603" cy="1642969"/>
          </a:xfrm>
        </p:spPr>
        <p:txBody>
          <a:bodyPr anchor="b">
            <a:normAutofit/>
          </a:bodyPr>
          <a:lstStyle/>
          <a:p>
            <a:r>
              <a:rPr lang="en-US" sz="4000">
                <a:cs typeface="Calibri Light"/>
              </a:rPr>
              <a:t>Democratizing AI</a:t>
            </a:r>
            <a:endParaRPr lang="en-US" sz="4000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DD616D-3883-D64F-0276-9E33CD22E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418408"/>
            <a:ext cx="4959603" cy="3522569"/>
          </a:xfrm>
        </p:spPr>
        <p:txBody>
          <a:bodyPr anchor="t">
            <a:normAutofit/>
          </a:bodyPr>
          <a:lstStyle/>
          <a:p>
            <a:r>
              <a:rPr lang="en" sz="2000">
                <a:latin typeface="Calibri"/>
                <a:ea typeface="+mn-lt"/>
                <a:cs typeface="Calibri"/>
              </a:rPr>
              <a:t>Share data, algorithms, computing resources, and knowledge</a:t>
            </a:r>
          </a:p>
          <a:p>
            <a:r>
              <a:rPr lang="en-US" sz="2000">
                <a:ea typeface="+mn-lt"/>
                <a:cs typeface="+mn-lt"/>
              </a:rPr>
              <a:t>Provide tools to automate and accelerate the lifecycle of an AI project</a:t>
            </a:r>
            <a:endParaRPr lang="en-US" sz="2000">
              <a:cs typeface="Calibri"/>
            </a:endParaRPr>
          </a:p>
          <a:p>
            <a:r>
              <a:rPr lang="en-US" sz="2000">
                <a:ea typeface="+mn-lt"/>
                <a:cs typeface="+mn-lt"/>
              </a:rPr>
              <a:t>Reduce time and cost of AI development, increase productivity</a:t>
            </a:r>
            <a:endParaRPr lang="en-US" sz="2000">
              <a:cs typeface="Calibri"/>
            </a:endParaRPr>
          </a:p>
          <a:p>
            <a:r>
              <a:rPr lang="en-US" sz="2000">
                <a:latin typeface="Calibri"/>
                <a:ea typeface="+mn-lt"/>
                <a:cs typeface="Calibri"/>
              </a:rPr>
              <a:t>Promote collaboration and openness, foster creativity</a:t>
            </a:r>
          </a:p>
          <a:p>
            <a:r>
              <a:rPr lang="en-US" sz="2000">
                <a:ea typeface="+mn-lt"/>
                <a:cs typeface="+mn-lt"/>
              </a:rPr>
              <a:t>Promote widespread adoption of AI</a:t>
            </a:r>
            <a:endParaRPr lang="en-US" sz="2000">
              <a:cs typeface="Calibri"/>
            </a:endParaRPr>
          </a:p>
          <a:p>
            <a:endParaRPr lang="en-US" sz="2000">
              <a:cs typeface="Calibri"/>
            </a:endParaRPr>
          </a:p>
        </p:txBody>
      </p:sp>
      <p:pic>
        <p:nvPicPr>
          <p:cNvPr id="62" name="Graphic 61" descr="Knowledge Sharing Stock Photos, Pictures &amp; Royalty-Free Images - iStock">
            <a:extLst>
              <a:ext uri="{FF2B5EF4-FFF2-40B4-BE49-F238E27FC236}">
                <a16:creationId xmlns:a16="http://schemas.microsoft.com/office/drawing/2014/main" id="{4936E8E5-FEE6-803C-05EC-3EE3E67C31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06" r="11023" b="1"/>
          <a:stretch/>
        </p:blipFill>
        <p:spPr>
          <a:xfrm>
            <a:off x="6670985" y="489118"/>
            <a:ext cx="4883937" cy="5466007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39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BBF21-7DC6-8D85-4DBB-77EBBDD18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26795"/>
            <a:ext cx="4959603" cy="1642969"/>
          </a:xfrm>
        </p:spPr>
        <p:txBody>
          <a:bodyPr anchor="b">
            <a:normAutofit/>
          </a:bodyPr>
          <a:lstStyle/>
          <a:p>
            <a:r>
              <a:rPr lang="en-US" sz="4000">
                <a:cs typeface="Calibri Light"/>
              </a:rPr>
              <a:t>What's Next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C396C-5966-B8B8-1713-7D33C0376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861247"/>
            <a:ext cx="4959603" cy="440829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600" b="1" dirty="0">
                <a:cs typeface="Calibri"/>
              </a:rPr>
              <a:t>Project Finalization</a:t>
            </a:r>
            <a:endParaRPr lang="en-US" sz="1600" dirty="0">
              <a:ea typeface="Calibri"/>
              <a:cs typeface="Calibri"/>
            </a:endParaRPr>
          </a:p>
          <a:p>
            <a:r>
              <a:rPr lang="en-US" sz="1600" dirty="0">
                <a:ea typeface="Calibri"/>
                <a:cs typeface="Calibri"/>
              </a:rPr>
              <a:t>Finalize platform architecture and technologies, </a:t>
            </a:r>
            <a:r>
              <a:rPr lang="en-US" sz="1600" b="1" dirty="0">
                <a:ea typeface="Calibri"/>
                <a:cs typeface="Calibri"/>
              </a:rPr>
              <a:t>promote adoption</a:t>
            </a:r>
          </a:p>
          <a:p>
            <a:r>
              <a:rPr lang="en-US" sz="1600" dirty="0">
                <a:ea typeface="Calibri"/>
                <a:cs typeface="Calibri"/>
              </a:rPr>
              <a:t>Provide a </a:t>
            </a:r>
            <a:r>
              <a:rPr lang="en-US" sz="1600" b="1" dirty="0">
                <a:ea typeface="Calibri"/>
                <a:cs typeface="Calibri"/>
              </a:rPr>
              <a:t>Web Application</a:t>
            </a:r>
            <a:r>
              <a:rPr lang="en-US" sz="1600" dirty="0">
                <a:ea typeface="Calibri"/>
                <a:cs typeface="Calibri"/>
              </a:rPr>
              <a:t> to enhance accessibility for INFN users</a:t>
            </a:r>
          </a:p>
          <a:p>
            <a:r>
              <a:rPr lang="en-US" sz="1600" dirty="0">
                <a:ea typeface="Calibri"/>
                <a:cs typeface="Calibri"/>
              </a:rPr>
              <a:t>Submit abstract to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b="1" dirty="0">
                <a:ea typeface="+mn-lt"/>
                <a:cs typeface="+mn-lt"/>
              </a:rPr>
              <a:t>ISGC</a:t>
            </a:r>
            <a:r>
              <a:rPr lang="en-US" sz="1600" dirty="0">
                <a:ea typeface="+mn-lt"/>
                <a:cs typeface="+mn-lt"/>
              </a:rPr>
              <a:t> (International Symposium on Grids &amp; Clouds) 2024</a:t>
            </a:r>
            <a:endParaRPr lang="en-US" sz="16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600" b="1" dirty="0">
                <a:ea typeface="Calibri"/>
                <a:cs typeface="Calibri"/>
              </a:rPr>
              <a:t>NLP</a:t>
            </a:r>
          </a:p>
          <a:p>
            <a:r>
              <a:rPr lang="en-US" sz="1600" dirty="0">
                <a:ea typeface="Calibri"/>
                <a:cs typeface="Calibri"/>
              </a:rPr>
              <a:t>Improve use cases for </a:t>
            </a:r>
            <a:r>
              <a:rPr lang="en-US" sz="1600" b="1" dirty="0">
                <a:ea typeface="Calibri"/>
                <a:cs typeface="Calibri"/>
              </a:rPr>
              <a:t>INFN Scientific Repository</a:t>
            </a:r>
            <a:endParaRPr lang="en-US" sz="1600" dirty="0">
              <a:ea typeface="Calibri"/>
              <a:cs typeface="Calibri"/>
            </a:endParaRPr>
          </a:p>
          <a:p>
            <a:pPr lvl="1"/>
            <a:r>
              <a:rPr lang="en-US" sz="1600" dirty="0">
                <a:ea typeface="Calibri"/>
                <a:cs typeface="Calibri"/>
              </a:rPr>
              <a:t>consider smaller/larger language models</a:t>
            </a:r>
          </a:p>
          <a:p>
            <a:pPr lvl="1"/>
            <a:r>
              <a:rPr lang="en-US" sz="1600" dirty="0">
                <a:ea typeface="Calibri"/>
                <a:cs typeface="Calibri"/>
              </a:rPr>
              <a:t>collect more data for training</a:t>
            </a:r>
          </a:p>
          <a:p>
            <a:pPr marL="0" indent="0">
              <a:buNone/>
            </a:pPr>
            <a:r>
              <a:rPr lang="en-US" sz="1600" b="1" dirty="0">
                <a:ea typeface="Calibri"/>
                <a:cs typeface="Calibri"/>
              </a:rPr>
              <a:t>ML</a:t>
            </a:r>
          </a:p>
          <a:p>
            <a:r>
              <a:rPr lang="en-US" sz="1600" dirty="0">
                <a:ea typeface="Calibri"/>
                <a:cs typeface="Calibri"/>
              </a:rPr>
              <a:t>Integrate ML scientific use cases to accelerate ML adoption in INFN research and activities, e.g. </a:t>
            </a:r>
            <a:r>
              <a:rPr lang="en-US" sz="1600" b="1" dirty="0">
                <a:ea typeface="Calibri"/>
                <a:cs typeface="Calibri"/>
              </a:rPr>
              <a:t>ML for HEP</a:t>
            </a:r>
            <a:r>
              <a:rPr lang="en-US" sz="1600" dirty="0">
                <a:ea typeface="Calibri"/>
                <a:cs typeface="Calibri"/>
              </a:rPr>
              <a:t>,</a:t>
            </a:r>
            <a:r>
              <a:rPr lang="en-US" sz="1600" b="1" dirty="0">
                <a:ea typeface="Calibri"/>
                <a:cs typeface="Calibri"/>
              </a:rPr>
              <a:t> FAIRS6</a:t>
            </a:r>
            <a:r>
              <a:rPr lang="en-US" sz="1600" dirty="0">
                <a:ea typeface="Calibri"/>
                <a:cs typeface="Calibri"/>
              </a:rPr>
              <a:t>, etc.</a:t>
            </a:r>
          </a:p>
        </p:txBody>
      </p:sp>
      <p:pic>
        <p:nvPicPr>
          <p:cNvPr id="46" name="Picture 45" descr="White puzzle with one red piece">
            <a:extLst>
              <a:ext uri="{FF2B5EF4-FFF2-40B4-BE49-F238E27FC236}">
                <a16:creationId xmlns:a16="http://schemas.microsoft.com/office/drawing/2014/main" id="{41E70A7B-4278-0429-E4FE-7393709B1F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80" r="32434" b="-2"/>
          <a:stretch/>
        </p:blipFill>
        <p:spPr>
          <a:xfrm>
            <a:off x="7486011" y="489118"/>
            <a:ext cx="3253885" cy="5466007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25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BBF21-7DC6-8D85-4DBB-77EBBDD18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29058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ockprintVTI">
  <a:themeElements>
    <a:clrScheme name="AnalogousFromDarkSeedLeftStep">
      <a:dk1>
        <a:srgbClr val="000000"/>
      </a:dk1>
      <a:lt1>
        <a:srgbClr val="FFFFFF"/>
      </a:lt1>
      <a:dk2>
        <a:srgbClr val="311C21"/>
      </a:dk2>
      <a:lt2>
        <a:srgbClr val="F0F2F3"/>
      </a:lt2>
      <a:accent1>
        <a:srgbClr val="E55D2B"/>
      </a:accent1>
      <a:accent2>
        <a:srgbClr val="D31935"/>
      </a:accent2>
      <a:accent3>
        <a:srgbClr val="E52B94"/>
      </a:accent3>
      <a:accent4>
        <a:srgbClr val="D319D0"/>
      </a:accent4>
      <a:accent5>
        <a:srgbClr val="9A2BE5"/>
      </a:accent5>
      <a:accent6>
        <a:srgbClr val="4B2CD6"/>
      </a:accent6>
      <a:hlink>
        <a:srgbClr val="A13FBF"/>
      </a:hlink>
      <a:folHlink>
        <a:srgbClr val="7F7F7F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20</Slides>
  <Notes>1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BlockprintVTI</vt:lpstr>
      <vt:lpstr>AI Platform for INFN Research Repository and Scientific Use Cases</vt:lpstr>
      <vt:lpstr>Agenda</vt:lpstr>
      <vt:lpstr>INFN Scientific Repository</vt:lpstr>
      <vt:lpstr>ML Use Cases</vt:lpstr>
      <vt:lpstr>NLP/Transformers</vt:lpstr>
      <vt:lpstr>Transformer Architecture</vt:lpstr>
      <vt:lpstr>Use Case Match INFN projects / publications</vt:lpstr>
      <vt:lpstr>Semantic Search Training Time / Accuracy</vt:lpstr>
      <vt:lpstr>Use Case Predict INFN structure from author's affiliation</vt:lpstr>
      <vt:lpstr>AI Platform Application/Experiment agnostic</vt:lpstr>
      <vt:lpstr>PowerPoint Presentation</vt:lpstr>
      <vt:lpstr>AI Platform Building Blocks  - Technologies</vt:lpstr>
      <vt:lpstr>PowerPoint Presentation</vt:lpstr>
      <vt:lpstr>PowerPoint Presentation</vt:lpstr>
      <vt:lpstr>AI Platform applications: HEP-agnostic MLaaS</vt:lpstr>
      <vt:lpstr>Real Case Scenario 𝑡𝑡𝐻(𝑏𝑏) analysis in the boosted, all-hadronic final states</vt:lpstr>
      <vt:lpstr>AI Platform applications: PNRR FAIRS6</vt:lpstr>
      <vt:lpstr>Democratizing AI</vt:lpstr>
      <vt:lpstr>What's Next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467</cp:revision>
  <dcterms:created xsi:type="dcterms:W3CDTF">2023-09-13T07:09:51Z</dcterms:created>
  <dcterms:modified xsi:type="dcterms:W3CDTF">2023-11-17T15:19:30Z</dcterms:modified>
</cp:coreProperties>
</file>