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92" r:id="rId2"/>
    <p:sldMasterId id="2147483695" r:id="rId3"/>
    <p:sldMasterId id="2147483711" r:id="rId4"/>
    <p:sldMasterId id="2147483714" r:id="rId5"/>
    <p:sldMasterId id="2147483729" r:id="rId6"/>
  </p:sldMasterIdLst>
  <p:notesMasterIdLst>
    <p:notesMasterId r:id="rId35"/>
  </p:notesMasterIdLst>
  <p:handoutMasterIdLst>
    <p:handoutMasterId r:id="rId36"/>
  </p:handoutMasterIdLst>
  <p:sldIdLst>
    <p:sldId id="787" r:id="rId7"/>
    <p:sldId id="530" r:id="rId8"/>
    <p:sldId id="703" r:id="rId9"/>
    <p:sldId id="503" r:id="rId10"/>
    <p:sldId id="559" r:id="rId11"/>
    <p:sldId id="565" r:id="rId12"/>
    <p:sldId id="566" r:id="rId13"/>
    <p:sldId id="789" r:id="rId14"/>
    <p:sldId id="511" r:id="rId15"/>
    <p:sldId id="514" r:id="rId16"/>
    <p:sldId id="697" r:id="rId17"/>
    <p:sldId id="821" r:id="rId18"/>
    <p:sldId id="687" r:id="rId19"/>
    <p:sldId id="664" r:id="rId20"/>
    <p:sldId id="740" r:id="rId21"/>
    <p:sldId id="886" r:id="rId22"/>
    <p:sldId id="833" r:id="rId23"/>
    <p:sldId id="820" r:id="rId24"/>
    <p:sldId id="890" r:id="rId25"/>
    <p:sldId id="725" r:id="rId26"/>
    <p:sldId id="768" r:id="rId27"/>
    <p:sldId id="844" r:id="rId28"/>
    <p:sldId id="847" r:id="rId29"/>
    <p:sldId id="848" r:id="rId30"/>
    <p:sldId id="850" r:id="rId31"/>
    <p:sldId id="853" r:id="rId32"/>
    <p:sldId id="827" r:id="rId33"/>
    <p:sldId id="797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a Patrizii" initials="LP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3" autoAdjust="0"/>
    <p:restoredTop sz="94541" autoAdjust="0"/>
  </p:normalViewPr>
  <p:slideViewPr>
    <p:cSldViewPr snapToGrid="0" snapToObjects="1">
      <p:cViewPr varScale="1">
        <p:scale>
          <a:sx n="124" d="100"/>
          <a:sy n="124" d="100"/>
        </p:scale>
        <p:origin x="200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34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CDA26B-BF79-7547-BE51-52FCD9E79BA0}" type="doc">
      <dgm:prSet loTypeId="urn:microsoft.com/office/officeart/2005/8/layout/radial4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E897B60-3695-B24D-B5D5-C77DA71907C6}">
      <dgm:prSet phldrT="[Text]"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Large Revenues</a:t>
          </a:r>
        </a:p>
      </dgm:t>
    </dgm:pt>
    <dgm:pt modelId="{1F091A21-DF72-BE44-AE9F-4FD3883EBEF2}" type="parTrans" cxnId="{CA32471E-8745-CA42-9DAC-9AA970BD02A1}">
      <dgm:prSet/>
      <dgm:spPr/>
      <dgm:t>
        <a:bodyPr/>
        <a:lstStyle/>
        <a:p>
          <a:endParaRPr lang="en-US"/>
        </a:p>
      </dgm:t>
    </dgm:pt>
    <dgm:pt modelId="{475E8165-4521-F64D-8799-CE23FD13D581}" type="sibTrans" cxnId="{CA32471E-8745-CA42-9DAC-9AA970BD02A1}">
      <dgm:prSet/>
      <dgm:spPr/>
      <dgm:t>
        <a:bodyPr/>
        <a:lstStyle/>
        <a:p>
          <a:endParaRPr lang="en-US"/>
        </a:p>
      </dgm:t>
    </dgm:pt>
    <dgm:pt modelId="{792AE27C-2992-A74D-B2D2-D406C185880D}">
      <dgm:prSet phldrT="[Text]" custT="1"/>
      <dgm:spPr/>
      <dgm:t>
        <a:bodyPr/>
        <a:lstStyle/>
        <a:p>
          <a:r>
            <a:rPr lang="en-US" sz="2400" b="1" dirty="0">
              <a:solidFill>
                <a:srgbClr val="FF0000"/>
              </a:solidFill>
            </a:rPr>
            <a:t>No royalties paid to authors</a:t>
          </a:r>
          <a:endParaRPr lang="en-US" sz="2400" dirty="0">
            <a:solidFill>
              <a:srgbClr val="FF0000"/>
            </a:solidFill>
          </a:endParaRPr>
        </a:p>
      </dgm:t>
    </dgm:pt>
    <dgm:pt modelId="{4591118E-19AB-024C-8402-3D90D522799F}" type="parTrans" cxnId="{35EE617E-C2AB-4743-8CF8-47953C7D50A5}">
      <dgm:prSet/>
      <dgm:spPr/>
      <dgm:t>
        <a:bodyPr/>
        <a:lstStyle/>
        <a:p>
          <a:endParaRPr lang="en-US"/>
        </a:p>
      </dgm:t>
    </dgm:pt>
    <dgm:pt modelId="{14464949-5A69-4745-981C-36CEF7F5C6C7}" type="sibTrans" cxnId="{35EE617E-C2AB-4743-8CF8-47953C7D50A5}">
      <dgm:prSet/>
      <dgm:spPr/>
      <dgm:t>
        <a:bodyPr/>
        <a:lstStyle/>
        <a:p>
          <a:endParaRPr lang="en-US"/>
        </a:p>
      </dgm:t>
    </dgm:pt>
    <dgm:pt modelId="{944B76BC-DAF9-144E-BA84-FD0C2BC7F526}">
      <dgm:prSet phldrT="[Text]" custT="1"/>
      <dgm:spPr/>
      <dgm:t>
        <a:bodyPr/>
        <a:lstStyle/>
        <a:p>
          <a:r>
            <a:rPr lang="en-US" sz="2000" b="1" dirty="0">
              <a:solidFill>
                <a:srgbClr val="FF0000"/>
              </a:solidFill>
            </a:rPr>
            <a:t>No compensation to peer reviewers</a:t>
          </a:r>
          <a:endParaRPr lang="en-US" sz="2000" dirty="0">
            <a:solidFill>
              <a:srgbClr val="FF0000"/>
            </a:solidFill>
          </a:endParaRPr>
        </a:p>
      </dgm:t>
    </dgm:pt>
    <dgm:pt modelId="{49E0A6E5-7376-4348-A1AD-84E3997289E7}" type="parTrans" cxnId="{483AB969-53BC-AD42-92B3-C9951A915348}">
      <dgm:prSet/>
      <dgm:spPr/>
      <dgm:t>
        <a:bodyPr/>
        <a:lstStyle/>
        <a:p>
          <a:endParaRPr lang="en-US"/>
        </a:p>
      </dgm:t>
    </dgm:pt>
    <dgm:pt modelId="{851B9859-6766-9C4D-972C-2E28AE3884AB}" type="sibTrans" cxnId="{483AB969-53BC-AD42-92B3-C9951A915348}">
      <dgm:prSet/>
      <dgm:spPr/>
      <dgm:t>
        <a:bodyPr/>
        <a:lstStyle/>
        <a:p>
          <a:endParaRPr lang="en-US"/>
        </a:p>
      </dgm:t>
    </dgm:pt>
    <dgm:pt modelId="{2B200B29-6825-4272-8EE9-52C996868952}">
      <dgm:prSet phldrT="[Text]" custT="1"/>
      <dgm:spPr/>
      <dgm:t>
        <a:bodyPr/>
        <a:lstStyle/>
        <a:p>
          <a:r>
            <a:rPr lang="en-US" sz="2400" b="1" dirty="0">
              <a:solidFill>
                <a:srgbClr val="FF0000"/>
              </a:solidFill>
            </a:rPr>
            <a:t>Low cost of editing / formatting</a:t>
          </a:r>
        </a:p>
      </dgm:t>
    </dgm:pt>
    <dgm:pt modelId="{B03003D2-55F4-46BC-AA0F-EA90FA610DF6}" type="parTrans" cxnId="{5D369327-3941-4976-AA8F-0460A21E2DED}">
      <dgm:prSet/>
      <dgm:spPr/>
      <dgm:t>
        <a:bodyPr/>
        <a:lstStyle/>
        <a:p>
          <a:endParaRPr lang="it-IT"/>
        </a:p>
      </dgm:t>
    </dgm:pt>
    <dgm:pt modelId="{3479D1E4-FED5-4BD7-A5A5-B9CD0962B8A2}" type="sibTrans" cxnId="{5D369327-3941-4976-AA8F-0460A21E2DED}">
      <dgm:prSet/>
      <dgm:spPr/>
      <dgm:t>
        <a:bodyPr/>
        <a:lstStyle/>
        <a:p>
          <a:endParaRPr lang="it-IT"/>
        </a:p>
      </dgm:t>
    </dgm:pt>
    <dgm:pt modelId="{1B373387-05E2-DB4B-A915-101064D893D3}" type="pres">
      <dgm:prSet presAssocID="{1ACDA26B-BF79-7547-BE51-52FCD9E79BA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CF702C1-BE19-CB4C-BD46-5B272C5F579D}" type="pres">
      <dgm:prSet presAssocID="{0E897B60-3695-B24D-B5D5-C77DA71907C6}" presName="centerShape" presStyleLbl="node0" presStyleIdx="0" presStyleCnt="1"/>
      <dgm:spPr/>
    </dgm:pt>
    <dgm:pt modelId="{2BD59BE2-9542-9949-BB85-095A288DDCF8}" type="pres">
      <dgm:prSet presAssocID="{4591118E-19AB-024C-8402-3D90D522799F}" presName="parTrans" presStyleLbl="bgSibTrans2D1" presStyleIdx="0" presStyleCnt="3"/>
      <dgm:spPr/>
    </dgm:pt>
    <dgm:pt modelId="{2B5A5C8E-7930-7748-AAA6-D4AA7FFA6108}" type="pres">
      <dgm:prSet presAssocID="{792AE27C-2992-A74D-B2D2-D406C185880D}" presName="node" presStyleLbl="node1" presStyleIdx="0" presStyleCnt="3">
        <dgm:presLayoutVars>
          <dgm:bulletEnabled val="1"/>
        </dgm:presLayoutVars>
      </dgm:prSet>
      <dgm:spPr/>
    </dgm:pt>
    <dgm:pt modelId="{59693C36-1929-EF41-8C1C-47645AB5B960}" type="pres">
      <dgm:prSet presAssocID="{49E0A6E5-7376-4348-A1AD-84E3997289E7}" presName="parTrans" presStyleLbl="bgSibTrans2D1" presStyleIdx="1" presStyleCnt="3"/>
      <dgm:spPr/>
    </dgm:pt>
    <dgm:pt modelId="{F952D937-5FBA-154F-99E5-5EB1A271DD26}" type="pres">
      <dgm:prSet presAssocID="{944B76BC-DAF9-144E-BA84-FD0C2BC7F526}" presName="node" presStyleLbl="node1" presStyleIdx="1" presStyleCnt="3">
        <dgm:presLayoutVars>
          <dgm:bulletEnabled val="1"/>
        </dgm:presLayoutVars>
      </dgm:prSet>
      <dgm:spPr/>
    </dgm:pt>
    <dgm:pt modelId="{09381939-B2AF-4BDC-8F49-1662C0B8EFBD}" type="pres">
      <dgm:prSet presAssocID="{B03003D2-55F4-46BC-AA0F-EA90FA610DF6}" presName="parTrans" presStyleLbl="bgSibTrans2D1" presStyleIdx="2" presStyleCnt="3"/>
      <dgm:spPr/>
    </dgm:pt>
    <dgm:pt modelId="{02B89FCC-2A28-4016-A23B-9E22BB74B3F8}" type="pres">
      <dgm:prSet presAssocID="{2B200B29-6825-4272-8EE9-52C996868952}" presName="node" presStyleLbl="node1" presStyleIdx="2" presStyleCnt="3">
        <dgm:presLayoutVars>
          <dgm:bulletEnabled val="1"/>
        </dgm:presLayoutVars>
      </dgm:prSet>
      <dgm:spPr/>
    </dgm:pt>
  </dgm:ptLst>
  <dgm:cxnLst>
    <dgm:cxn modelId="{CA32471E-8745-CA42-9DAC-9AA970BD02A1}" srcId="{1ACDA26B-BF79-7547-BE51-52FCD9E79BA0}" destId="{0E897B60-3695-B24D-B5D5-C77DA71907C6}" srcOrd="0" destOrd="0" parTransId="{1F091A21-DF72-BE44-AE9F-4FD3883EBEF2}" sibTransId="{475E8165-4521-F64D-8799-CE23FD13D581}"/>
    <dgm:cxn modelId="{5D369327-3941-4976-AA8F-0460A21E2DED}" srcId="{0E897B60-3695-B24D-B5D5-C77DA71907C6}" destId="{2B200B29-6825-4272-8EE9-52C996868952}" srcOrd="2" destOrd="0" parTransId="{B03003D2-55F4-46BC-AA0F-EA90FA610DF6}" sibTransId="{3479D1E4-FED5-4BD7-A5A5-B9CD0962B8A2}"/>
    <dgm:cxn modelId="{C29E4A2E-1091-184F-B200-069BF1A03F47}" type="presOf" srcId="{0E897B60-3695-B24D-B5D5-C77DA71907C6}" destId="{4CF702C1-BE19-CB4C-BD46-5B272C5F579D}" srcOrd="0" destOrd="0" presId="urn:microsoft.com/office/officeart/2005/8/layout/radial4"/>
    <dgm:cxn modelId="{A6CC8738-B8F5-1840-AAF0-AEDC94CAA1DE}" type="presOf" srcId="{792AE27C-2992-A74D-B2D2-D406C185880D}" destId="{2B5A5C8E-7930-7748-AAA6-D4AA7FFA6108}" srcOrd="0" destOrd="0" presId="urn:microsoft.com/office/officeart/2005/8/layout/radial4"/>
    <dgm:cxn modelId="{BDB84D53-0BF1-4F47-AE97-764579D13870}" type="presOf" srcId="{49E0A6E5-7376-4348-A1AD-84E3997289E7}" destId="{59693C36-1929-EF41-8C1C-47645AB5B960}" srcOrd="0" destOrd="0" presId="urn:microsoft.com/office/officeart/2005/8/layout/radial4"/>
    <dgm:cxn modelId="{483AB969-53BC-AD42-92B3-C9951A915348}" srcId="{0E897B60-3695-B24D-B5D5-C77DA71907C6}" destId="{944B76BC-DAF9-144E-BA84-FD0C2BC7F526}" srcOrd="1" destOrd="0" parTransId="{49E0A6E5-7376-4348-A1AD-84E3997289E7}" sibTransId="{851B9859-6766-9C4D-972C-2E28AE3884AB}"/>
    <dgm:cxn modelId="{907BC86A-3221-A348-94E7-079A2CFCF725}" type="presOf" srcId="{4591118E-19AB-024C-8402-3D90D522799F}" destId="{2BD59BE2-9542-9949-BB85-095A288DDCF8}" srcOrd="0" destOrd="0" presId="urn:microsoft.com/office/officeart/2005/8/layout/radial4"/>
    <dgm:cxn modelId="{35EE617E-C2AB-4743-8CF8-47953C7D50A5}" srcId="{0E897B60-3695-B24D-B5D5-C77DA71907C6}" destId="{792AE27C-2992-A74D-B2D2-D406C185880D}" srcOrd="0" destOrd="0" parTransId="{4591118E-19AB-024C-8402-3D90D522799F}" sibTransId="{14464949-5A69-4745-981C-36CEF7F5C6C7}"/>
    <dgm:cxn modelId="{506DE7D1-FB2A-4C84-B5BF-0745BD33E257}" type="presOf" srcId="{2B200B29-6825-4272-8EE9-52C996868952}" destId="{02B89FCC-2A28-4016-A23B-9E22BB74B3F8}" srcOrd="0" destOrd="0" presId="urn:microsoft.com/office/officeart/2005/8/layout/radial4"/>
    <dgm:cxn modelId="{5DEC3CF4-4101-6846-8A7F-03DE27954B6F}" type="presOf" srcId="{1ACDA26B-BF79-7547-BE51-52FCD9E79BA0}" destId="{1B373387-05E2-DB4B-A915-101064D893D3}" srcOrd="0" destOrd="0" presId="urn:microsoft.com/office/officeart/2005/8/layout/radial4"/>
    <dgm:cxn modelId="{B8AE21F5-749E-4FAE-A469-2E7FE3CCA8A0}" type="presOf" srcId="{B03003D2-55F4-46BC-AA0F-EA90FA610DF6}" destId="{09381939-B2AF-4BDC-8F49-1662C0B8EFBD}" srcOrd="0" destOrd="0" presId="urn:microsoft.com/office/officeart/2005/8/layout/radial4"/>
    <dgm:cxn modelId="{42ECFEF7-89D8-9244-8613-B284185C1DB4}" type="presOf" srcId="{944B76BC-DAF9-144E-BA84-FD0C2BC7F526}" destId="{F952D937-5FBA-154F-99E5-5EB1A271DD26}" srcOrd="0" destOrd="0" presId="urn:microsoft.com/office/officeart/2005/8/layout/radial4"/>
    <dgm:cxn modelId="{CED22318-6AE0-4844-87EC-786773E1DB31}" type="presParOf" srcId="{1B373387-05E2-DB4B-A915-101064D893D3}" destId="{4CF702C1-BE19-CB4C-BD46-5B272C5F579D}" srcOrd="0" destOrd="0" presId="urn:microsoft.com/office/officeart/2005/8/layout/radial4"/>
    <dgm:cxn modelId="{63385C28-7CC6-5741-96CD-7D64A9A98382}" type="presParOf" srcId="{1B373387-05E2-DB4B-A915-101064D893D3}" destId="{2BD59BE2-9542-9949-BB85-095A288DDCF8}" srcOrd="1" destOrd="0" presId="urn:microsoft.com/office/officeart/2005/8/layout/radial4"/>
    <dgm:cxn modelId="{F4B8D11E-A6A3-0C42-BE31-1F717C6F3AC5}" type="presParOf" srcId="{1B373387-05E2-DB4B-A915-101064D893D3}" destId="{2B5A5C8E-7930-7748-AAA6-D4AA7FFA6108}" srcOrd="2" destOrd="0" presId="urn:microsoft.com/office/officeart/2005/8/layout/radial4"/>
    <dgm:cxn modelId="{736582B5-9F1C-D649-8F5D-35A7A8A9A11F}" type="presParOf" srcId="{1B373387-05E2-DB4B-A915-101064D893D3}" destId="{59693C36-1929-EF41-8C1C-47645AB5B960}" srcOrd="3" destOrd="0" presId="urn:microsoft.com/office/officeart/2005/8/layout/radial4"/>
    <dgm:cxn modelId="{588FCB7C-3830-C346-8D13-9D01D1EC38A7}" type="presParOf" srcId="{1B373387-05E2-DB4B-A915-101064D893D3}" destId="{F952D937-5FBA-154F-99E5-5EB1A271DD26}" srcOrd="4" destOrd="0" presId="urn:microsoft.com/office/officeart/2005/8/layout/radial4"/>
    <dgm:cxn modelId="{F8CF754E-70F8-4E46-9E19-D97A0E73C315}" type="presParOf" srcId="{1B373387-05E2-DB4B-A915-101064D893D3}" destId="{09381939-B2AF-4BDC-8F49-1662C0B8EFBD}" srcOrd="5" destOrd="0" presId="urn:microsoft.com/office/officeart/2005/8/layout/radial4"/>
    <dgm:cxn modelId="{48F48FD7-81AD-4C62-9AC2-259291FF825B}" type="presParOf" srcId="{1B373387-05E2-DB4B-A915-101064D893D3}" destId="{02B89FCC-2A28-4016-A23B-9E22BB74B3F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E80859-5C2A-FF40-9DF4-175518239C01}" type="doc">
      <dgm:prSet loTypeId="urn:microsoft.com/office/officeart/2005/8/layout/cycle3" loCatId="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EC301E2B-93FA-7649-9A4D-8D1AA6A75AA5}">
      <dgm:prSet phldrT="[Text]"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Research assessment based on </a:t>
          </a:r>
          <a:r>
            <a:rPr lang="en-US" sz="2400" b="1" dirty="0">
              <a:solidFill>
                <a:schemeClr val="tx1"/>
              </a:solidFill>
            </a:rPr>
            <a:t>IF</a:t>
          </a:r>
          <a:r>
            <a:rPr lang="en-US" sz="2400" b="1" baseline="-25000" dirty="0">
              <a:solidFill>
                <a:schemeClr val="tx1"/>
              </a:solidFill>
            </a:rPr>
            <a:t>y,5</a:t>
          </a:r>
          <a:r>
            <a:rPr lang="en-US" sz="2400" baseline="-25000" dirty="0">
              <a:solidFill>
                <a:schemeClr val="tx1"/>
              </a:solidFill>
            </a:rPr>
            <a:t> </a:t>
          </a:r>
          <a:r>
            <a:rPr lang="en-US" sz="2400" dirty="0">
              <a:solidFill>
                <a:schemeClr val="tx1"/>
              </a:solidFill>
            </a:rPr>
            <a:t> and C</a:t>
          </a:r>
          <a:r>
            <a:rPr lang="en-US" sz="2400" i="1" dirty="0">
              <a:solidFill>
                <a:schemeClr val="tx1"/>
              </a:solidFill>
            </a:rPr>
            <a:t>itations</a:t>
          </a:r>
        </a:p>
      </dgm:t>
    </dgm:pt>
    <dgm:pt modelId="{F579395F-3AE1-F24F-9880-70DB92FEBF77}" type="parTrans" cxnId="{29F8ECEB-DE95-284E-B8AE-684744D27E07}">
      <dgm:prSet/>
      <dgm:spPr/>
      <dgm:t>
        <a:bodyPr/>
        <a:lstStyle/>
        <a:p>
          <a:endParaRPr lang="en-US"/>
        </a:p>
      </dgm:t>
    </dgm:pt>
    <dgm:pt modelId="{068FFCAB-1CD9-4949-950C-139F9CCAE530}" type="sibTrans" cxnId="{29F8ECEB-DE95-284E-B8AE-684744D27E07}">
      <dgm:prSet/>
      <dgm:spPr/>
      <dgm:t>
        <a:bodyPr/>
        <a:lstStyle/>
        <a:p>
          <a:endParaRPr lang="en-US"/>
        </a:p>
      </dgm:t>
    </dgm:pt>
    <dgm:pt modelId="{ECD01E63-C285-3842-980E-329CFF79E617}">
      <dgm:prSet phldrT="[Text]"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Authors publish on journals with high IF</a:t>
          </a:r>
        </a:p>
      </dgm:t>
    </dgm:pt>
    <dgm:pt modelId="{42331C31-1356-CD4C-A47F-B3C74D6B58EC}" type="parTrans" cxnId="{183A2B44-E19E-CD46-9BC0-BB349EE76FAE}">
      <dgm:prSet/>
      <dgm:spPr/>
      <dgm:t>
        <a:bodyPr/>
        <a:lstStyle/>
        <a:p>
          <a:endParaRPr lang="en-US"/>
        </a:p>
      </dgm:t>
    </dgm:pt>
    <dgm:pt modelId="{6C6ECA80-38EF-5144-92ED-A33B599F808B}" type="sibTrans" cxnId="{183A2B44-E19E-CD46-9BC0-BB349EE76FAE}">
      <dgm:prSet/>
      <dgm:spPr/>
      <dgm:t>
        <a:bodyPr/>
        <a:lstStyle/>
        <a:p>
          <a:endParaRPr lang="en-US"/>
        </a:p>
      </dgm:t>
    </dgm:pt>
    <dgm:pt modelId="{309CB53C-0B62-3E46-AD8C-E080D932F0A7}">
      <dgm:prSet phldrT="[Text]"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Peer review provided by (unpaid) scientists</a:t>
          </a:r>
        </a:p>
      </dgm:t>
    </dgm:pt>
    <dgm:pt modelId="{2C868430-6B44-9943-A248-421E19BEAF99}" type="parTrans" cxnId="{63AF4FAB-9E95-794A-9E94-1CDC562BEC7C}">
      <dgm:prSet/>
      <dgm:spPr/>
      <dgm:t>
        <a:bodyPr/>
        <a:lstStyle/>
        <a:p>
          <a:endParaRPr lang="en-US"/>
        </a:p>
      </dgm:t>
    </dgm:pt>
    <dgm:pt modelId="{6CCC6144-0E08-9D4C-BDDA-3BDB03148479}" type="sibTrans" cxnId="{63AF4FAB-9E95-794A-9E94-1CDC562BEC7C}">
      <dgm:prSet/>
      <dgm:spPr/>
      <dgm:t>
        <a:bodyPr/>
        <a:lstStyle/>
        <a:p>
          <a:endParaRPr lang="en-US"/>
        </a:p>
      </dgm:t>
    </dgm:pt>
    <dgm:pt modelId="{7A92A557-9F0F-4A46-AF82-B3DA883BFC27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ANVUR (Research assessment govern. agency) considers only journals indexed on WOS and SCOPUS</a:t>
          </a:r>
        </a:p>
      </dgm:t>
    </dgm:pt>
    <dgm:pt modelId="{525A565B-4C3C-6245-B772-FB1A545D42A9}" type="parTrans" cxnId="{D0A1AAFF-F703-724B-A0A4-937B335F57FC}">
      <dgm:prSet/>
      <dgm:spPr/>
      <dgm:t>
        <a:bodyPr/>
        <a:lstStyle/>
        <a:p>
          <a:endParaRPr lang="en-US"/>
        </a:p>
      </dgm:t>
    </dgm:pt>
    <dgm:pt modelId="{6A20425C-A569-4E48-BFE9-1131E3E2778F}" type="sibTrans" cxnId="{D0A1AAFF-F703-724B-A0A4-937B335F57FC}">
      <dgm:prSet/>
      <dgm:spPr/>
      <dgm:t>
        <a:bodyPr/>
        <a:lstStyle/>
        <a:p>
          <a:endParaRPr lang="en-US"/>
        </a:p>
      </dgm:t>
    </dgm:pt>
    <dgm:pt modelId="{B8A1C057-ADF7-1E44-93E8-22B6CED537D2}">
      <dgm:prSet phldrT="[Text]"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New, quality journals cannot have an IF before 2/5 years</a:t>
          </a:r>
        </a:p>
      </dgm:t>
    </dgm:pt>
    <dgm:pt modelId="{83625B18-6AFB-E642-ABFF-B8CC36B80EDD}" type="parTrans" cxnId="{D7DB6484-1190-0347-9B93-4E5C61956A09}">
      <dgm:prSet/>
      <dgm:spPr/>
      <dgm:t>
        <a:bodyPr/>
        <a:lstStyle/>
        <a:p>
          <a:endParaRPr lang="en-US"/>
        </a:p>
      </dgm:t>
    </dgm:pt>
    <dgm:pt modelId="{DB5E6869-464E-E44E-B8B7-DCF3CA6FB9F3}" type="sibTrans" cxnId="{D7DB6484-1190-0347-9B93-4E5C61956A09}">
      <dgm:prSet/>
      <dgm:spPr/>
      <dgm:t>
        <a:bodyPr/>
        <a:lstStyle/>
        <a:p>
          <a:endParaRPr lang="en-US"/>
        </a:p>
      </dgm:t>
    </dgm:pt>
    <dgm:pt modelId="{D864C624-B6F8-374D-8DF4-906CA1849B85}">
      <dgm:prSet phldrT="[Text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Restrictive law on copyright will not guarantee free posting of AAM/</a:t>
          </a:r>
          <a:r>
            <a:rPr lang="en-US" sz="2000" dirty="0" err="1">
              <a:solidFill>
                <a:schemeClr val="tx1"/>
              </a:solidFill>
            </a:rPr>
            <a:t>postprint</a:t>
          </a:r>
          <a:r>
            <a:rPr lang="en-US" sz="2000" dirty="0">
              <a:solidFill>
                <a:schemeClr val="tx1"/>
              </a:solidFill>
            </a:rPr>
            <a:t> unless contractual.</a:t>
          </a:r>
        </a:p>
      </dgm:t>
    </dgm:pt>
    <dgm:pt modelId="{C1638000-0E26-614D-BAAE-603B1AC5A502}" type="parTrans" cxnId="{D4642D14-1E68-644D-8632-A062BD71D142}">
      <dgm:prSet/>
      <dgm:spPr/>
      <dgm:t>
        <a:bodyPr/>
        <a:lstStyle/>
        <a:p>
          <a:endParaRPr lang="en-US"/>
        </a:p>
      </dgm:t>
    </dgm:pt>
    <dgm:pt modelId="{6E01E978-C2AC-5D4B-BC41-5C30110447CD}" type="sibTrans" cxnId="{D4642D14-1E68-644D-8632-A062BD71D142}">
      <dgm:prSet/>
      <dgm:spPr/>
      <dgm:t>
        <a:bodyPr/>
        <a:lstStyle/>
        <a:p>
          <a:endParaRPr lang="en-US"/>
        </a:p>
      </dgm:t>
    </dgm:pt>
    <dgm:pt modelId="{D466B4E5-E4F5-9E4E-862F-AC06336FEA91}">
      <dgm:prSet phldrT="[Text]" custT="1"/>
      <dgm:spPr/>
      <dgm:t>
        <a:bodyPr/>
        <a:lstStyle/>
        <a:p>
          <a:r>
            <a:rPr lang="en-US" sz="2800" dirty="0">
              <a:solidFill>
                <a:schemeClr val="tx1"/>
              </a:solidFill>
            </a:rPr>
            <a:t>Minimal editing is provided by publishers</a:t>
          </a:r>
        </a:p>
      </dgm:t>
    </dgm:pt>
    <dgm:pt modelId="{49E9CCE5-8DE0-F94A-A1A4-D829D2BD1521}" type="parTrans" cxnId="{10EE2841-AA82-B144-9CB8-4B794B4213FE}">
      <dgm:prSet/>
      <dgm:spPr/>
      <dgm:t>
        <a:bodyPr/>
        <a:lstStyle/>
        <a:p>
          <a:endParaRPr lang="en-US"/>
        </a:p>
      </dgm:t>
    </dgm:pt>
    <dgm:pt modelId="{30151104-1525-0D4B-8D02-506113938C3F}" type="sibTrans" cxnId="{10EE2841-AA82-B144-9CB8-4B794B4213FE}">
      <dgm:prSet/>
      <dgm:spPr/>
      <dgm:t>
        <a:bodyPr/>
        <a:lstStyle/>
        <a:p>
          <a:endParaRPr lang="en-US"/>
        </a:p>
      </dgm:t>
    </dgm:pt>
    <dgm:pt modelId="{74C475AB-2FFB-9D4E-B4CB-97C1508C503E}" type="pres">
      <dgm:prSet presAssocID="{30E80859-5C2A-FF40-9DF4-175518239C01}" presName="Name0" presStyleCnt="0">
        <dgm:presLayoutVars>
          <dgm:dir/>
          <dgm:resizeHandles val="exact"/>
        </dgm:presLayoutVars>
      </dgm:prSet>
      <dgm:spPr/>
    </dgm:pt>
    <dgm:pt modelId="{F716F74E-79D9-6047-9384-547CD0313396}" type="pres">
      <dgm:prSet presAssocID="{30E80859-5C2A-FF40-9DF4-175518239C01}" presName="cycle" presStyleCnt="0"/>
      <dgm:spPr/>
    </dgm:pt>
    <dgm:pt modelId="{FD1C056D-5339-A34D-A9F0-B64866D93E5B}" type="pres">
      <dgm:prSet presAssocID="{EC301E2B-93FA-7649-9A4D-8D1AA6A75AA5}" presName="nodeFirstNode" presStyleLbl="node1" presStyleIdx="0" presStyleCnt="7" custScaleX="121679" custScaleY="118994" custRadScaleRad="90739">
        <dgm:presLayoutVars>
          <dgm:bulletEnabled val="1"/>
        </dgm:presLayoutVars>
      </dgm:prSet>
      <dgm:spPr/>
    </dgm:pt>
    <dgm:pt modelId="{E293EDC5-22BD-7A41-BAF5-190FDB258825}" type="pres">
      <dgm:prSet presAssocID="{068FFCAB-1CD9-4949-950C-139F9CCAE530}" presName="sibTransFirstNode" presStyleLbl="bgShp" presStyleIdx="0" presStyleCnt="1"/>
      <dgm:spPr/>
    </dgm:pt>
    <dgm:pt modelId="{E5648CE6-F76E-3F41-94B5-625B180A734C}" type="pres">
      <dgm:prSet presAssocID="{ECD01E63-C285-3842-980E-329CFF79E617}" presName="nodeFollowingNodes" presStyleLbl="node1" presStyleIdx="1" presStyleCnt="7" custScaleX="112351" custScaleY="119727">
        <dgm:presLayoutVars>
          <dgm:bulletEnabled val="1"/>
        </dgm:presLayoutVars>
      </dgm:prSet>
      <dgm:spPr/>
    </dgm:pt>
    <dgm:pt modelId="{B6C3CC9E-EE96-A148-B455-FBBE14A656F3}" type="pres">
      <dgm:prSet presAssocID="{309CB53C-0B62-3E46-AD8C-E080D932F0A7}" presName="nodeFollowingNodes" presStyleLbl="node1" presStyleIdx="2" presStyleCnt="7" custScaleX="115060" custScaleY="130153" custRadScaleRad="89576" custRadScaleInc="3392">
        <dgm:presLayoutVars>
          <dgm:bulletEnabled val="1"/>
        </dgm:presLayoutVars>
      </dgm:prSet>
      <dgm:spPr/>
    </dgm:pt>
    <dgm:pt modelId="{89429A3C-DDDE-1A41-826A-F07E9BB7FF6A}" type="pres">
      <dgm:prSet presAssocID="{D466B4E5-E4F5-9E4E-862F-AC06336FEA91}" presName="nodeFollowingNodes" presStyleLbl="node1" presStyleIdx="3" presStyleCnt="7" custScaleX="118131" custScaleY="161918">
        <dgm:presLayoutVars>
          <dgm:bulletEnabled val="1"/>
        </dgm:presLayoutVars>
      </dgm:prSet>
      <dgm:spPr/>
    </dgm:pt>
    <dgm:pt modelId="{E35F3613-C163-7840-81AC-4E6909C1CFDB}" type="pres">
      <dgm:prSet presAssocID="{7A92A557-9F0F-4A46-AF82-B3DA883BFC27}" presName="nodeFollowingNodes" presStyleLbl="node1" presStyleIdx="4" presStyleCnt="7" custScaleX="121675" custScaleY="159591">
        <dgm:presLayoutVars>
          <dgm:bulletEnabled val="1"/>
        </dgm:presLayoutVars>
      </dgm:prSet>
      <dgm:spPr/>
    </dgm:pt>
    <dgm:pt modelId="{B27358C0-3FA5-8847-A0A7-CB600F8D8614}" type="pres">
      <dgm:prSet presAssocID="{B8A1C057-ADF7-1E44-93E8-22B6CED537D2}" presName="nodeFollowingNodes" presStyleLbl="node1" presStyleIdx="5" presStyleCnt="7" custScaleX="124380" custScaleY="152302">
        <dgm:presLayoutVars>
          <dgm:bulletEnabled val="1"/>
        </dgm:presLayoutVars>
      </dgm:prSet>
      <dgm:spPr/>
    </dgm:pt>
    <dgm:pt modelId="{F072D234-F041-3F44-AC93-18E0D4BA8CBC}" type="pres">
      <dgm:prSet presAssocID="{D864C624-B6F8-374D-8DF4-906CA1849B85}" presName="nodeFollowingNodes" presStyleLbl="node1" presStyleIdx="6" presStyleCnt="7" custScaleX="119839" custScaleY="148123" custRadScaleRad="103500" custRadScaleInc="-6672">
        <dgm:presLayoutVars>
          <dgm:bulletEnabled val="1"/>
        </dgm:presLayoutVars>
      </dgm:prSet>
      <dgm:spPr/>
    </dgm:pt>
  </dgm:ptLst>
  <dgm:cxnLst>
    <dgm:cxn modelId="{653AB505-C94F-BA42-AB5E-88E03FAD6108}" type="presOf" srcId="{B8A1C057-ADF7-1E44-93E8-22B6CED537D2}" destId="{B27358C0-3FA5-8847-A0A7-CB600F8D8614}" srcOrd="0" destOrd="0" presId="urn:microsoft.com/office/officeart/2005/8/layout/cycle3"/>
    <dgm:cxn modelId="{D4642D14-1E68-644D-8632-A062BD71D142}" srcId="{30E80859-5C2A-FF40-9DF4-175518239C01}" destId="{D864C624-B6F8-374D-8DF4-906CA1849B85}" srcOrd="6" destOrd="0" parTransId="{C1638000-0E26-614D-BAAE-603B1AC5A502}" sibTransId="{6E01E978-C2AC-5D4B-BC41-5C30110447CD}"/>
    <dgm:cxn modelId="{49811C32-6152-0E4F-AD05-12BCBDEF9443}" type="presOf" srcId="{D466B4E5-E4F5-9E4E-862F-AC06336FEA91}" destId="{89429A3C-DDDE-1A41-826A-F07E9BB7FF6A}" srcOrd="0" destOrd="0" presId="urn:microsoft.com/office/officeart/2005/8/layout/cycle3"/>
    <dgm:cxn modelId="{CF0B153C-9C43-C044-B350-D0D0EB52AE22}" type="presOf" srcId="{D864C624-B6F8-374D-8DF4-906CA1849B85}" destId="{F072D234-F041-3F44-AC93-18E0D4BA8CBC}" srcOrd="0" destOrd="0" presId="urn:microsoft.com/office/officeart/2005/8/layout/cycle3"/>
    <dgm:cxn modelId="{10EE2841-AA82-B144-9CB8-4B794B4213FE}" srcId="{30E80859-5C2A-FF40-9DF4-175518239C01}" destId="{D466B4E5-E4F5-9E4E-862F-AC06336FEA91}" srcOrd="3" destOrd="0" parTransId="{49E9CCE5-8DE0-F94A-A1A4-D829D2BD1521}" sibTransId="{30151104-1525-0D4B-8D02-506113938C3F}"/>
    <dgm:cxn modelId="{183A2B44-E19E-CD46-9BC0-BB349EE76FAE}" srcId="{30E80859-5C2A-FF40-9DF4-175518239C01}" destId="{ECD01E63-C285-3842-980E-329CFF79E617}" srcOrd="1" destOrd="0" parTransId="{42331C31-1356-CD4C-A47F-B3C74D6B58EC}" sibTransId="{6C6ECA80-38EF-5144-92ED-A33B599F808B}"/>
    <dgm:cxn modelId="{4E28984D-D18E-304B-BEB7-569F8A07C7FD}" type="presOf" srcId="{ECD01E63-C285-3842-980E-329CFF79E617}" destId="{E5648CE6-F76E-3F41-94B5-625B180A734C}" srcOrd="0" destOrd="0" presId="urn:microsoft.com/office/officeart/2005/8/layout/cycle3"/>
    <dgm:cxn modelId="{9EA8767E-6799-C84B-8AE3-32CA75207F48}" type="presOf" srcId="{30E80859-5C2A-FF40-9DF4-175518239C01}" destId="{74C475AB-2FFB-9D4E-B4CB-97C1508C503E}" srcOrd="0" destOrd="0" presId="urn:microsoft.com/office/officeart/2005/8/layout/cycle3"/>
    <dgm:cxn modelId="{65F14A7F-F3D2-2C4F-B03D-F40D4284567D}" type="presOf" srcId="{EC301E2B-93FA-7649-9A4D-8D1AA6A75AA5}" destId="{FD1C056D-5339-A34D-A9F0-B64866D93E5B}" srcOrd="0" destOrd="0" presId="urn:microsoft.com/office/officeart/2005/8/layout/cycle3"/>
    <dgm:cxn modelId="{CB59887F-EA3D-8E47-A688-98D2EAB4D035}" type="presOf" srcId="{068FFCAB-1CD9-4949-950C-139F9CCAE530}" destId="{E293EDC5-22BD-7A41-BAF5-190FDB258825}" srcOrd="0" destOrd="0" presId="urn:microsoft.com/office/officeart/2005/8/layout/cycle3"/>
    <dgm:cxn modelId="{D7DB6484-1190-0347-9B93-4E5C61956A09}" srcId="{30E80859-5C2A-FF40-9DF4-175518239C01}" destId="{B8A1C057-ADF7-1E44-93E8-22B6CED537D2}" srcOrd="5" destOrd="0" parTransId="{83625B18-6AFB-E642-ABFF-B8CC36B80EDD}" sibTransId="{DB5E6869-464E-E44E-B8B7-DCF3CA6FB9F3}"/>
    <dgm:cxn modelId="{63AF4FAB-9E95-794A-9E94-1CDC562BEC7C}" srcId="{30E80859-5C2A-FF40-9DF4-175518239C01}" destId="{309CB53C-0B62-3E46-AD8C-E080D932F0A7}" srcOrd="2" destOrd="0" parTransId="{2C868430-6B44-9943-A248-421E19BEAF99}" sibTransId="{6CCC6144-0E08-9D4C-BDDA-3BDB03148479}"/>
    <dgm:cxn modelId="{D12151AD-6EB1-8940-A112-13D2254657DA}" type="presOf" srcId="{309CB53C-0B62-3E46-AD8C-E080D932F0A7}" destId="{B6C3CC9E-EE96-A148-B455-FBBE14A656F3}" srcOrd="0" destOrd="0" presId="urn:microsoft.com/office/officeart/2005/8/layout/cycle3"/>
    <dgm:cxn modelId="{A9078EB8-166E-CB45-8005-22AED68F7B02}" type="presOf" srcId="{7A92A557-9F0F-4A46-AF82-B3DA883BFC27}" destId="{E35F3613-C163-7840-81AC-4E6909C1CFDB}" srcOrd="0" destOrd="0" presId="urn:microsoft.com/office/officeart/2005/8/layout/cycle3"/>
    <dgm:cxn modelId="{29F8ECEB-DE95-284E-B8AE-684744D27E07}" srcId="{30E80859-5C2A-FF40-9DF4-175518239C01}" destId="{EC301E2B-93FA-7649-9A4D-8D1AA6A75AA5}" srcOrd="0" destOrd="0" parTransId="{F579395F-3AE1-F24F-9880-70DB92FEBF77}" sibTransId="{068FFCAB-1CD9-4949-950C-139F9CCAE530}"/>
    <dgm:cxn modelId="{D0A1AAFF-F703-724B-A0A4-937B335F57FC}" srcId="{30E80859-5C2A-FF40-9DF4-175518239C01}" destId="{7A92A557-9F0F-4A46-AF82-B3DA883BFC27}" srcOrd="4" destOrd="0" parTransId="{525A565B-4C3C-6245-B772-FB1A545D42A9}" sibTransId="{6A20425C-A569-4E48-BFE9-1131E3E2778F}"/>
    <dgm:cxn modelId="{22BC7873-07B9-9F41-900D-3A645AA23F0B}" type="presParOf" srcId="{74C475AB-2FFB-9D4E-B4CB-97C1508C503E}" destId="{F716F74E-79D9-6047-9384-547CD0313396}" srcOrd="0" destOrd="0" presId="urn:microsoft.com/office/officeart/2005/8/layout/cycle3"/>
    <dgm:cxn modelId="{7C5F4A54-2953-1242-BACC-FD57FA005842}" type="presParOf" srcId="{F716F74E-79D9-6047-9384-547CD0313396}" destId="{FD1C056D-5339-A34D-A9F0-B64866D93E5B}" srcOrd="0" destOrd="0" presId="urn:microsoft.com/office/officeart/2005/8/layout/cycle3"/>
    <dgm:cxn modelId="{C98F70CA-784C-3E44-A651-30F1077FD97A}" type="presParOf" srcId="{F716F74E-79D9-6047-9384-547CD0313396}" destId="{E293EDC5-22BD-7A41-BAF5-190FDB258825}" srcOrd="1" destOrd="0" presId="urn:microsoft.com/office/officeart/2005/8/layout/cycle3"/>
    <dgm:cxn modelId="{F5E846EE-B659-CC42-B9DB-B910566F47BF}" type="presParOf" srcId="{F716F74E-79D9-6047-9384-547CD0313396}" destId="{E5648CE6-F76E-3F41-94B5-625B180A734C}" srcOrd="2" destOrd="0" presId="urn:microsoft.com/office/officeart/2005/8/layout/cycle3"/>
    <dgm:cxn modelId="{5994E780-E84A-E84D-9090-99E2A3165877}" type="presParOf" srcId="{F716F74E-79D9-6047-9384-547CD0313396}" destId="{B6C3CC9E-EE96-A148-B455-FBBE14A656F3}" srcOrd="3" destOrd="0" presId="urn:microsoft.com/office/officeart/2005/8/layout/cycle3"/>
    <dgm:cxn modelId="{3627FCD0-A6AE-A74F-BBD0-1928FC2DFB17}" type="presParOf" srcId="{F716F74E-79D9-6047-9384-547CD0313396}" destId="{89429A3C-DDDE-1A41-826A-F07E9BB7FF6A}" srcOrd="4" destOrd="0" presId="urn:microsoft.com/office/officeart/2005/8/layout/cycle3"/>
    <dgm:cxn modelId="{0BEF1518-F5EB-0D47-A68F-9827575FE653}" type="presParOf" srcId="{F716F74E-79D9-6047-9384-547CD0313396}" destId="{E35F3613-C163-7840-81AC-4E6909C1CFDB}" srcOrd="5" destOrd="0" presId="urn:microsoft.com/office/officeart/2005/8/layout/cycle3"/>
    <dgm:cxn modelId="{D83B53E0-4310-8144-A9CD-371BB73B7ED6}" type="presParOf" srcId="{F716F74E-79D9-6047-9384-547CD0313396}" destId="{B27358C0-3FA5-8847-A0A7-CB600F8D8614}" srcOrd="6" destOrd="0" presId="urn:microsoft.com/office/officeart/2005/8/layout/cycle3"/>
    <dgm:cxn modelId="{FBC16C89-C3C2-DD45-A446-C2B1B4437E25}" type="presParOf" srcId="{F716F74E-79D9-6047-9384-547CD0313396}" destId="{F072D234-F041-3F44-AC93-18E0D4BA8CBC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1CBE51-EF0A-734A-94D2-3FD7E19AD0E5}" type="doc">
      <dgm:prSet loTypeId="urn:microsoft.com/office/officeart/2005/8/layout/arrow2" loCatId="" qsTypeId="urn:microsoft.com/office/officeart/2005/8/quickstyle/simple4" qsCatId="simple" csTypeId="urn:microsoft.com/office/officeart/2005/8/colors/accent1_2" csCatId="accent1" phldr="1"/>
      <dgm:spPr/>
    </dgm:pt>
    <dgm:pt modelId="{EB17DEC3-3EF7-1742-8B1F-80A5728F9C40}">
      <dgm:prSet phldrT="[Text]" custT="1"/>
      <dgm:spPr/>
      <dgm:t>
        <a:bodyPr/>
        <a:lstStyle/>
        <a:p>
          <a:r>
            <a:rPr lang="en-US" sz="1800" b="0" dirty="0"/>
            <a:t>2007 joins SCOAP3</a:t>
          </a:r>
        </a:p>
      </dgm:t>
    </dgm:pt>
    <dgm:pt modelId="{BAE539DA-580C-5046-9084-B3DA782F373B}" type="parTrans" cxnId="{88132D9C-A933-994B-8216-A7FC62C8F380}">
      <dgm:prSet/>
      <dgm:spPr/>
      <dgm:t>
        <a:bodyPr/>
        <a:lstStyle/>
        <a:p>
          <a:endParaRPr lang="en-US"/>
        </a:p>
      </dgm:t>
    </dgm:pt>
    <dgm:pt modelId="{A3F21635-78FF-4E43-8B3B-FA3595679DF7}" type="sibTrans" cxnId="{88132D9C-A933-994B-8216-A7FC62C8F380}">
      <dgm:prSet/>
      <dgm:spPr/>
      <dgm:t>
        <a:bodyPr/>
        <a:lstStyle/>
        <a:p>
          <a:endParaRPr lang="en-US"/>
        </a:p>
      </dgm:t>
    </dgm:pt>
    <dgm:pt modelId="{C8DA6B7D-3B55-0F49-8BB8-4D5E9D82492C}">
      <dgm:prSet phldrT="[Text]" custT="1"/>
      <dgm:spPr/>
      <dgm:t>
        <a:bodyPr/>
        <a:lstStyle/>
        <a:p>
          <a:r>
            <a:rPr lang="en-US" sz="1800" b="0" dirty="0"/>
            <a:t>2013 signs </a:t>
          </a:r>
          <a:r>
            <a:rPr lang="en-US" sz="1800" b="0" dirty="0" err="1"/>
            <a:t>MedOAnet</a:t>
          </a:r>
          <a:r>
            <a:rPr lang="en-US" sz="1800" b="0" dirty="0"/>
            <a:t> position paper in Rome</a:t>
          </a:r>
        </a:p>
      </dgm:t>
    </dgm:pt>
    <dgm:pt modelId="{C3C506D4-FAB0-3145-BB1A-3272CAFA1C80}" type="parTrans" cxnId="{2A0FBF42-0FC4-FF4C-9C75-B716FCF37FEB}">
      <dgm:prSet/>
      <dgm:spPr/>
      <dgm:t>
        <a:bodyPr/>
        <a:lstStyle/>
        <a:p>
          <a:endParaRPr lang="en-US"/>
        </a:p>
      </dgm:t>
    </dgm:pt>
    <dgm:pt modelId="{E917940A-7579-1A47-99E1-BD88EFCC5765}" type="sibTrans" cxnId="{2A0FBF42-0FC4-FF4C-9C75-B716FCF37FEB}">
      <dgm:prSet/>
      <dgm:spPr/>
      <dgm:t>
        <a:bodyPr/>
        <a:lstStyle/>
        <a:p>
          <a:endParaRPr lang="en-US"/>
        </a:p>
      </dgm:t>
    </dgm:pt>
    <dgm:pt modelId="{87B98CDF-82BF-6E46-931F-47646BA369DB}">
      <dgm:prSet phldrT="[Text]" custT="1"/>
      <dgm:spPr/>
      <dgm:t>
        <a:bodyPr/>
        <a:lstStyle/>
        <a:p>
          <a:r>
            <a:rPr lang="en-US" sz="2000" b="0" dirty="0"/>
            <a:t>2014 signs Messina declaration 2.0 </a:t>
          </a:r>
        </a:p>
      </dgm:t>
    </dgm:pt>
    <dgm:pt modelId="{050D2F74-E92B-8246-9869-A408288B3754}" type="parTrans" cxnId="{5589A0B3-4F1B-1B45-96D0-7989AFACDED6}">
      <dgm:prSet/>
      <dgm:spPr/>
      <dgm:t>
        <a:bodyPr/>
        <a:lstStyle/>
        <a:p>
          <a:endParaRPr lang="en-US"/>
        </a:p>
      </dgm:t>
    </dgm:pt>
    <dgm:pt modelId="{5660EE15-6F19-734E-B9F6-A1A2BA7537D4}" type="sibTrans" cxnId="{5589A0B3-4F1B-1B45-96D0-7989AFACDED6}">
      <dgm:prSet/>
      <dgm:spPr/>
      <dgm:t>
        <a:bodyPr/>
        <a:lstStyle/>
        <a:p>
          <a:endParaRPr lang="en-US"/>
        </a:p>
      </dgm:t>
    </dgm:pt>
    <dgm:pt modelId="{2FBF3EDA-4029-264C-AB8A-853416649AFF}">
      <dgm:prSet custT="1"/>
      <dgm:spPr/>
      <dgm:t>
        <a:bodyPr/>
        <a:lstStyle/>
        <a:p>
          <a:r>
            <a:rPr lang="it-IT" sz="1800" b="0" dirty="0">
              <a:latin typeface="Calibri" charset="0"/>
            </a:rPr>
            <a:t>2008 </a:t>
          </a:r>
          <a:r>
            <a:rPr lang="it-IT" sz="1800" b="0" dirty="0" err="1">
              <a:latin typeface="Calibri" charset="0"/>
            </a:rPr>
            <a:t>signs</a:t>
          </a:r>
          <a:r>
            <a:rPr lang="it-IT" sz="1800" b="0" dirty="0">
              <a:latin typeface="Calibri" charset="0"/>
            </a:rPr>
            <a:t> </a:t>
          </a:r>
          <a:r>
            <a:rPr lang="it-IT" sz="1800" b="0" dirty="0" err="1">
              <a:latin typeface="Calibri" charset="0"/>
            </a:rPr>
            <a:t>Berlin</a:t>
          </a:r>
          <a:r>
            <a:rPr lang="it-IT" sz="1800" b="0" dirty="0">
              <a:latin typeface="Calibri" charset="0"/>
            </a:rPr>
            <a:t> </a:t>
          </a:r>
          <a:r>
            <a:rPr lang="it-IT" sz="1800" b="0" dirty="0" err="1">
              <a:latin typeface="Calibri" charset="0"/>
            </a:rPr>
            <a:t>declaration</a:t>
          </a:r>
          <a:endParaRPr lang="en-US" sz="1800" b="0" dirty="0"/>
        </a:p>
      </dgm:t>
    </dgm:pt>
    <dgm:pt modelId="{4615176B-C3EE-4441-BE52-651FCF0177D3}" type="parTrans" cxnId="{D04AA4D0-D1FC-8A44-8267-6FDB5D16C622}">
      <dgm:prSet/>
      <dgm:spPr/>
      <dgm:t>
        <a:bodyPr/>
        <a:lstStyle/>
        <a:p>
          <a:endParaRPr lang="en-US"/>
        </a:p>
      </dgm:t>
    </dgm:pt>
    <dgm:pt modelId="{46EE764F-286B-BD47-B762-2101D2062B9F}" type="sibTrans" cxnId="{D04AA4D0-D1FC-8A44-8267-6FDB5D16C622}">
      <dgm:prSet/>
      <dgm:spPr/>
      <dgm:t>
        <a:bodyPr/>
        <a:lstStyle/>
        <a:p>
          <a:endParaRPr lang="en-US"/>
        </a:p>
      </dgm:t>
    </dgm:pt>
    <dgm:pt modelId="{648DFCD9-593C-F840-8A0A-22C20836137A}">
      <dgm:prSet custT="1"/>
      <dgm:spPr/>
      <dgm:t>
        <a:bodyPr/>
        <a:lstStyle/>
        <a:p>
          <a:r>
            <a:rPr lang="en-US" sz="1800" b="0" dirty="0"/>
            <a:t>2010 signs Granada declaration</a:t>
          </a:r>
        </a:p>
      </dgm:t>
    </dgm:pt>
    <dgm:pt modelId="{C6E83B6B-2E37-C747-A19F-C2E88F53FEBA}" type="parTrans" cxnId="{2DC8768F-1F20-7842-836A-5AAF94B666FC}">
      <dgm:prSet/>
      <dgm:spPr/>
      <dgm:t>
        <a:bodyPr/>
        <a:lstStyle/>
        <a:p>
          <a:endParaRPr lang="en-US"/>
        </a:p>
      </dgm:t>
    </dgm:pt>
    <dgm:pt modelId="{DDE4BF49-B4CE-3740-9633-07275FBB2270}" type="sibTrans" cxnId="{2DC8768F-1F20-7842-836A-5AAF94B666FC}">
      <dgm:prSet/>
      <dgm:spPr/>
      <dgm:t>
        <a:bodyPr/>
        <a:lstStyle/>
        <a:p>
          <a:endParaRPr lang="en-US"/>
        </a:p>
      </dgm:t>
    </dgm:pt>
    <dgm:pt modelId="{F6BDC028-3F60-5E40-A9D5-4CFF35AC6C29}">
      <dgm:prSet phldrT="[Text]" custT="1"/>
      <dgm:spPr/>
      <dgm:t>
        <a:bodyPr/>
        <a:lstStyle/>
        <a:p>
          <a:endParaRPr lang="en-US"/>
        </a:p>
      </dgm:t>
    </dgm:pt>
    <dgm:pt modelId="{B59CCB45-EF3D-C845-B6F0-AA851B88246D}" type="parTrans" cxnId="{5B22E5A2-21B7-5B46-9D31-F3870CE6EFC0}">
      <dgm:prSet/>
      <dgm:spPr/>
      <dgm:t>
        <a:bodyPr/>
        <a:lstStyle/>
        <a:p>
          <a:endParaRPr lang="en-US"/>
        </a:p>
      </dgm:t>
    </dgm:pt>
    <dgm:pt modelId="{8BB3CB9E-2D3A-E643-A674-4B7A382583B1}" type="sibTrans" cxnId="{5B22E5A2-21B7-5B46-9D31-F3870CE6EFC0}">
      <dgm:prSet/>
      <dgm:spPr/>
      <dgm:t>
        <a:bodyPr/>
        <a:lstStyle/>
        <a:p>
          <a:endParaRPr lang="en-US"/>
        </a:p>
      </dgm:t>
    </dgm:pt>
    <dgm:pt modelId="{ADA56743-544E-044B-8D9B-D1606CF5E6E9}" type="pres">
      <dgm:prSet presAssocID="{EF1CBE51-EF0A-734A-94D2-3FD7E19AD0E5}" presName="arrowDiagram" presStyleCnt="0">
        <dgm:presLayoutVars>
          <dgm:chMax val="5"/>
          <dgm:dir/>
          <dgm:resizeHandles val="exact"/>
        </dgm:presLayoutVars>
      </dgm:prSet>
      <dgm:spPr/>
    </dgm:pt>
    <dgm:pt modelId="{6E952380-72E5-E54C-8726-95C48B33A823}" type="pres">
      <dgm:prSet presAssocID="{EF1CBE51-EF0A-734A-94D2-3FD7E19AD0E5}" presName="arrow" presStyleLbl="bgShp" presStyleIdx="0" presStyleCnt="1"/>
      <dgm:spPr/>
    </dgm:pt>
    <dgm:pt modelId="{6E099763-4356-8449-9DE4-312AA71DB76E}" type="pres">
      <dgm:prSet presAssocID="{EF1CBE51-EF0A-734A-94D2-3FD7E19AD0E5}" presName="arrowDiagram5" presStyleCnt="0"/>
      <dgm:spPr/>
    </dgm:pt>
    <dgm:pt modelId="{C70EA153-5D24-A944-A259-19AF78537BAA}" type="pres">
      <dgm:prSet presAssocID="{EB17DEC3-3EF7-1742-8B1F-80A5728F9C40}" presName="bullet5a" presStyleLbl="node1" presStyleIdx="0" presStyleCnt="5"/>
      <dgm:spPr/>
    </dgm:pt>
    <dgm:pt modelId="{4D78B4A7-51FC-A341-9873-6E8D183DF879}" type="pres">
      <dgm:prSet presAssocID="{EB17DEC3-3EF7-1742-8B1F-80A5728F9C40}" presName="textBox5a" presStyleLbl="revTx" presStyleIdx="0" presStyleCnt="5" custScaleX="383361">
        <dgm:presLayoutVars>
          <dgm:bulletEnabled val="1"/>
        </dgm:presLayoutVars>
      </dgm:prSet>
      <dgm:spPr/>
    </dgm:pt>
    <dgm:pt modelId="{80B8470D-477E-544A-84A4-2B5EFD68C2DF}" type="pres">
      <dgm:prSet presAssocID="{2FBF3EDA-4029-264C-AB8A-853416649AFF}" presName="bullet5b" presStyleLbl="node1" presStyleIdx="1" presStyleCnt="5"/>
      <dgm:spPr/>
    </dgm:pt>
    <dgm:pt modelId="{0BAFFC7E-CBBC-7849-AE29-65BDF0A684CA}" type="pres">
      <dgm:prSet presAssocID="{2FBF3EDA-4029-264C-AB8A-853416649AFF}" presName="textBox5b" presStyleLbl="revTx" presStyleIdx="1" presStyleCnt="5" custScaleX="453791">
        <dgm:presLayoutVars>
          <dgm:bulletEnabled val="1"/>
        </dgm:presLayoutVars>
      </dgm:prSet>
      <dgm:spPr/>
    </dgm:pt>
    <dgm:pt modelId="{0C4A2D1D-B402-FB41-A38C-CC93916CD6A3}" type="pres">
      <dgm:prSet presAssocID="{648DFCD9-593C-F840-8A0A-22C20836137A}" presName="bullet5c" presStyleLbl="node1" presStyleIdx="2" presStyleCnt="5"/>
      <dgm:spPr/>
    </dgm:pt>
    <dgm:pt modelId="{8CAF8E57-67B3-804B-B72D-F17F508FB548}" type="pres">
      <dgm:prSet presAssocID="{648DFCD9-593C-F840-8A0A-22C20836137A}" presName="textBox5c" presStyleLbl="revTx" presStyleIdx="2" presStyleCnt="5" custScaleX="331601">
        <dgm:presLayoutVars>
          <dgm:bulletEnabled val="1"/>
        </dgm:presLayoutVars>
      </dgm:prSet>
      <dgm:spPr/>
    </dgm:pt>
    <dgm:pt modelId="{58458862-C08A-AB45-A2AF-D92FD573C208}" type="pres">
      <dgm:prSet presAssocID="{C8DA6B7D-3B55-0F49-8BB8-4D5E9D82492C}" presName="bullet5d" presStyleLbl="node1" presStyleIdx="3" presStyleCnt="5"/>
      <dgm:spPr/>
    </dgm:pt>
    <dgm:pt modelId="{34BBA42A-1779-5146-BA35-1F8F39E5B7EC}" type="pres">
      <dgm:prSet presAssocID="{C8DA6B7D-3B55-0F49-8BB8-4D5E9D82492C}" presName="textBox5d" presStyleLbl="revTx" presStyleIdx="3" presStyleCnt="5" custScaleX="386798">
        <dgm:presLayoutVars>
          <dgm:bulletEnabled val="1"/>
        </dgm:presLayoutVars>
      </dgm:prSet>
      <dgm:spPr/>
    </dgm:pt>
    <dgm:pt modelId="{CC8EED0D-87D3-EA4A-901A-034C11559B8E}" type="pres">
      <dgm:prSet presAssocID="{87B98CDF-82BF-6E46-931F-47646BA369DB}" presName="bullet5e" presStyleLbl="node1" presStyleIdx="4" presStyleCnt="5"/>
      <dgm:spPr/>
    </dgm:pt>
    <dgm:pt modelId="{E70DA7D9-96AE-9942-B281-9B6F7EBFA7E0}" type="pres">
      <dgm:prSet presAssocID="{87B98CDF-82BF-6E46-931F-47646BA369DB}" presName="textBox5e" presStyleLbl="revTx" presStyleIdx="4" presStyleCnt="5" custScaleX="500000">
        <dgm:presLayoutVars>
          <dgm:bulletEnabled val="1"/>
        </dgm:presLayoutVars>
      </dgm:prSet>
      <dgm:spPr/>
    </dgm:pt>
  </dgm:ptLst>
  <dgm:cxnLst>
    <dgm:cxn modelId="{ECBA520B-BFC3-D744-81CB-B69507BD7A96}" type="presOf" srcId="{C8DA6B7D-3B55-0F49-8BB8-4D5E9D82492C}" destId="{34BBA42A-1779-5146-BA35-1F8F39E5B7EC}" srcOrd="0" destOrd="0" presId="urn:microsoft.com/office/officeart/2005/8/layout/arrow2"/>
    <dgm:cxn modelId="{94731D23-00CC-F148-BF72-E12B5FE9EB30}" type="presOf" srcId="{648DFCD9-593C-F840-8A0A-22C20836137A}" destId="{8CAF8E57-67B3-804B-B72D-F17F508FB548}" srcOrd="0" destOrd="0" presId="urn:microsoft.com/office/officeart/2005/8/layout/arrow2"/>
    <dgm:cxn modelId="{2A0FBF42-0FC4-FF4C-9C75-B716FCF37FEB}" srcId="{EF1CBE51-EF0A-734A-94D2-3FD7E19AD0E5}" destId="{C8DA6B7D-3B55-0F49-8BB8-4D5E9D82492C}" srcOrd="3" destOrd="0" parTransId="{C3C506D4-FAB0-3145-BB1A-3272CAFA1C80}" sibTransId="{E917940A-7579-1A47-99E1-BD88EFCC5765}"/>
    <dgm:cxn modelId="{B5305559-2CAD-534F-A3BD-4BE7393F74AF}" type="presOf" srcId="{2FBF3EDA-4029-264C-AB8A-853416649AFF}" destId="{0BAFFC7E-CBBC-7849-AE29-65BDF0A684CA}" srcOrd="0" destOrd="0" presId="urn:microsoft.com/office/officeart/2005/8/layout/arrow2"/>
    <dgm:cxn modelId="{2DC8768F-1F20-7842-836A-5AAF94B666FC}" srcId="{EF1CBE51-EF0A-734A-94D2-3FD7E19AD0E5}" destId="{648DFCD9-593C-F840-8A0A-22C20836137A}" srcOrd="2" destOrd="0" parTransId="{C6E83B6B-2E37-C747-A19F-C2E88F53FEBA}" sibTransId="{DDE4BF49-B4CE-3740-9633-07275FBB2270}"/>
    <dgm:cxn modelId="{889A888F-51A6-1549-BD7B-CD93DA9BB6AD}" type="presOf" srcId="{EF1CBE51-EF0A-734A-94D2-3FD7E19AD0E5}" destId="{ADA56743-544E-044B-8D9B-D1606CF5E6E9}" srcOrd="0" destOrd="0" presId="urn:microsoft.com/office/officeart/2005/8/layout/arrow2"/>
    <dgm:cxn modelId="{88132D9C-A933-994B-8216-A7FC62C8F380}" srcId="{EF1CBE51-EF0A-734A-94D2-3FD7E19AD0E5}" destId="{EB17DEC3-3EF7-1742-8B1F-80A5728F9C40}" srcOrd="0" destOrd="0" parTransId="{BAE539DA-580C-5046-9084-B3DA782F373B}" sibTransId="{A3F21635-78FF-4E43-8B3B-FA3595679DF7}"/>
    <dgm:cxn modelId="{5B22E5A2-21B7-5B46-9D31-F3870CE6EFC0}" srcId="{EF1CBE51-EF0A-734A-94D2-3FD7E19AD0E5}" destId="{F6BDC028-3F60-5E40-A9D5-4CFF35AC6C29}" srcOrd="5" destOrd="0" parTransId="{B59CCB45-EF3D-C845-B6F0-AA851B88246D}" sibTransId="{8BB3CB9E-2D3A-E643-A674-4B7A382583B1}"/>
    <dgm:cxn modelId="{5589A0B3-4F1B-1B45-96D0-7989AFACDED6}" srcId="{EF1CBE51-EF0A-734A-94D2-3FD7E19AD0E5}" destId="{87B98CDF-82BF-6E46-931F-47646BA369DB}" srcOrd="4" destOrd="0" parTransId="{050D2F74-E92B-8246-9869-A408288B3754}" sibTransId="{5660EE15-6F19-734E-B9F6-A1A2BA7537D4}"/>
    <dgm:cxn modelId="{21CACFC0-4E65-2041-825D-D8F938288C0F}" type="presOf" srcId="{87B98CDF-82BF-6E46-931F-47646BA369DB}" destId="{E70DA7D9-96AE-9942-B281-9B6F7EBFA7E0}" srcOrd="0" destOrd="0" presId="urn:microsoft.com/office/officeart/2005/8/layout/arrow2"/>
    <dgm:cxn modelId="{D2F6F9C3-8E9F-C146-93F0-058607241E58}" type="presOf" srcId="{EB17DEC3-3EF7-1742-8B1F-80A5728F9C40}" destId="{4D78B4A7-51FC-A341-9873-6E8D183DF879}" srcOrd="0" destOrd="0" presId="urn:microsoft.com/office/officeart/2005/8/layout/arrow2"/>
    <dgm:cxn modelId="{D04AA4D0-D1FC-8A44-8267-6FDB5D16C622}" srcId="{EF1CBE51-EF0A-734A-94D2-3FD7E19AD0E5}" destId="{2FBF3EDA-4029-264C-AB8A-853416649AFF}" srcOrd="1" destOrd="0" parTransId="{4615176B-C3EE-4441-BE52-651FCF0177D3}" sibTransId="{46EE764F-286B-BD47-B762-2101D2062B9F}"/>
    <dgm:cxn modelId="{1BA6168B-39AA-CF4F-984F-52BCBDF238D7}" type="presParOf" srcId="{ADA56743-544E-044B-8D9B-D1606CF5E6E9}" destId="{6E952380-72E5-E54C-8726-95C48B33A823}" srcOrd="0" destOrd="0" presId="urn:microsoft.com/office/officeart/2005/8/layout/arrow2"/>
    <dgm:cxn modelId="{E175A8E7-6E61-AE46-B3CB-D4BBED916D58}" type="presParOf" srcId="{ADA56743-544E-044B-8D9B-D1606CF5E6E9}" destId="{6E099763-4356-8449-9DE4-312AA71DB76E}" srcOrd="1" destOrd="0" presId="urn:microsoft.com/office/officeart/2005/8/layout/arrow2"/>
    <dgm:cxn modelId="{BD08DDC8-3432-4640-9F5D-08D33B500127}" type="presParOf" srcId="{6E099763-4356-8449-9DE4-312AA71DB76E}" destId="{C70EA153-5D24-A944-A259-19AF78537BAA}" srcOrd="0" destOrd="0" presId="urn:microsoft.com/office/officeart/2005/8/layout/arrow2"/>
    <dgm:cxn modelId="{3282ECC7-8EF3-7F4C-8A1E-B0FEA782CB02}" type="presParOf" srcId="{6E099763-4356-8449-9DE4-312AA71DB76E}" destId="{4D78B4A7-51FC-A341-9873-6E8D183DF879}" srcOrd="1" destOrd="0" presId="urn:microsoft.com/office/officeart/2005/8/layout/arrow2"/>
    <dgm:cxn modelId="{F272E39E-75A8-5240-A471-6591AD92AEB7}" type="presParOf" srcId="{6E099763-4356-8449-9DE4-312AA71DB76E}" destId="{80B8470D-477E-544A-84A4-2B5EFD68C2DF}" srcOrd="2" destOrd="0" presId="urn:microsoft.com/office/officeart/2005/8/layout/arrow2"/>
    <dgm:cxn modelId="{5266FCDA-3118-AC48-8DAF-8077863A0353}" type="presParOf" srcId="{6E099763-4356-8449-9DE4-312AA71DB76E}" destId="{0BAFFC7E-CBBC-7849-AE29-65BDF0A684CA}" srcOrd="3" destOrd="0" presId="urn:microsoft.com/office/officeart/2005/8/layout/arrow2"/>
    <dgm:cxn modelId="{DA9673BD-41AF-9444-94DE-1C3CA43283E0}" type="presParOf" srcId="{6E099763-4356-8449-9DE4-312AA71DB76E}" destId="{0C4A2D1D-B402-FB41-A38C-CC93916CD6A3}" srcOrd="4" destOrd="0" presId="urn:microsoft.com/office/officeart/2005/8/layout/arrow2"/>
    <dgm:cxn modelId="{2A6C8C2A-16D5-0840-824A-F93C327158D1}" type="presParOf" srcId="{6E099763-4356-8449-9DE4-312AA71DB76E}" destId="{8CAF8E57-67B3-804B-B72D-F17F508FB548}" srcOrd="5" destOrd="0" presId="urn:microsoft.com/office/officeart/2005/8/layout/arrow2"/>
    <dgm:cxn modelId="{B820B76B-D365-F441-801D-320A5A7E5788}" type="presParOf" srcId="{6E099763-4356-8449-9DE4-312AA71DB76E}" destId="{58458862-C08A-AB45-A2AF-D92FD573C208}" srcOrd="6" destOrd="0" presId="urn:microsoft.com/office/officeart/2005/8/layout/arrow2"/>
    <dgm:cxn modelId="{98D1D639-28D1-E248-A316-179D74A62B6A}" type="presParOf" srcId="{6E099763-4356-8449-9DE4-312AA71DB76E}" destId="{34BBA42A-1779-5146-BA35-1F8F39E5B7EC}" srcOrd="7" destOrd="0" presId="urn:microsoft.com/office/officeart/2005/8/layout/arrow2"/>
    <dgm:cxn modelId="{F9C9A56F-5253-5644-89FA-7C28C69018EB}" type="presParOf" srcId="{6E099763-4356-8449-9DE4-312AA71DB76E}" destId="{CC8EED0D-87D3-EA4A-901A-034C11559B8E}" srcOrd="8" destOrd="0" presId="urn:microsoft.com/office/officeart/2005/8/layout/arrow2"/>
    <dgm:cxn modelId="{A5AED428-172B-2A4B-8EE1-03FA79794AD8}" type="presParOf" srcId="{6E099763-4356-8449-9DE4-312AA71DB76E}" destId="{E70DA7D9-96AE-9942-B281-9B6F7EBFA7E0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F702C1-BE19-CB4C-BD46-5B272C5F579D}">
      <dsp:nvSpPr>
        <dsp:cNvPr id="0" name=""/>
        <dsp:cNvSpPr/>
      </dsp:nvSpPr>
      <dsp:spPr>
        <a:xfrm>
          <a:off x="2781300" y="2743115"/>
          <a:ext cx="2057400" cy="2057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FF0000"/>
              </a:solidFill>
            </a:rPr>
            <a:t>Large Revenues</a:t>
          </a:r>
        </a:p>
      </dsp:txBody>
      <dsp:txXfrm>
        <a:off x="3082599" y="3044414"/>
        <a:ext cx="1454802" cy="1454802"/>
      </dsp:txXfrm>
    </dsp:sp>
    <dsp:sp modelId="{2BD59BE2-9542-9949-BB85-095A288DDCF8}">
      <dsp:nvSpPr>
        <dsp:cNvPr id="0" name=""/>
        <dsp:cNvSpPr/>
      </dsp:nvSpPr>
      <dsp:spPr>
        <a:xfrm rot="12900000">
          <a:off x="1193213" y="2295208"/>
          <a:ext cx="1853352" cy="58635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5A5C8E-7930-7748-AAA6-D4AA7FFA6108}">
      <dsp:nvSpPr>
        <dsp:cNvPr id="0" name=""/>
        <dsp:cNvSpPr/>
      </dsp:nvSpPr>
      <dsp:spPr>
        <a:xfrm>
          <a:off x="383536" y="1275056"/>
          <a:ext cx="1954530" cy="15636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0000"/>
              </a:solidFill>
            </a:rPr>
            <a:t>No royalties paid to authors</a:t>
          </a:r>
          <a:endParaRPr lang="en-US" sz="2400" kern="1200" dirty="0">
            <a:solidFill>
              <a:srgbClr val="FF0000"/>
            </a:solidFill>
          </a:endParaRPr>
        </a:p>
      </dsp:txBody>
      <dsp:txXfrm>
        <a:off x="429333" y="1320853"/>
        <a:ext cx="1862936" cy="1472030"/>
      </dsp:txXfrm>
    </dsp:sp>
    <dsp:sp modelId="{59693C36-1929-EF41-8C1C-47645AB5B960}">
      <dsp:nvSpPr>
        <dsp:cNvPr id="0" name=""/>
        <dsp:cNvSpPr/>
      </dsp:nvSpPr>
      <dsp:spPr>
        <a:xfrm rot="16200000">
          <a:off x="2883323" y="1415392"/>
          <a:ext cx="1853352" cy="58635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2355276"/>
            <a:satOff val="-3145"/>
            <a:lumOff val="186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52D937-5FBA-154F-99E5-5EB1A271DD26}">
      <dsp:nvSpPr>
        <dsp:cNvPr id="0" name=""/>
        <dsp:cNvSpPr/>
      </dsp:nvSpPr>
      <dsp:spPr>
        <a:xfrm>
          <a:off x="2832735" y="84"/>
          <a:ext cx="1954530" cy="1563624"/>
        </a:xfrm>
        <a:prstGeom prst="roundRect">
          <a:avLst>
            <a:gd name="adj" fmla="val 10000"/>
          </a:avLst>
        </a:prstGeom>
        <a:solidFill>
          <a:schemeClr val="accent2">
            <a:hueOff val="-2355276"/>
            <a:satOff val="-3145"/>
            <a:lumOff val="186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</a:rPr>
            <a:t>No compensation to peer reviewers</a:t>
          </a:r>
          <a:endParaRPr lang="en-US" sz="2000" kern="1200" dirty="0">
            <a:solidFill>
              <a:srgbClr val="FF0000"/>
            </a:solidFill>
          </a:endParaRPr>
        </a:p>
      </dsp:txBody>
      <dsp:txXfrm>
        <a:off x="2878532" y="45881"/>
        <a:ext cx="1862936" cy="1472030"/>
      </dsp:txXfrm>
    </dsp:sp>
    <dsp:sp modelId="{09381939-B2AF-4BDC-8F49-1662C0B8EFBD}">
      <dsp:nvSpPr>
        <dsp:cNvPr id="0" name=""/>
        <dsp:cNvSpPr/>
      </dsp:nvSpPr>
      <dsp:spPr>
        <a:xfrm rot="19500000">
          <a:off x="4573433" y="2295208"/>
          <a:ext cx="1853352" cy="58635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B89FCC-2A28-4016-A23B-9E22BB74B3F8}">
      <dsp:nvSpPr>
        <dsp:cNvPr id="0" name=""/>
        <dsp:cNvSpPr/>
      </dsp:nvSpPr>
      <dsp:spPr>
        <a:xfrm>
          <a:off x="5281933" y="1275056"/>
          <a:ext cx="1954530" cy="1563624"/>
        </a:xfrm>
        <a:prstGeom prst="roundRect">
          <a:avLst>
            <a:gd name="adj" fmla="val 10000"/>
          </a:avLst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0000"/>
              </a:solidFill>
            </a:rPr>
            <a:t>Low cost of editing / formatting</a:t>
          </a:r>
        </a:p>
      </dsp:txBody>
      <dsp:txXfrm>
        <a:off x="5327730" y="1320853"/>
        <a:ext cx="1862936" cy="14720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3EDC5-22BD-7A41-BAF5-190FDB258825}">
      <dsp:nvSpPr>
        <dsp:cNvPr id="0" name=""/>
        <dsp:cNvSpPr/>
      </dsp:nvSpPr>
      <dsp:spPr>
        <a:xfrm>
          <a:off x="1312867" y="9856"/>
          <a:ext cx="6942520" cy="6942520"/>
        </a:xfrm>
        <a:prstGeom prst="circularArrow">
          <a:avLst>
            <a:gd name="adj1" fmla="val 5544"/>
            <a:gd name="adj2" fmla="val 330680"/>
            <a:gd name="adj3" fmla="val 14173827"/>
            <a:gd name="adj4" fmla="val 17148265"/>
            <a:gd name="adj5" fmla="val 575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1C056D-5339-A34D-A9F0-B64866D93E5B}">
      <dsp:nvSpPr>
        <dsp:cNvPr id="0" name=""/>
        <dsp:cNvSpPr/>
      </dsp:nvSpPr>
      <dsp:spPr>
        <a:xfrm>
          <a:off x="3445632" y="53807"/>
          <a:ext cx="2676990" cy="13089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Research assessment based on </a:t>
          </a:r>
          <a:r>
            <a:rPr lang="en-US" sz="2400" b="1" kern="1200" dirty="0">
              <a:solidFill>
                <a:schemeClr val="tx1"/>
              </a:solidFill>
            </a:rPr>
            <a:t>IF</a:t>
          </a:r>
          <a:r>
            <a:rPr lang="en-US" sz="2400" b="1" kern="1200" baseline="-25000" dirty="0">
              <a:solidFill>
                <a:schemeClr val="tx1"/>
              </a:solidFill>
            </a:rPr>
            <a:t>y,5</a:t>
          </a:r>
          <a:r>
            <a:rPr lang="en-US" sz="2400" kern="1200" baseline="-25000" dirty="0">
              <a:solidFill>
                <a:schemeClr val="tx1"/>
              </a:solidFill>
            </a:rPr>
            <a:t> </a:t>
          </a:r>
          <a:r>
            <a:rPr lang="en-US" sz="2400" kern="1200" dirty="0">
              <a:solidFill>
                <a:schemeClr val="tx1"/>
              </a:solidFill>
            </a:rPr>
            <a:t> and C</a:t>
          </a:r>
          <a:r>
            <a:rPr lang="en-US" sz="2400" i="1" kern="1200" dirty="0">
              <a:solidFill>
                <a:schemeClr val="tx1"/>
              </a:solidFill>
            </a:rPr>
            <a:t>itations</a:t>
          </a:r>
        </a:p>
      </dsp:txBody>
      <dsp:txXfrm>
        <a:off x="3509530" y="117705"/>
        <a:ext cx="2549194" cy="1181163"/>
      </dsp:txXfrm>
    </dsp:sp>
    <dsp:sp modelId="{E5648CE6-F76E-3F41-94B5-625B180A734C}">
      <dsp:nvSpPr>
        <dsp:cNvPr id="0" name=""/>
        <dsp:cNvSpPr/>
      </dsp:nvSpPr>
      <dsp:spPr>
        <a:xfrm>
          <a:off x="5862903" y="890280"/>
          <a:ext cx="2471770" cy="13170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Authors publish on journals with high IF</a:t>
          </a:r>
        </a:p>
      </dsp:txBody>
      <dsp:txXfrm>
        <a:off x="5927195" y="954572"/>
        <a:ext cx="2343186" cy="1188438"/>
      </dsp:txXfrm>
    </dsp:sp>
    <dsp:sp modelId="{B6C3CC9E-EE96-A148-B455-FBBE14A656F3}">
      <dsp:nvSpPr>
        <dsp:cNvPr id="0" name=""/>
        <dsp:cNvSpPr/>
      </dsp:nvSpPr>
      <dsp:spPr>
        <a:xfrm>
          <a:off x="6087270" y="3337593"/>
          <a:ext cx="2531369" cy="143171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Peer review provided by (unpaid) scientists</a:t>
          </a:r>
        </a:p>
      </dsp:txBody>
      <dsp:txXfrm>
        <a:off x="6157160" y="3407483"/>
        <a:ext cx="2391589" cy="1291931"/>
      </dsp:txXfrm>
    </dsp:sp>
    <dsp:sp modelId="{89429A3C-DDDE-1A41-826A-F07E9BB7FF6A}">
      <dsp:nvSpPr>
        <dsp:cNvPr id="0" name=""/>
        <dsp:cNvSpPr/>
      </dsp:nvSpPr>
      <dsp:spPr>
        <a:xfrm>
          <a:off x="4769201" y="5171481"/>
          <a:ext cx="2598933" cy="17811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Minimal editing is provided by publishers</a:t>
          </a:r>
        </a:p>
      </dsp:txBody>
      <dsp:txXfrm>
        <a:off x="4856149" y="5258429"/>
        <a:ext cx="2425037" cy="1607237"/>
      </dsp:txXfrm>
    </dsp:sp>
    <dsp:sp modelId="{E35F3613-C163-7840-81AC-4E6909C1CFDB}">
      <dsp:nvSpPr>
        <dsp:cNvPr id="0" name=""/>
        <dsp:cNvSpPr/>
      </dsp:nvSpPr>
      <dsp:spPr>
        <a:xfrm>
          <a:off x="2161135" y="5184280"/>
          <a:ext cx="2676902" cy="17555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ANVUR (Research assessment govern. agency) considers only journals indexed on WOS and SCOPUS</a:t>
          </a:r>
        </a:p>
      </dsp:txBody>
      <dsp:txXfrm>
        <a:off x="2246833" y="5269978"/>
        <a:ext cx="2505506" cy="1584139"/>
      </dsp:txXfrm>
    </dsp:sp>
    <dsp:sp modelId="{B27358C0-3FA5-8847-A0A7-CB600F8D8614}">
      <dsp:nvSpPr>
        <dsp:cNvPr id="0" name=""/>
        <dsp:cNvSpPr/>
      </dsp:nvSpPr>
      <dsp:spPr>
        <a:xfrm>
          <a:off x="529584" y="3215782"/>
          <a:ext cx="2736413" cy="16753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New, quality journals cannot have an IF before 2/5 years</a:t>
          </a:r>
        </a:p>
      </dsp:txBody>
      <dsp:txXfrm>
        <a:off x="611368" y="3297566"/>
        <a:ext cx="2572845" cy="1511787"/>
      </dsp:txXfrm>
    </dsp:sp>
    <dsp:sp modelId="{F072D234-F041-3F44-AC93-18E0D4BA8CBC}">
      <dsp:nvSpPr>
        <dsp:cNvPr id="0" name=""/>
        <dsp:cNvSpPr/>
      </dsp:nvSpPr>
      <dsp:spPr>
        <a:xfrm>
          <a:off x="973419" y="797595"/>
          <a:ext cx="2636510" cy="16293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Restrictive law on copyright will not guarantee free posting of AAM/</a:t>
          </a:r>
          <a:r>
            <a:rPr lang="en-US" sz="2000" kern="1200" dirty="0" err="1">
              <a:solidFill>
                <a:schemeClr val="tx1"/>
              </a:solidFill>
            </a:rPr>
            <a:t>postprint</a:t>
          </a:r>
          <a:r>
            <a:rPr lang="en-US" sz="2000" kern="1200" dirty="0">
              <a:solidFill>
                <a:schemeClr val="tx1"/>
              </a:solidFill>
            </a:rPr>
            <a:t> unless contractual.</a:t>
          </a:r>
        </a:p>
      </dsp:txBody>
      <dsp:txXfrm>
        <a:off x="1052959" y="877135"/>
        <a:ext cx="2477430" cy="14703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52380-72E5-E54C-8726-95C48B33A823}">
      <dsp:nvSpPr>
        <dsp:cNvPr id="0" name=""/>
        <dsp:cNvSpPr/>
      </dsp:nvSpPr>
      <dsp:spPr>
        <a:xfrm>
          <a:off x="-1210148" y="96190"/>
          <a:ext cx="7460873" cy="466304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0EA153-5D24-A944-A259-19AF78537BAA}">
      <dsp:nvSpPr>
        <dsp:cNvPr id="0" name=""/>
        <dsp:cNvSpPr/>
      </dsp:nvSpPr>
      <dsp:spPr>
        <a:xfrm>
          <a:off x="-475252" y="3563631"/>
          <a:ext cx="171600" cy="171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78B4A7-51FC-A341-9873-6E8D183DF879}">
      <dsp:nvSpPr>
        <dsp:cNvPr id="0" name=""/>
        <dsp:cNvSpPr/>
      </dsp:nvSpPr>
      <dsp:spPr>
        <a:xfrm>
          <a:off x="-1774201" y="3649431"/>
          <a:ext cx="3746872" cy="1109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927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2007 joins SCOAP3</a:t>
          </a:r>
        </a:p>
      </dsp:txBody>
      <dsp:txXfrm>
        <a:off x="-1774201" y="3649431"/>
        <a:ext cx="3746872" cy="1109804"/>
      </dsp:txXfrm>
    </dsp:sp>
    <dsp:sp modelId="{80B8470D-477E-544A-84A4-2B5EFD68C2DF}">
      <dsp:nvSpPr>
        <dsp:cNvPr id="0" name=""/>
        <dsp:cNvSpPr/>
      </dsp:nvSpPr>
      <dsp:spPr>
        <a:xfrm>
          <a:off x="453626" y="2671124"/>
          <a:ext cx="268591" cy="2685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AFFC7E-CBBC-7849-AE29-65BDF0A684CA}">
      <dsp:nvSpPr>
        <dsp:cNvPr id="0" name=""/>
        <dsp:cNvSpPr/>
      </dsp:nvSpPr>
      <dsp:spPr>
        <a:xfrm>
          <a:off x="-1602937" y="2805420"/>
          <a:ext cx="5620223" cy="1953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21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0" kern="1200" dirty="0">
              <a:latin typeface="Calibri" charset="0"/>
            </a:rPr>
            <a:t>2008 </a:t>
          </a:r>
          <a:r>
            <a:rPr lang="it-IT" sz="1800" b="0" kern="1200" dirty="0" err="1">
              <a:latin typeface="Calibri" charset="0"/>
            </a:rPr>
            <a:t>signs</a:t>
          </a:r>
          <a:r>
            <a:rPr lang="it-IT" sz="1800" b="0" kern="1200" dirty="0">
              <a:latin typeface="Calibri" charset="0"/>
            </a:rPr>
            <a:t> </a:t>
          </a:r>
          <a:r>
            <a:rPr lang="it-IT" sz="1800" b="0" kern="1200" dirty="0" err="1">
              <a:latin typeface="Calibri" charset="0"/>
            </a:rPr>
            <a:t>Berlin</a:t>
          </a:r>
          <a:r>
            <a:rPr lang="it-IT" sz="1800" b="0" kern="1200" dirty="0">
              <a:latin typeface="Calibri" charset="0"/>
            </a:rPr>
            <a:t> </a:t>
          </a:r>
          <a:r>
            <a:rPr lang="it-IT" sz="1800" b="0" kern="1200" dirty="0" err="1">
              <a:latin typeface="Calibri" charset="0"/>
            </a:rPr>
            <a:t>declaration</a:t>
          </a:r>
          <a:endParaRPr lang="en-US" sz="1800" b="0" kern="1200" dirty="0"/>
        </a:p>
      </dsp:txBody>
      <dsp:txXfrm>
        <a:off x="-1602937" y="2805420"/>
        <a:ext cx="5620223" cy="1953816"/>
      </dsp:txXfrm>
    </dsp:sp>
    <dsp:sp modelId="{0C4A2D1D-B402-FB41-A38C-CC93916CD6A3}">
      <dsp:nvSpPr>
        <dsp:cNvPr id="0" name=""/>
        <dsp:cNvSpPr/>
      </dsp:nvSpPr>
      <dsp:spPr>
        <a:xfrm>
          <a:off x="1647366" y="1959543"/>
          <a:ext cx="358121" cy="3581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AF8E57-67B3-804B-B72D-F17F508FB548}">
      <dsp:nvSpPr>
        <dsp:cNvPr id="0" name=""/>
        <dsp:cNvSpPr/>
      </dsp:nvSpPr>
      <dsp:spPr>
        <a:xfrm>
          <a:off x="158959" y="2138604"/>
          <a:ext cx="4774883" cy="2620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761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2010 signs Granada declaration</a:t>
          </a:r>
        </a:p>
      </dsp:txBody>
      <dsp:txXfrm>
        <a:off x="158959" y="2138604"/>
        <a:ext cx="4774883" cy="2620631"/>
      </dsp:txXfrm>
    </dsp:sp>
    <dsp:sp modelId="{58458862-C08A-AB45-A2AF-D92FD573C208}">
      <dsp:nvSpPr>
        <dsp:cNvPr id="0" name=""/>
        <dsp:cNvSpPr/>
      </dsp:nvSpPr>
      <dsp:spPr>
        <a:xfrm>
          <a:off x="3035088" y="1403708"/>
          <a:ext cx="462574" cy="4625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BBA42A-1779-5146-BA35-1F8F39E5B7EC}">
      <dsp:nvSpPr>
        <dsp:cNvPr id="0" name=""/>
        <dsp:cNvSpPr/>
      </dsp:nvSpPr>
      <dsp:spPr>
        <a:xfrm>
          <a:off x="1126612" y="1634995"/>
          <a:ext cx="5771701" cy="312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108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2013 signs </a:t>
          </a:r>
          <a:r>
            <a:rPr lang="en-US" sz="1800" b="0" kern="1200" dirty="0" err="1"/>
            <a:t>MedOAnet</a:t>
          </a:r>
          <a:r>
            <a:rPr lang="en-US" sz="1800" b="0" kern="1200" dirty="0"/>
            <a:t> position paper in Rome</a:t>
          </a:r>
        </a:p>
      </dsp:txBody>
      <dsp:txXfrm>
        <a:off x="1126612" y="1634995"/>
        <a:ext cx="5771701" cy="3124240"/>
      </dsp:txXfrm>
    </dsp:sp>
    <dsp:sp modelId="{CC8EED0D-87D3-EA4A-901A-034C11559B8E}">
      <dsp:nvSpPr>
        <dsp:cNvPr id="0" name=""/>
        <dsp:cNvSpPr/>
      </dsp:nvSpPr>
      <dsp:spPr>
        <a:xfrm>
          <a:off x="4463845" y="1032530"/>
          <a:ext cx="589408" cy="5894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0DA7D9-96AE-9942-B281-9B6F7EBFA7E0}">
      <dsp:nvSpPr>
        <dsp:cNvPr id="0" name=""/>
        <dsp:cNvSpPr/>
      </dsp:nvSpPr>
      <dsp:spPr>
        <a:xfrm>
          <a:off x="1774201" y="1327234"/>
          <a:ext cx="7460873" cy="3432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316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/>
            <a:t>2014 signs Messina declaration 2.0 </a:t>
          </a:r>
        </a:p>
      </dsp:txBody>
      <dsp:txXfrm>
        <a:off x="1774201" y="1327234"/>
        <a:ext cx="7460873" cy="3432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BDE00-0DA7-F249-A37B-8EF10B41A7DA}" type="datetimeFigureOut">
              <a:rPr lang="en-US" smtClean="0"/>
              <a:t>6/23/20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CD2C2-2FA6-594D-803E-9B2E7F70C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29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5B8B4-1097-4D41-9BEC-BB9F8A1230C7}" type="datetimeFigureOut">
              <a:rPr lang="en-US" smtClean="0"/>
              <a:t>6/23/20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4AF12-F5C9-C44F-9150-81B32FB80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7529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708df57b_2_93:notes"/>
          <p:cNvSpPr txBox="1">
            <a:spLocks noGrp="1"/>
          </p:cNvSpPr>
          <p:nvPr>
            <p:ph type="body" idx="1"/>
          </p:nvPr>
        </p:nvSpPr>
        <p:spPr>
          <a:xfrm>
            <a:off x="686421" y="4344025"/>
            <a:ext cx="5485158" cy="4114488"/>
          </a:xfrm>
          <a:prstGeom prst="rect">
            <a:avLst/>
          </a:prstGeom>
        </p:spPr>
        <p:txBody>
          <a:bodyPr spcFirstLastPara="1" wrap="square" lIns="89600" tIns="89600" rIns="89600" bIns="896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Buongiorno</a:t>
            </a:r>
            <a:r>
              <a:rPr lang="en-US" baseline="0" dirty="0"/>
              <a:t> a </a:t>
            </a:r>
            <a:r>
              <a:rPr lang="en-US" baseline="0" dirty="0" err="1"/>
              <a:t>tutti</a:t>
            </a:r>
            <a:r>
              <a:rPr lang="en-US" baseline="0" dirty="0"/>
              <a:t> e </a:t>
            </a:r>
            <a:r>
              <a:rPr lang="en-US" baseline="0" dirty="0" err="1"/>
              <a:t>ringraziamenti</a:t>
            </a:r>
            <a:r>
              <a:rPr lang="en-US" baseline="0" dirty="0"/>
              <a:t> </a:t>
            </a:r>
            <a:r>
              <a:rPr lang="en-US" baseline="0" dirty="0" err="1"/>
              <a:t>agli</a:t>
            </a:r>
            <a:r>
              <a:rPr lang="en-US" baseline="0" dirty="0"/>
              <a:t> </a:t>
            </a:r>
            <a:r>
              <a:rPr lang="en-US" baseline="0" dirty="0" err="1"/>
              <a:t>organizzatori</a:t>
            </a:r>
            <a:r>
              <a:rPr lang="en-US" baseline="0" dirty="0"/>
              <a:t> per </a:t>
            </a:r>
            <a:r>
              <a:rPr lang="en-US" baseline="0" dirty="0" err="1"/>
              <a:t>l’opportunita</a:t>
            </a:r>
            <a:r>
              <a:rPr lang="en-US" baseline="0" dirty="0"/>
              <a:t>’ di </a:t>
            </a:r>
            <a:r>
              <a:rPr lang="en-US" baseline="0" dirty="0" err="1"/>
              <a:t>questa</a:t>
            </a:r>
            <a:r>
              <a:rPr lang="en-US" baseline="0" dirty="0"/>
              <a:t> </a:t>
            </a:r>
            <a:r>
              <a:rPr lang="en-US" baseline="0" dirty="0" err="1"/>
              <a:t>chiacchierata</a:t>
            </a:r>
            <a:r>
              <a:rPr lang="en-US" baseline="0" dirty="0"/>
              <a:t> </a:t>
            </a:r>
            <a:r>
              <a:rPr lang="en-US" baseline="0" dirty="0" err="1"/>
              <a:t>informale</a:t>
            </a:r>
            <a:r>
              <a:rPr lang="en-US" baseline="0" dirty="0"/>
              <a:t> e </a:t>
            </a:r>
            <a:r>
              <a:rPr lang="en-US" baseline="0" dirty="0" err="1"/>
              <a:t>spero</a:t>
            </a:r>
            <a:r>
              <a:rPr lang="en-US" baseline="0" dirty="0"/>
              <a:t> </a:t>
            </a:r>
            <a:r>
              <a:rPr lang="en-US" baseline="0" dirty="0" err="1"/>
              <a:t>informativa</a:t>
            </a:r>
            <a:r>
              <a:rPr lang="en-US" baseline="0" dirty="0"/>
              <a:t>. E’ </a:t>
            </a:r>
            <a:r>
              <a:rPr lang="en-US" baseline="0" dirty="0" err="1"/>
              <a:t>vero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ci </a:t>
            </a:r>
            <a:r>
              <a:rPr lang="en-US" baseline="0" dirty="0" err="1"/>
              <a:t>sono</a:t>
            </a:r>
            <a:r>
              <a:rPr lang="en-US" baseline="0" dirty="0"/>
              <a:t> </a:t>
            </a:r>
            <a:r>
              <a:rPr lang="en-US" baseline="0" dirty="0" err="1"/>
              <a:t>progressi</a:t>
            </a:r>
            <a:r>
              <a:rPr lang="en-US" baseline="0" dirty="0"/>
              <a:t> </a:t>
            </a:r>
            <a:r>
              <a:rPr lang="en-US" baseline="0" dirty="0" err="1"/>
              <a:t>nell’Open</a:t>
            </a:r>
            <a:r>
              <a:rPr lang="en-US" baseline="0" dirty="0"/>
              <a:t> Access, ma come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vascello</a:t>
            </a:r>
            <a:r>
              <a:rPr lang="en-US" baseline="0" dirty="0"/>
              <a:t> in vista del </a:t>
            </a:r>
            <a:r>
              <a:rPr lang="en-US" baseline="0" dirty="0" err="1"/>
              <a:t>porto</a:t>
            </a:r>
            <a:r>
              <a:rPr lang="en-US" baseline="0" dirty="0"/>
              <a:t> di Plymouth </a:t>
            </a:r>
            <a:r>
              <a:rPr lang="en-US" baseline="0" dirty="0" err="1"/>
              <a:t>incombe</a:t>
            </a:r>
            <a:r>
              <a:rPr lang="en-US" baseline="0" dirty="0"/>
              <a:t> </a:t>
            </a:r>
            <a:r>
              <a:rPr lang="en-US" baseline="0" dirty="0" err="1"/>
              <a:t>uno</a:t>
            </a:r>
            <a:r>
              <a:rPr lang="en-US" baseline="0" dirty="0"/>
              <a:t> </a:t>
            </a:r>
            <a:r>
              <a:rPr lang="en-US" baseline="0" dirty="0" err="1"/>
              <a:t>scoglio</a:t>
            </a:r>
            <a:r>
              <a:rPr lang="en-US" baseline="0" dirty="0"/>
              <a:t> e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periglio</a:t>
            </a:r>
            <a:r>
              <a:rPr lang="en-US" baseline="0" dirty="0"/>
              <a:t> non e’ </a:t>
            </a:r>
            <a:r>
              <a:rPr lang="en-US" baseline="0" dirty="0" err="1"/>
              <a:t>ancora</a:t>
            </a:r>
            <a:r>
              <a:rPr lang="en-US" baseline="0" dirty="0"/>
              <a:t> </a:t>
            </a:r>
            <a:r>
              <a:rPr lang="en-US" baseline="0" dirty="0" err="1"/>
              <a:t>evitato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145" name="Google Shape;145;g3d708df57b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205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quale e’ la</a:t>
            </a:r>
            <a:r>
              <a:rPr lang="en-US" baseline="0" dirty="0"/>
              <a:t> </a:t>
            </a:r>
            <a:r>
              <a:rPr lang="en-US" baseline="0" dirty="0" err="1"/>
              <a:t>crisi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ha </a:t>
            </a:r>
            <a:r>
              <a:rPr lang="en-US" baseline="0" dirty="0" err="1"/>
              <a:t>portato</a:t>
            </a:r>
            <a:r>
              <a:rPr lang="en-US" baseline="0" dirty="0"/>
              <a:t> al </a:t>
            </a:r>
            <a:r>
              <a:rPr lang="en-US" baseline="0" dirty="0" err="1"/>
              <a:t>movimento</a:t>
            </a:r>
            <a:r>
              <a:rPr lang="en-US" baseline="0" dirty="0"/>
              <a:t> Open Access ? </a:t>
            </a:r>
            <a:r>
              <a:rPr lang="en-US" baseline="0" dirty="0" err="1"/>
              <a:t>Questione</a:t>
            </a:r>
            <a:r>
              <a:rPr lang="en-US" baseline="0" dirty="0"/>
              <a:t> di </a:t>
            </a:r>
            <a:r>
              <a:rPr lang="en-US" baseline="0" dirty="0" err="1"/>
              <a:t>soldi</a:t>
            </a:r>
            <a:r>
              <a:rPr lang="en-US" baseline="0" dirty="0"/>
              <a:t>. Non ci </a:t>
            </a:r>
            <a:r>
              <a:rPr lang="en-US" baseline="0" dirty="0" err="1"/>
              <a:t>possiamo</a:t>
            </a:r>
            <a:r>
              <a:rPr lang="en-US" baseline="0" dirty="0"/>
              <a:t> </a:t>
            </a:r>
            <a:r>
              <a:rPr lang="en-US" baseline="0" dirty="0" err="1"/>
              <a:t>piu</a:t>
            </a:r>
            <a:r>
              <a:rPr lang="en-US" baseline="0" dirty="0"/>
              <a:t>’ </a:t>
            </a:r>
            <a:r>
              <a:rPr lang="en-US" baseline="0" dirty="0" err="1"/>
              <a:t>permettere</a:t>
            </a:r>
            <a:r>
              <a:rPr lang="en-US" baseline="0" dirty="0"/>
              <a:t> </a:t>
            </a:r>
            <a:r>
              <a:rPr lang="en-US" baseline="0" dirty="0" err="1"/>
              <a:t>l’acquisto</a:t>
            </a:r>
            <a:r>
              <a:rPr lang="en-US" baseline="0" dirty="0"/>
              <a:t> </a:t>
            </a:r>
            <a:r>
              <a:rPr lang="en-US" baseline="0" dirty="0" err="1"/>
              <a:t>delle</a:t>
            </a:r>
            <a:r>
              <a:rPr lang="en-US" baseline="0" dirty="0"/>
              <a:t> </a:t>
            </a:r>
            <a:r>
              <a:rPr lang="en-US" baseline="0" dirty="0" err="1"/>
              <a:t>riviste</a:t>
            </a:r>
            <a:r>
              <a:rPr lang="en-US" baseline="0" dirty="0"/>
              <a:t> </a:t>
            </a:r>
            <a:r>
              <a:rPr lang="en-US" baseline="0" dirty="0" err="1"/>
              <a:t>scientifiche</a:t>
            </a:r>
            <a:r>
              <a:rPr lang="en-US" baseline="0" dirty="0"/>
              <a:t>, e </a:t>
            </a:r>
            <a:r>
              <a:rPr lang="en-US" baseline="0" dirty="0" err="1"/>
              <a:t>dipendiamo</a:t>
            </a:r>
            <a:r>
              <a:rPr lang="en-US" baseline="0" dirty="0"/>
              <a:t> </a:t>
            </a:r>
            <a:r>
              <a:rPr lang="en-US" baseline="0" dirty="0" err="1"/>
              <a:t>dagli</a:t>
            </a:r>
            <a:r>
              <a:rPr lang="en-US" baseline="0" dirty="0"/>
              <a:t> </a:t>
            </a:r>
            <a:r>
              <a:rPr lang="en-US" baseline="0" dirty="0" err="1"/>
              <a:t>stessi</a:t>
            </a:r>
            <a:r>
              <a:rPr lang="en-US" baseline="0" dirty="0"/>
              <a:t> </a:t>
            </a:r>
            <a:r>
              <a:rPr lang="en-US" baseline="0" dirty="0" err="1"/>
              <a:t>editori</a:t>
            </a:r>
            <a:r>
              <a:rPr lang="en-US" baseline="0" dirty="0"/>
              <a:t> </a:t>
            </a:r>
            <a:r>
              <a:rPr lang="en-US" baseline="0" dirty="0" err="1"/>
              <a:t>oligopolisti</a:t>
            </a:r>
            <a:r>
              <a:rPr lang="en-US" baseline="0" dirty="0"/>
              <a:t> per </a:t>
            </a:r>
            <a:r>
              <a:rPr lang="en-US" baseline="0" dirty="0" err="1"/>
              <a:t>valutare</a:t>
            </a:r>
            <a:r>
              <a:rPr lang="en-US" baseline="0" dirty="0"/>
              <a:t> la nostra </a:t>
            </a:r>
            <a:r>
              <a:rPr lang="en-US" baseline="0" dirty="0" err="1"/>
              <a:t>stessa</a:t>
            </a:r>
            <a:r>
              <a:rPr lang="en-US" baseline="0" dirty="0"/>
              <a:t> </a:t>
            </a:r>
            <a:r>
              <a:rPr lang="en-US" baseline="0" dirty="0" err="1"/>
              <a:t>ricerca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4AF12-F5C9-C44F-9150-81B32FB80B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1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paul</a:t>
            </a:r>
            <a:r>
              <a:rPr lang="en-US" dirty="0"/>
              <a:t> </a:t>
            </a:r>
            <a:r>
              <a:rPr lang="en-US" dirty="0" err="1"/>
              <a:t>ginsparg</a:t>
            </a:r>
            <a:r>
              <a:rPr lang="en-US" dirty="0"/>
              <a:t> </a:t>
            </a:r>
            <a:r>
              <a:rPr lang="en-US" dirty="0" err="1"/>
              <a:t>realizzo</a:t>
            </a:r>
            <a:r>
              <a:rPr lang="en-US" dirty="0"/>
              <a:t> </a:t>
            </a:r>
            <a:r>
              <a:rPr lang="en-US" dirty="0" err="1"/>
              <a:t>arXiv</a:t>
            </a:r>
            <a:r>
              <a:rPr lang="en-US" dirty="0"/>
              <a:t> per la </a:t>
            </a:r>
            <a:r>
              <a:rPr lang="en-US" dirty="0" err="1"/>
              <a:t>diffusione</a:t>
            </a:r>
            <a:r>
              <a:rPr lang="en-US" baseline="0" dirty="0"/>
              <a:t> </a:t>
            </a:r>
            <a:r>
              <a:rPr lang="en-US" baseline="0" dirty="0" err="1"/>
              <a:t>dei</a:t>
            </a:r>
            <a:r>
              <a:rPr lang="en-US" baseline="0" dirty="0"/>
              <a:t> preprint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4AF12-F5C9-C44F-9150-81B32FB80B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78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quasi </a:t>
            </a:r>
            <a:r>
              <a:rPr lang="en-US" dirty="0" err="1"/>
              <a:t>contemporaneamente</a:t>
            </a:r>
            <a:r>
              <a:rPr lang="en-US" baseline="0" dirty="0"/>
              <a:t> </a:t>
            </a:r>
            <a:r>
              <a:rPr lang="en-US" baseline="0" dirty="0" err="1"/>
              <a:t>tim</a:t>
            </a:r>
            <a:r>
              <a:rPr lang="en-US" baseline="0" dirty="0"/>
              <a:t> </a:t>
            </a:r>
            <a:r>
              <a:rPr lang="en-US" baseline="0" dirty="0" err="1"/>
              <a:t>berners</a:t>
            </a:r>
            <a:r>
              <a:rPr lang="en-US" baseline="0" dirty="0"/>
              <a:t> lee al </a:t>
            </a:r>
            <a:r>
              <a:rPr lang="en-US" baseline="0" dirty="0" err="1"/>
              <a:t>cern</a:t>
            </a:r>
            <a:r>
              <a:rPr lang="en-US" baseline="0" dirty="0"/>
              <a:t> </a:t>
            </a:r>
            <a:r>
              <a:rPr lang="en-US" baseline="0" dirty="0" err="1"/>
              <a:t>rilascia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prototipo</a:t>
            </a:r>
            <a:r>
              <a:rPr lang="en-US" baseline="0" dirty="0"/>
              <a:t> di www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4AF12-F5C9-C44F-9150-81B32FB80B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48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qualche</a:t>
            </a:r>
            <a:r>
              <a:rPr lang="en-US" dirty="0"/>
              <a:t> </a:t>
            </a:r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sul</a:t>
            </a:r>
            <a:r>
              <a:rPr lang="en-US" dirty="0"/>
              <a:t> </a:t>
            </a:r>
            <a:r>
              <a:rPr lang="en-US" dirty="0" err="1"/>
              <a:t>gergo</a:t>
            </a:r>
            <a:r>
              <a:rPr lang="en-US" dirty="0"/>
              <a:t> </a:t>
            </a:r>
            <a:r>
              <a:rPr lang="en-US" dirty="0" err="1"/>
              <a:t>usato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4AF12-F5C9-C44F-9150-81B32FB80B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61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e’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momento</a:t>
            </a:r>
            <a:r>
              <a:rPr lang="en-US" dirty="0"/>
              <a:t> </a:t>
            </a:r>
            <a:r>
              <a:rPr lang="en-US" dirty="0" err="1"/>
              <a:t>quindi</a:t>
            </a:r>
            <a:r>
              <a:rPr lang="en-US" dirty="0"/>
              <a:t> di </a:t>
            </a:r>
            <a:r>
              <a:rPr lang="en-US" dirty="0" err="1"/>
              <a:t>introdurre</a:t>
            </a:r>
            <a:r>
              <a:rPr lang="en-US" dirty="0"/>
              <a:t> la </a:t>
            </a:r>
            <a:r>
              <a:rPr lang="en-US" dirty="0" err="1"/>
              <a:t>bibliometria</a:t>
            </a:r>
            <a:r>
              <a:rPr lang="en-US" dirty="0"/>
              <a:t>, </a:t>
            </a:r>
            <a:r>
              <a:rPr lang="en-US" dirty="0" err="1"/>
              <a:t>fonte</a:t>
            </a:r>
            <a:r>
              <a:rPr lang="en-US" dirty="0"/>
              <a:t> di </a:t>
            </a:r>
            <a:r>
              <a:rPr lang="en-US" dirty="0" err="1"/>
              <a:t>parecchi</a:t>
            </a:r>
            <a:r>
              <a:rPr lang="en-US" dirty="0"/>
              <a:t> </a:t>
            </a:r>
            <a:r>
              <a:rPr lang="en-US" dirty="0" err="1"/>
              <a:t>mali</a:t>
            </a:r>
            <a:r>
              <a:rPr lang="en-US" dirty="0"/>
              <a:t>. </a:t>
            </a:r>
            <a:r>
              <a:rPr lang="en-US" dirty="0" err="1"/>
              <a:t>Indici</a:t>
            </a:r>
            <a:r>
              <a:rPr lang="en-US" dirty="0"/>
              <a:t> </a:t>
            </a:r>
            <a:r>
              <a:rPr lang="en-US" dirty="0" err="1"/>
              <a:t>creati</a:t>
            </a:r>
            <a:r>
              <a:rPr lang="en-US" dirty="0"/>
              <a:t> con </a:t>
            </a:r>
            <a:r>
              <a:rPr lang="en-US" dirty="0" err="1"/>
              <a:t>buone</a:t>
            </a:r>
            <a:r>
              <a:rPr lang="en-US" dirty="0"/>
              <a:t> </a:t>
            </a:r>
            <a:r>
              <a:rPr lang="en-US" dirty="0" err="1"/>
              <a:t>intezioni</a:t>
            </a:r>
            <a:r>
              <a:rPr lang="en-US" dirty="0"/>
              <a:t>, ma poi </a:t>
            </a:r>
            <a:r>
              <a:rPr lang="en-US" dirty="0" err="1"/>
              <a:t>messi</a:t>
            </a:r>
            <a:r>
              <a:rPr lang="en-US" dirty="0"/>
              <a:t> a </a:t>
            </a:r>
            <a:r>
              <a:rPr lang="en-US" dirty="0" err="1"/>
              <a:t>punto</a:t>
            </a:r>
            <a:r>
              <a:rPr lang="en-US" dirty="0"/>
              <a:t> in </a:t>
            </a:r>
            <a:r>
              <a:rPr lang="en-US" dirty="0" err="1"/>
              <a:t>maniera</a:t>
            </a:r>
            <a:r>
              <a:rPr lang="en-US" dirty="0"/>
              <a:t> </a:t>
            </a:r>
            <a:r>
              <a:rPr lang="en-US" dirty="0" err="1"/>
              <a:t>spesso</a:t>
            </a:r>
            <a:r>
              <a:rPr lang="en-US" dirty="0"/>
              <a:t> </a:t>
            </a:r>
            <a:r>
              <a:rPr lang="en-US" dirty="0" err="1"/>
              <a:t>surrettizia</a:t>
            </a:r>
            <a:r>
              <a:rPr lang="en-US" dirty="0"/>
              <a:t> per </a:t>
            </a:r>
            <a:r>
              <a:rPr lang="en-US" dirty="0" err="1"/>
              <a:t>millantare</a:t>
            </a:r>
            <a:r>
              <a:rPr lang="en-US" dirty="0"/>
              <a:t> </a:t>
            </a:r>
            <a:r>
              <a:rPr lang="en-US" dirty="0" err="1"/>
              <a:t>autorevolezza</a:t>
            </a:r>
            <a:endParaRPr lang="en-US" dirty="0"/>
          </a:p>
          <a:p>
            <a:r>
              <a:rPr lang="en-US" dirty="0" err="1"/>
              <a:t>l’IF</a:t>
            </a:r>
            <a:r>
              <a:rPr lang="en-US" dirty="0"/>
              <a:t> ad </a:t>
            </a:r>
            <a:r>
              <a:rPr lang="en-US" dirty="0" err="1"/>
              <a:t>esempio</a:t>
            </a:r>
            <a:r>
              <a:rPr lang="en-US" dirty="0"/>
              <a:t> e’ zero per </a:t>
            </a:r>
            <a:r>
              <a:rPr lang="en-US" dirty="0" err="1"/>
              <a:t>ogni</a:t>
            </a:r>
            <a:r>
              <a:rPr lang="en-US" dirty="0"/>
              <a:t> </a:t>
            </a:r>
            <a:r>
              <a:rPr lang="en-US" dirty="0" err="1"/>
              <a:t>nuova</a:t>
            </a:r>
            <a:r>
              <a:rPr lang="en-US" dirty="0"/>
              <a:t> </a:t>
            </a:r>
            <a:r>
              <a:rPr lang="en-US" dirty="0" err="1"/>
              <a:t>rivvitsa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volesse</a:t>
            </a:r>
            <a:r>
              <a:rPr lang="en-US" baseline="0" dirty="0"/>
              <a:t> </a:t>
            </a:r>
            <a:r>
              <a:rPr lang="en-US" baseline="0" dirty="0" err="1"/>
              <a:t>entrare</a:t>
            </a:r>
            <a:r>
              <a:rPr lang="en-US" baseline="0" dirty="0"/>
              <a:t> </a:t>
            </a:r>
            <a:r>
              <a:rPr lang="en-US" baseline="0" dirty="0" err="1"/>
              <a:t>nel</a:t>
            </a:r>
            <a:r>
              <a:rPr lang="en-US" baseline="0" dirty="0"/>
              <a:t> </a:t>
            </a:r>
            <a:r>
              <a:rPr lang="en-US" baseline="0" dirty="0" err="1"/>
              <a:t>mercato</a:t>
            </a:r>
            <a:r>
              <a:rPr lang="en-US" baseline="0" dirty="0"/>
              <a:t>, </a:t>
            </a:r>
            <a:r>
              <a:rPr lang="en-US" baseline="0" dirty="0" err="1"/>
              <a:t>cosa</a:t>
            </a:r>
            <a:r>
              <a:rPr lang="en-US" baseline="0" dirty="0"/>
              <a:t>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rende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dominio</a:t>
            </a:r>
            <a:r>
              <a:rPr lang="en-US" baseline="0" dirty="0"/>
              <a:t> </a:t>
            </a:r>
            <a:r>
              <a:rPr lang="en-US" baseline="0" dirty="0" err="1"/>
              <a:t>degli</a:t>
            </a:r>
            <a:r>
              <a:rPr lang="en-US" baseline="0" dirty="0"/>
              <a:t> </a:t>
            </a:r>
            <a:r>
              <a:rPr lang="en-US" baseline="0" dirty="0" err="1"/>
              <a:t>oligopolisti</a:t>
            </a:r>
            <a:r>
              <a:rPr lang="en-US" baseline="0" dirty="0"/>
              <a:t> </a:t>
            </a:r>
            <a:r>
              <a:rPr lang="en-US" baseline="0" dirty="0" err="1"/>
              <a:t>nmolto</a:t>
            </a:r>
            <a:r>
              <a:rPr lang="en-US" baseline="0" dirty="0"/>
              <a:t> </a:t>
            </a:r>
            <a:r>
              <a:rPr lang="en-US" baseline="0" dirty="0" err="1"/>
              <a:t>difficile</a:t>
            </a:r>
            <a:r>
              <a:rPr lang="en-US" baseline="0" dirty="0"/>
              <a:t> da </a:t>
            </a:r>
            <a:r>
              <a:rPr lang="en-US" baseline="0" dirty="0" err="1"/>
              <a:t>scalfire</a:t>
            </a:r>
            <a:r>
              <a:rPr lang="en-US" baseline="0" dirty="0"/>
              <a:t>. e’ </a:t>
            </a:r>
            <a:r>
              <a:rPr lang="en-US" baseline="0" dirty="0" err="1"/>
              <a:t>numero</a:t>
            </a:r>
            <a:r>
              <a:rPr lang="en-US" baseline="0" dirty="0"/>
              <a:t> </a:t>
            </a:r>
            <a:r>
              <a:rPr lang="en-US" baseline="0" dirty="0" err="1"/>
              <a:t>adatto</a:t>
            </a:r>
            <a:r>
              <a:rPr lang="en-US" baseline="0" dirty="0"/>
              <a:t> </a:t>
            </a:r>
            <a:r>
              <a:rPr lang="en-US" baseline="0" dirty="0" err="1"/>
              <a:t>inoltre</a:t>
            </a:r>
            <a:r>
              <a:rPr lang="en-US" baseline="0" dirty="0"/>
              <a:t> ad </a:t>
            </a:r>
            <a:r>
              <a:rPr lang="en-US" baseline="0" dirty="0" err="1"/>
              <a:t>essere</a:t>
            </a:r>
            <a:r>
              <a:rPr lang="en-US" baseline="0" dirty="0"/>
              <a:t> </a:t>
            </a:r>
            <a:r>
              <a:rPr lang="en-US" baseline="0" dirty="0" err="1"/>
              <a:t>manipolato</a:t>
            </a:r>
            <a:r>
              <a:rPr lang="en-US" baseline="0" dirty="0"/>
              <a:t> con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serie</a:t>
            </a:r>
            <a:r>
              <a:rPr lang="en-US" baseline="0" dirty="0"/>
              <a:t> di </a:t>
            </a:r>
            <a:r>
              <a:rPr lang="en-US" baseline="0" dirty="0" err="1"/>
              <a:t>tecnihe</a:t>
            </a:r>
            <a:r>
              <a:rPr lang="en-US" baseline="0" dirty="0"/>
              <a:t>.</a:t>
            </a:r>
          </a:p>
          <a:p>
            <a:r>
              <a:rPr lang="en-US" baseline="0" dirty="0"/>
              <a:t>per la </a:t>
            </a:r>
            <a:r>
              <a:rPr lang="en-US" baseline="0" dirty="0" err="1"/>
              <a:t>valutazione</a:t>
            </a:r>
            <a:r>
              <a:rPr lang="en-US" baseline="0" dirty="0"/>
              <a:t> del </a:t>
            </a:r>
            <a:r>
              <a:rPr lang="en-US" baseline="0" dirty="0" err="1"/>
              <a:t>singolo</a:t>
            </a:r>
            <a:r>
              <a:rPr lang="en-US" baseline="0" dirty="0"/>
              <a:t> </a:t>
            </a:r>
            <a:r>
              <a:rPr lang="en-US" baseline="0" dirty="0" err="1"/>
              <a:t>venne</a:t>
            </a:r>
            <a:r>
              <a:rPr lang="en-US" baseline="0" dirty="0"/>
              <a:t> </a:t>
            </a:r>
            <a:r>
              <a:rPr lang="en-US" baseline="0" dirty="0" err="1"/>
              <a:t>proposto</a:t>
            </a:r>
            <a:r>
              <a:rPr lang="en-US" baseline="0" dirty="0"/>
              <a:t> </a:t>
            </a:r>
            <a:r>
              <a:rPr lang="en-US" baseline="0" dirty="0" err="1"/>
              <a:t>invece</a:t>
            </a:r>
            <a:r>
              <a:rPr lang="en-US" baseline="0" dirty="0"/>
              <a:t> </a:t>
            </a:r>
            <a:r>
              <a:rPr lang="en-US" baseline="0" dirty="0" err="1"/>
              <a:t>l’h</a:t>
            </a:r>
            <a:r>
              <a:rPr lang="en-US" baseline="0" dirty="0"/>
              <a:t> factor </a:t>
            </a:r>
            <a:r>
              <a:rPr lang="en-US" baseline="0" dirty="0" err="1"/>
              <a:t>che</a:t>
            </a:r>
            <a:r>
              <a:rPr lang="en-US" baseline="0" dirty="0"/>
              <a:t> </a:t>
            </a:r>
            <a:r>
              <a:rPr lang="en-US" baseline="0" dirty="0" err="1"/>
              <a:t>viebe</a:t>
            </a:r>
            <a:r>
              <a:rPr lang="en-US" baseline="0" dirty="0"/>
              <a:t> </a:t>
            </a:r>
            <a:r>
              <a:rPr lang="en-US" baseline="0" dirty="0" err="1"/>
              <a:t>definito</a:t>
            </a:r>
            <a:r>
              <a:rPr lang="en-US" baseline="0" dirty="0"/>
              <a:t> qui e </a:t>
            </a:r>
            <a:r>
              <a:rPr lang="en-US" baseline="0" dirty="0" err="1"/>
              <a:t>vengono</a:t>
            </a:r>
            <a:r>
              <a:rPr lang="en-US" baseline="0" dirty="0"/>
              <a:t> </a:t>
            </a:r>
            <a:r>
              <a:rPr lang="en-US" baseline="0" dirty="0" err="1"/>
              <a:t>dati</a:t>
            </a:r>
            <a:r>
              <a:rPr lang="en-US" baseline="0" dirty="0"/>
              <a:t> </a:t>
            </a:r>
            <a:r>
              <a:rPr lang="en-US" baseline="0" dirty="0" err="1"/>
              <a:t>esempi</a:t>
            </a:r>
            <a:r>
              <a:rPr lang="en-US" baseline="0" dirty="0"/>
              <a:t> di </a:t>
            </a:r>
            <a:r>
              <a:rPr lang="en-US" baseline="0" dirty="0" err="1"/>
              <a:t>fisici</a:t>
            </a:r>
            <a:r>
              <a:rPr lang="en-US" baseline="0" dirty="0"/>
              <a:t> </a:t>
            </a:r>
            <a:r>
              <a:rPr lang="en-US" baseline="0" dirty="0" err="1"/>
              <a:t>famosi</a:t>
            </a:r>
            <a:r>
              <a:rPr lang="en-US" baseline="0" dirty="0"/>
              <a:t> e </a:t>
            </a:r>
            <a:r>
              <a:rPr lang="en-US" baseline="0" dirty="0" err="1"/>
              <a:t>meno</a:t>
            </a:r>
            <a:r>
              <a:rPr lang="en-US" baseline="0" dirty="0"/>
              <a:t> </a:t>
            </a:r>
            <a:r>
              <a:rPr lang="en-US" baseline="0" dirty="0" err="1"/>
              <a:t>famosi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4AF12-F5C9-C44F-9150-81B32FB80B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15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insomma</a:t>
            </a:r>
            <a:r>
              <a:rPr lang="en-US" dirty="0"/>
              <a:t> </a:t>
            </a:r>
            <a:r>
              <a:rPr lang="en-US" dirty="0" err="1"/>
              <a:t>questo</a:t>
            </a:r>
            <a:r>
              <a:rPr lang="en-US" baseline="0" dirty="0"/>
              <a:t> e’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circolo</a:t>
            </a:r>
            <a:r>
              <a:rPr lang="en-US" baseline="0" dirty="0"/>
              <a:t> </a:t>
            </a:r>
            <a:r>
              <a:rPr lang="en-US" baseline="0" dirty="0" err="1"/>
              <a:t>vizioso</a:t>
            </a:r>
            <a:r>
              <a:rPr lang="en-US" baseline="0" dirty="0"/>
              <a:t> </a:t>
            </a:r>
            <a:r>
              <a:rPr lang="en-US" baseline="0" dirty="0" err="1"/>
              <a:t>attuale</a:t>
            </a:r>
            <a:r>
              <a:rPr lang="en-US" baseline="0" dirty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4AF12-F5C9-C44F-9150-81B32FB80B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3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3E5EB-3AD3-F04F-BCBD-C736851E11B5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08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quindi</a:t>
            </a:r>
            <a:r>
              <a:rPr lang="en-US" dirty="0"/>
              <a:t> con tempi molto </a:t>
            </a:r>
            <a:r>
              <a:rPr lang="en-US" dirty="0" err="1"/>
              <a:t>piu</a:t>
            </a:r>
            <a:r>
              <a:rPr lang="en-US" dirty="0"/>
              <a:t>’ </a:t>
            </a:r>
            <a:r>
              <a:rPr lang="en-US" dirty="0" err="1"/>
              <a:t>ilatati</a:t>
            </a:r>
            <a:r>
              <a:rPr lang="en-US" baseline="0" dirty="0"/>
              <a:t> </a:t>
            </a:r>
            <a:r>
              <a:rPr lang="en-US" baseline="0" dirty="0" err="1"/>
              <a:t>lacomunicazione</a:t>
            </a:r>
            <a:r>
              <a:rPr lang="en-US" baseline="0" dirty="0"/>
              <a:t> open access </a:t>
            </a:r>
            <a:r>
              <a:rPr lang="en-US" baseline="0" dirty="0" err="1"/>
              <a:t>fra</a:t>
            </a:r>
            <a:r>
              <a:rPr lang="en-US" baseline="0" dirty="0"/>
              <a:t> </a:t>
            </a:r>
            <a:r>
              <a:rPr lang="en-US" baseline="0" dirty="0" err="1"/>
              <a:t>fisici</a:t>
            </a:r>
            <a:r>
              <a:rPr lang="en-US" baseline="0" dirty="0"/>
              <a:t> ma in </a:t>
            </a:r>
            <a:r>
              <a:rPr lang="en-US" baseline="0" dirty="0" err="1"/>
              <a:t>generale</a:t>
            </a:r>
            <a:r>
              <a:rPr lang="en-US" baseline="0" dirty="0"/>
              <a:t> in </a:t>
            </a:r>
            <a:r>
              <a:rPr lang="en-US" baseline="0" dirty="0" err="1"/>
              <a:t>tutte</a:t>
            </a:r>
            <a:r>
              <a:rPr lang="en-US" baseline="0" dirty="0"/>
              <a:t> le </a:t>
            </a:r>
            <a:r>
              <a:rPr lang="en-US" baseline="0" dirty="0" err="1"/>
              <a:t>scienze</a:t>
            </a:r>
            <a:r>
              <a:rPr lang="en-US" baseline="0" dirty="0"/>
              <a:t> era </a:t>
            </a:r>
            <a:r>
              <a:rPr lang="en-US" baseline="0" dirty="0" err="1"/>
              <a:t>affidata</a:t>
            </a:r>
            <a:r>
              <a:rPr lang="en-US" baseline="0" dirty="0"/>
              <a:t> </a:t>
            </a:r>
            <a:r>
              <a:rPr lang="en-US" baseline="0" dirty="0" err="1"/>
              <a:t>alla</a:t>
            </a:r>
            <a:r>
              <a:rPr lang="en-US" baseline="0" dirty="0"/>
              <a:t> </a:t>
            </a:r>
            <a:r>
              <a:rPr lang="en-US" baseline="0" dirty="0" err="1"/>
              <a:t>carta</a:t>
            </a:r>
            <a:r>
              <a:rPr lang="en-US" baseline="0" dirty="0"/>
              <a:t> e al </a:t>
            </a:r>
            <a:r>
              <a:rPr lang="en-US" baseline="0" dirty="0" err="1"/>
              <a:t>servizio</a:t>
            </a:r>
            <a:r>
              <a:rPr lang="en-US" baseline="0" dirty="0"/>
              <a:t> </a:t>
            </a:r>
            <a:r>
              <a:rPr lang="en-US" baseline="0" dirty="0" err="1"/>
              <a:t>postale</a:t>
            </a:r>
            <a:r>
              <a:rPr lang="en-US" baseline="0" dirty="0"/>
              <a:t> ma </a:t>
            </a:r>
            <a:r>
              <a:rPr lang="en-US" baseline="0" dirty="0" err="1"/>
              <a:t>funzionava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4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F8EF20-B18C-4A01-A4DB-506652934123}" type="slidenum"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4 settembre scorso un consorzio internazionale di istituzioni/agenzie finanziatrici della ricerca ha lanciato  l’iniziativa Plan </a:t>
            </a:r>
            <a:r>
              <a:rPr lang="it-IT" dirty="0" err="1"/>
              <a:t>S</a:t>
            </a:r>
            <a:r>
              <a:rPr lang="it-IT" dirty="0"/>
              <a:t> per la pubblicazione Open Access</a:t>
            </a:r>
          </a:p>
          <a:p>
            <a:endParaRPr lang="it-IT" dirty="0"/>
          </a:p>
          <a:p>
            <a:r>
              <a:rPr lang="it-IT" dirty="0"/>
              <a:t>Il piano </a:t>
            </a:r>
            <a:r>
              <a:rPr lang="it-IT" dirty="0" err="1"/>
              <a:t>S</a:t>
            </a:r>
            <a:r>
              <a:rPr lang="it-IT" dirty="0"/>
              <a:t> è stato avviato dall'inviato per l'accesso aperto della Commissione europea e ulteriormente sviluppato dal presidente di Science Europe e da un gruppo di capi delle organizzazioni nazionali di finanziamento. Ha inoltre tratto contributi sostanziali dal consiglio scientifico del Consiglio europeo della ricerca.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84019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So </a:t>
            </a:r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the </a:t>
            </a:r>
            <a:r>
              <a:rPr lang="it-IT" dirty="0" err="1"/>
              <a:t>main</a:t>
            </a:r>
            <a:r>
              <a:rPr lang="it-IT" dirty="0"/>
              <a:t> </a:t>
            </a:r>
            <a:r>
              <a:rPr lang="it-IT" dirty="0" err="1"/>
              <a:t>difficulty</a:t>
            </a:r>
            <a:r>
              <a:rPr lang="it-IT" dirty="0"/>
              <a:t> in </a:t>
            </a:r>
            <a:r>
              <a:rPr lang="it-IT" dirty="0" err="1"/>
              <a:t>outreaching</a:t>
            </a:r>
            <a:r>
              <a:rPr lang="it-IT" dirty="0"/>
              <a:t> </a:t>
            </a:r>
            <a:r>
              <a:rPr lang="it-IT" dirty="0" err="1"/>
              <a:t>researchers</a:t>
            </a:r>
            <a:r>
              <a:rPr lang="it-IT" dirty="0"/>
              <a:t> on plan s ? </a:t>
            </a:r>
            <a:r>
              <a:rPr lang="it-IT" dirty="0" err="1"/>
              <a:t>They</a:t>
            </a:r>
            <a:r>
              <a:rPr lang="it-IT" dirty="0"/>
              <a:t> do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time to </a:t>
            </a:r>
            <a:r>
              <a:rPr lang="it-IT" dirty="0" err="1"/>
              <a:t>read</a:t>
            </a:r>
            <a:r>
              <a:rPr lang="it-IT" dirty="0"/>
              <a:t>. Implementation guidelines </a:t>
            </a:r>
            <a:r>
              <a:rPr lang="it-IT" dirty="0" err="1"/>
              <a:t>ae</a:t>
            </a:r>
            <a:r>
              <a:rPr lang="it-IT" dirty="0"/>
              <a:t> </a:t>
            </a:r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clear,plan</a:t>
            </a:r>
            <a:r>
              <a:rPr lang="it-IT" dirty="0"/>
              <a:t> s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gold</a:t>
            </a:r>
            <a:r>
              <a:rPr lang="it-IT" dirty="0"/>
              <a:t> OA,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author</a:t>
            </a:r>
            <a:r>
              <a:rPr lang="it-IT" dirty="0"/>
              <a:t> </a:t>
            </a:r>
            <a:r>
              <a:rPr lang="it-IT" dirty="0" err="1"/>
              <a:t>pays</a:t>
            </a:r>
            <a:r>
              <a:rPr lang="it-IT" dirty="0"/>
              <a:t>. </a:t>
            </a:r>
            <a:r>
              <a:rPr lang="it-IT" dirty="0" err="1"/>
              <a:t>There</a:t>
            </a:r>
            <a:r>
              <a:rPr lang="it-IT" dirty="0"/>
              <a:t> are </a:t>
            </a:r>
            <a:r>
              <a:rPr lang="it-IT" dirty="0" err="1"/>
              <a:t>three</a:t>
            </a:r>
            <a:r>
              <a:rPr lang="it-IT" dirty="0"/>
              <a:t> </a:t>
            </a:r>
            <a:r>
              <a:rPr lang="it-IT" dirty="0" err="1"/>
              <a:t>conformal</a:t>
            </a:r>
            <a:r>
              <a:rPr lang="it-IT" dirty="0"/>
              <a:t> </a:t>
            </a:r>
            <a:r>
              <a:rPr lang="it-IT" dirty="0" err="1"/>
              <a:t>routes</a:t>
            </a:r>
            <a:r>
              <a:rPr lang="it-IT" dirty="0"/>
              <a:t>…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4AF12-F5C9-C44F-9150-81B32FB80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51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BD03-0155-B94F-8A8E-EAFDCC6F1C94}" type="datetime1">
              <a:rPr lang="it-IT" smtClean="0"/>
              <a:t>23/06/20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EE95-2943-2D47-B7AD-377832977811}" type="datetime1">
              <a:rPr lang="it-IT" smtClean="0"/>
              <a:t>23/06/20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11EB-7564-B245-B979-83F42A4B978C}" type="datetime1">
              <a:rPr lang="it-IT" smtClean="0"/>
              <a:t>23/06/20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A69D4-B5E1-DD44-9EC7-19A7AAEB63AD}" type="datetime1">
              <a:rPr lang="it-IT" smtClean="0"/>
              <a:t>23/06/20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EBECB-41E7-3A43-B2E4-BF3FAF3EB32E}" type="datetime1">
              <a:rPr lang="it-IT" smtClean="0"/>
              <a:t>23/06/20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B2DC4-7C23-834B-B97C-9BA999AB477A}" type="datetime1">
              <a:rPr lang="it-IT" smtClean="0"/>
              <a:t>23/06/20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53B6-AA94-1D4A-BFBC-59621DBB5016}" type="datetime1">
              <a:rPr lang="it-IT" smtClean="0"/>
              <a:t>23/06/20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481-5B31-8640-9B5A-7B31761DE71D}" type="datetime1">
              <a:rPr lang="it-IT" smtClean="0"/>
              <a:t>23/06/20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DD-F818-F443-B351-C383E51BB707}" type="datetime1">
              <a:rPr lang="it-IT" smtClean="0"/>
              <a:t>23/06/20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7682-1A93-8B4D-9585-ACF30B46E9C9}" type="datetime1">
              <a:rPr lang="it-IT" smtClean="0"/>
              <a:t>23/06/20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2515-18E3-3B4B-8B89-D6355D6A57AD}" type="datetime1">
              <a:rPr lang="it-IT" smtClean="0"/>
              <a:t>23/06/20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37" y="5309307"/>
            <a:ext cx="901149" cy="132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99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8373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37" y="5309307"/>
            <a:ext cx="901149" cy="132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29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46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37" y="5309307"/>
            <a:ext cx="901149" cy="132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60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8373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37" y="5309307"/>
            <a:ext cx="901149" cy="132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29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46716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37" y="5309307"/>
            <a:ext cx="901149" cy="132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60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528A0-8FC1-924E-8BD2-6465014FF7BE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5801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ECF5-5F4F-BF45-BD60-B5E24BD057D2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1238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2A5D-A61F-4C4B-AB5D-7C5DE11BE52C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41898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E5CF-208E-DD4B-B5A5-D9EB4CECD76F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4062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C3503-C72F-C54E-B441-EFBBF784EE87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17155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751E1-8447-5B46-AB88-E9B5400EDB79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4280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3018-1AC4-B245-872F-DEC2E3DAAF87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20762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69888-16D8-9A44-A646-07C0CB715DBE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6839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4EC0-A450-CA4A-BB99-542126BC84B3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</p:spTree>
    <p:extLst>
      <p:ext uri="{BB962C8B-B14F-4D97-AF65-F5344CB8AC3E}">
        <p14:creationId xmlns:p14="http://schemas.microsoft.com/office/powerpoint/2010/main" val="30542076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5F083-F8EB-6348-8753-E3CF83B7D109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50371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105EA-8907-2C4B-AF3E-D61E88F826F6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41447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9512952"/>
          </a:xfrm>
          <a:prstGeom prst="rect">
            <a:avLst/>
          </a:prstGeom>
          <a:noFill/>
        </p:spPr>
      </p:pic>
      <p:sp>
        <p:nvSpPr>
          <p:cNvPr id="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0000" y="2520000"/>
            <a:ext cx="7704000" cy="1800000"/>
          </a:xfrm>
          <a:prstGeom prst="rect">
            <a:avLst/>
          </a:prstGeom>
          <a:solidFill>
            <a:srgbClr val="EF7D00"/>
          </a:solidFill>
        </p:spPr>
        <p:txBody>
          <a:bodyPr lIns="36000" bIns="45720" anchor="b" anchorCtr="0"/>
          <a:lstStyle>
            <a:lvl1pPr indent="0" algn="l">
              <a:lnSpc>
                <a:spcPts val="4000"/>
              </a:lnSpc>
              <a:buFontTx/>
              <a:buNone/>
              <a:defRPr sz="4000">
                <a:solidFill>
                  <a:schemeClr val="bg1"/>
                </a:solidFill>
                <a:latin typeface="HelveticaNeueLT Std Blk Cn" pitchFamily="34" charset="0"/>
              </a:defRPr>
            </a:lvl1pPr>
          </a:lstStyle>
          <a:p>
            <a:r>
              <a:rPr lang="en-US" dirty="0"/>
              <a:t> Click to edit Master title style</a:t>
            </a:r>
            <a:endParaRPr lang="nl-NL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0000" y="4320000"/>
            <a:ext cx="7704000" cy="1800000"/>
          </a:xfrm>
          <a:prstGeom prst="rect">
            <a:avLst/>
          </a:prstGeom>
          <a:solidFill>
            <a:srgbClr val="EF7D00"/>
          </a:solidFill>
        </p:spPr>
        <p:txBody>
          <a:bodyPr lIns="0" rIns="0" bIns="0"/>
          <a:lstStyle>
            <a:lvl1pPr marL="0" indent="0">
              <a:lnSpc>
                <a:spcPts val="3000"/>
              </a:lnSpc>
              <a:buFontTx/>
              <a:buNone/>
              <a:defRPr sz="2800">
                <a:solidFill>
                  <a:schemeClr val="bg1"/>
                </a:solidFill>
                <a:latin typeface="HelveticaNeueLT Std Cn" pitchFamily="34" charset="0"/>
              </a:defRPr>
            </a:lvl1pPr>
          </a:lstStyle>
          <a:p>
            <a:r>
              <a:rPr lang="en-US" dirty="0"/>
              <a:t>  Click to edit Master subtitle style</a:t>
            </a:r>
            <a:endParaRPr lang="nl-NL" dirty="0"/>
          </a:p>
        </p:txBody>
      </p:sp>
      <p:sp>
        <p:nvSpPr>
          <p:cNvPr id="7" name="Rectangle 4"/>
          <p:cNvSpPr txBox="1">
            <a:spLocks noChangeArrowheads="1"/>
          </p:cNvSpPr>
          <p:nvPr userDrawn="1"/>
        </p:nvSpPr>
        <p:spPr bwMode="auto">
          <a:xfrm>
            <a:off x="901700" y="5746476"/>
            <a:ext cx="7369900" cy="18442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1pPr>
            <a:lvl2pPr marL="457200" algn="ctr" rtl="0" fontAlgn="base">
              <a:spcBef>
                <a:spcPct val="20000"/>
              </a:spcBef>
              <a:spcAft>
                <a:spcPct val="0"/>
              </a:spcAft>
              <a:defRPr sz="3000" kern="1200">
                <a:solidFill>
                  <a:srgbClr val="00638F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2pPr>
            <a:lvl3pPr marL="914400" algn="ctr" rtl="0" fontAlgn="base">
              <a:spcBef>
                <a:spcPct val="20000"/>
              </a:spcBef>
              <a:spcAft>
                <a:spcPct val="0"/>
              </a:spcAft>
              <a:defRPr sz="3000" kern="1200">
                <a:solidFill>
                  <a:srgbClr val="00638F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3pPr>
            <a:lvl4pPr marL="1371600" algn="ctr" rtl="0" fontAlgn="base">
              <a:spcBef>
                <a:spcPct val="20000"/>
              </a:spcBef>
              <a:spcAft>
                <a:spcPct val="0"/>
              </a:spcAft>
              <a:defRPr sz="3000" kern="1200">
                <a:solidFill>
                  <a:srgbClr val="00638F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4pPr>
            <a:lvl5pPr marL="1828800" algn="ctr" rtl="0" fontAlgn="base">
              <a:spcBef>
                <a:spcPct val="20000"/>
              </a:spcBef>
              <a:spcAft>
                <a:spcPct val="0"/>
              </a:spcAft>
              <a:defRPr sz="3000" kern="1200">
                <a:solidFill>
                  <a:srgbClr val="00638F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5pPr>
            <a:lvl6pPr marL="2286000" algn="l" defTabSz="914400" rtl="0" eaLnBrk="1" latinLnBrk="0" hangingPunct="1">
              <a:defRPr sz="3000" kern="1200">
                <a:solidFill>
                  <a:srgbClr val="00638F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6pPr>
            <a:lvl7pPr marL="2743200" algn="l" defTabSz="914400" rtl="0" eaLnBrk="1" latinLnBrk="0" hangingPunct="1">
              <a:defRPr sz="3000" kern="1200">
                <a:solidFill>
                  <a:srgbClr val="00638F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7pPr>
            <a:lvl8pPr marL="3200400" algn="l" defTabSz="914400" rtl="0" eaLnBrk="1" latinLnBrk="0" hangingPunct="1">
              <a:defRPr sz="3000" kern="1200">
                <a:solidFill>
                  <a:srgbClr val="00638F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8pPr>
            <a:lvl9pPr marL="3657600" algn="l" defTabSz="914400" rtl="0" eaLnBrk="1" latinLnBrk="0" hangingPunct="1">
              <a:defRPr sz="3000" kern="1200">
                <a:solidFill>
                  <a:srgbClr val="00638F"/>
                </a:solidFill>
                <a:latin typeface="HelveticaNeueLT Std Med Cn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>
              <a:defRPr/>
            </a:pPr>
            <a:r>
              <a:rPr lang="nl-NL" dirty="0">
                <a:solidFill>
                  <a:prstClr val="white"/>
                </a:solidFill>
              </a:rPr>
              <a:t>SCIENCE EUROPE I </a:t>
            </a:r>
            <a:fld id="{AA5939D9-57CE-4769-9351-8C0C898D933F}" type="datetime1">
              <a:rPr lang="nl-NL" smtClean="0">
                <a:solidFill>
                  <a:prstClr val="white"/>
                </a:solidFill>
                <a:latin typeface="HelveticaNeueLT Std Cn" pitchFamily="34" charset="0"/>
              </a:rPr>
              <a:pPr>
                <a:defRPr/>
              </a:pPr>
              <a:t>23-06-20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2118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292672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20000" y="1764000"/>
            <a:ext cx="770400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37" y="5296607"/>
            <a:ext cx="901149" cy="132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78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A258971-2581-1140-A045-EF224496870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80512" y="3642358"/>
            <a:ext cx="3180081" cy="365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S.Bianco R.Barbera P.Lubrano M.Maggi D.Menasce L.Patrizii INFN - Plan S @ SEBD Villasimius 20200622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33952" y="1163319"/>
            <a:ext cx="1473199" cy="365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806AFEB-AB2F-8A4F-BCA1-71A62EB82BF0}" type="datetime1">
              <a:rPr lang="it-IT" smtClean="0"/>
              <a:t>23/06/20</a:t>
            </a:fld>
            <a:endParaRPr lang="en-US"/>
          </a:p>
        </p:txBody>
      </p:sp>
      <p:pic>
        <p:nvPicPr>
          <p:cNvPr id="10" name="Picture 9" descr="ccby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52467" y="361392"/>
            <a:ext cx="1010650" cy="3555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746" r:id="rId1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F7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/>
          <p:cNvSpPr>
            <a:spLocks noChangeArrowheads="1"/>
          </p:cNvSpPr>
          <p:nvPr userDrawn="1"/>
        </p:nvSpPr>
        <p:spPr bwMode="auto">
          <a:xfrm>
            <a:off x="114300" y="1641599"/>
            <a:ext cx="8915400" cy="510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endParaRPr lang="nl-BE" sz="240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07951" y="115889"/>
            <a:ext cx="2047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/>
          <a:lstStyle/>
          <a:p>
            <a:pPr eaLnBrk="0" hangingPunct="0">
              <a:spcBef>
                <a:spcPct val="0"/>
              </a:spcBef>
            </a:pPr>
            <a:r>
              <a:rPr lang="nl-NL" sz="1000" dirty="0">
                <a:solidFill>
                  <a:prstClr val="white"/>
                </a:solidFill>
                <a:latin typeface="HelveticaNeueLT Std Lt"/>
                <a:cs typeface="Arial"/>
              </a:rPr>
              <a:t>cOAlition S</a:t>
            </a:r>
            <a:r>
              <a:rPr lang="nl-NL" sz="1000" dirty="0">
                <a:solidFill>
                  <a:srgbClr val="BEE3EA"/>
                </a:solidFill>
                <a:latin typeface="HelveticaNeueLT Std Lt"/>
                <a:cs typeface="Arial"/>
              </a:rPr>
              <a:t> </a:t>
            </a:r>
            <a:r>
              <a:rPr lang="nl-NL" sz="1000" dirty="0">
                <a:solidFill>
                  <a:srgbClr val="637052"/>
                </a:solidFill>
                <a:latin typeface="HelveticaNeueLT Std Lt"/>
                <a:cs typeface="Arial"/>
              </a:rPr>
              <a:t>I </a:t>
            </a:r>
            <a:fld id="{77ACBCB9-9CBE-47EC-808D-8B09835A86EF}" type="slidenum">
              <a:rPr lang="nl-NL" sz="1000" smtClean="0">
                <a:solidFill>
                  <a:srgbClr val="637052"/>
                </a:solidFill>
                <a:latin typeface="HelveticaNeueLT Std Lt"/>
                <a:cs typeface="Arial"/>
              </a:rPr>
              <a:pPr eaLnBrk="0" hangingPunct="0">
                <a:spcBef>
                  <a:spcPct val="0"/>
                </a:spcBef>
              </a:pPr>
              <a:t>‹#›</a:t>
            </a:fld>
            <a:r>
              <a:rPr lang="nl-NL" sz="1000" dirty="0">
                <a:solidFill>
                  <a:srgbClr val="637052"/>
                </a:solidFill>
                <a:latin typeface="HelveticaNeueLT Std Lt"/>
                <a:cs typeface="Arial"/>
              </a:rPr>
              <a:t> </a:t>
            </a:r>
          </a:p>
        </p:txBody>
      </p:sp>
      <p:sp>
        <p:nvSpPr>
          <p:cNvPr id="5735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19999" y="720000"/>
            <a:ext cx="7704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20" rIns="18000" bIns="82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Titelstijl van model bewerken</a:t>
            </a:r>
          </a:p>
        </p:txBody>
      </p:sp>
      <p:sp>
        <p:nvSpPr>
          <p:cNvPr id="5735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00" y="1764000"/>
            <a:ext cx="7704000" cy="48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2951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hf hdr="0" dt="0"/>
  <p:txStyles>
    <p:titleStyle>
      <a:lvl1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2pPr>
      <a:lvl3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3pPr>
      <a:lvl4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4pPr>
      <a:lvl5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5pPr>
      <a:lvl6pPr marL="4572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6pPr>
      <a:lvl7pPr marL="9144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7pPr>
      <a:lvl8pPr marL="13716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8pPr>
      <a:lvl9pPr marL="18288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9pPr>
    </p:titleStyle>
    <p:bodyStyle>
      <a:lvl1pPr marL="288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2pPr>
      <a:lvl3pPr marL="864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3pPr>
      <a:lvl4pPr marL="1152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4pPr>
      <a:lvl5pPr marL="1440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F7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/>
          <p:cNvSpPr>
            <a:spLocks noChangeArrowheads="1"/>
          </p:cNvSpPr>
          <p:nvPr userDrawn="1"/>
        </p:nvSpPr>
        <p:spPr bwMode="auto">
          <a:xfrm>
            <a:off x="114300" y="1641599"/>
            <a:ext cx="8915400" cy="510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endParaRPr lang="nl-BE" sz="240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07951" y="115889"/>
            <a:ext cx="2047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/>
          <a:lstStyle/>
          <a:p>
            <a:pPr eaLnBrk="0" hangingPunct="0">
              <a:spcBef>
                <a:spcPct val="0"/>
              </a:spcBef>
            </a:pPr>
            <a:r>
              <a:rPr lang="nl-NL" sz="1000" dirty="0">
                <a:solidFill>
                  <a:prstClr val="white"/>
                </a:solidFill>
                <a:latin typeface="HelveticaNeueLT Std Lt"/>
                <a:cs typeface="Arial"/>
              </a:rPr>
              <a:t>cOAlition S</a:t>
            </a:r>
            <a:r>
              <a:rPr lang="nl-NL" sz="1000" dirty="0">
                <a:solidFill>
                  <a:srgbClr val="BEE3EA"/>
                </a:solidFill>
                <a:latin typeface="HelveticaNeueLT Std Lt"/>
                <a:cs typeface="Arial"/>
              </a:rPr>
              <a:t> </a:t>
            </a:r>
            <a:r>
              <a:rPr lang="nl-NL" sz="1000" dirty="0">
                <a:solidFill>
                  <a:srgbClr val="637052"/>
                </a:solidFill>
                <a:latin typeface="HelveticaNeueLT Std Lt"/>
                <a:cs typeface="Arial"/>
              </a:rPr>
              <a:t>I </a:t>
            </a:r>
            <a:fld id="{77ACBCB9-9CBE-47EC-808D-8B09835A86EF}" type="slidenum">
              <a:rPr lang="nl-NL" sz="1000" smtClean="0">
                <a:solidFill>
                  <a:srgbClr val="637052"/>
                </a:solidFill>
                <a:latin typeface="HelveticaNeueLT Std Lt"/>
                <a:cs typeface="Arial"/>
              </a:rPr>
              <a:pPr eaLnBrk="0" hangingPunct="0">
                <a:spcBef>
                  <a:spcPct val="0"/>
                </a:spcBef>
              </a:pPr>
              <a:t>‹#›</a:t>
            </a:fld>
            <a:r>
              <a:rPr lang="nl-NL" sz="1000" dirty="0">
                <a:solidFill>
                  <a:srgbClr val="637052"/>
                </a:solidFill>
                <a:latin typeface="HelveticaNeueLT Std Lt"/>
                <a:cs typeface="Arial"/>
              </a:rPr>
              <a:t> </a:t>
            </a:r>
          </a:p>
        </p:txBody>
      </p:sp>
      <p:sp>
        <p:nvSpPr>
          <p:cNvPr id="5735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19999" y="720000"/>
            <a:ext cx="7704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20" rIns="18000" bIns="82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Titelstijl van model bewerken</a:t>
            </a:r>
          </a:p>
        </p:txBody>
      </p:sp>
      <p:sp>
        <p:nvSpPr>
          <p:cNvPr id="5735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00" y="1764000"/>
            <a:ext cx="7704000" cy="48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2480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hf hdr="0" dt="0"/>
  <p:txStyles>
    <p:titleStyle>
      <a:lvl1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2pPr>
      <a:lvl3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3pPr>
      <a:lvl4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4pPr>
      <a:lvl5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5pPr>
      <a:lvl6pPr marL="4572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6pPr>
      <a:lvl7pPr marL="9144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7pPr>
      <a:lvl8pPr marL="13716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8pPr>
      <a:lvl9pPr marL="18288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9pPr>
    </p:titleStyle>
    <p:bodyStyle>
      <a:lvl1pPr marL="288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2pPr>
      <a:lvl3pPr marL="864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3pPr>
      <a:lvl4pPr marL="1152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4pPr>
      <a:lvl5pPr marL="1440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F7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/>
          <p:cNvSpPr>
            <a:spLocks noChangeArrowheads="1"/>
          </p:cNvSpPr>
          <p:nvPr userDrawn="1"/>
        </p:nvSpPr>
        <p:spPr bwMode="auto">
          <a:xfrm>
            <a:off x="114300" y="1641599"/>
            <a:ext cx="8915400" cy="510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endParaRPr lang="nl-BE" sz="240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07951" y="115889"/>
            <a:ext cx="2047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/>
          <a:lstStyle/>
          <a:p>
            <a:pPr eaLnBrk="0" hangingPunct="0">
              <a:spcBef>
                <a:spcPct val="0"/>
              </a:spcBef>
            </a:pPr>
            <a:r>
              <a:rPr lang="nl-NL" sz="1000" dirty="0">
                <a:solidFill>
                  <a:prstClr val="white"/>
                </a:solidFill>
                <a:latin typeface="HelveticaNeueLT Std Lt"/>
                <a:cs typeface="Arial"/>
              </a:rPr>
              <a:t>cOAlition S</a:t>
            </a:r>
            <a:r>
              <a:rPr lang="nl-NL" sz="1000" dirty="0">
                <a:solidFill>
                  <a:srgbClr val="BEE3EA"/>
                </a:solidFill>
                <a:latin typeface="HelveticaNeueLT Std Lt"/>
                <a:cs typeface="Arial"/>
              </a:rPr>
              <a:t> </a:t>
            </a:r>
            <a:endParaRPr lang="nl-NL" sz="1000" dirty="0">
              <a:solidFill>
                <a:srgbClr val="637052"/>
              </a:solidFill>
              <a:latin typeface="HelveticaNeueLT Std Lt"/>
              <a:cs typeface="Arial"/>
            </a:endParaRPr>
          </a:p>
        </p:txBody>
      </p:sp>
      <p:sp>
        <p:nvSpPr>
          <p:cNvPr id="5735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19999" y="720000"/>
            <a:ext cx="7704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20" rIns="18000" bIns="82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Titelstijl van model bewerken</a:t>
            </a:r>
          </a:p>
        </p:txBody>
      </p:sp>
      <p:sp>
        <p:nvSpPr>
          <p:cNvPr id="5735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00" y="1764000"/>
            <a:ext cx="7704000" cy="48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2951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p:hf hdr="0" dt="0"/>
  <p:txStyles>
    <p:titleStyle>
      <a:lvl1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2pPr>
      <a:lvl3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3pPr>
      <a:lvl4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4pPr>
      <a:lvl5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5pPr>
      <a:lvl6pPr marL="4572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6pPr>
      <a:lvl7pPr marL="9144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7pPr>
      <a:lvl8pPr marL="13716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8pPr>
      <a:lvl9pPr marL="18288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9pPr>
    </p:titleStyle>
    <p:bodyStyle>
      <a:lvl1pPr marL="288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2pPr>
      <a:lvl3pPr marL="864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3pPr>
      <a:lvl4pPr marL="1152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4pPr>
      <a:lvl5pPr marL="1440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F7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/>
          <p:cNvSpPr>
            <a:spLocks noChangeArrowheads="1"/>
          </p:cNvSpPr>
          <p:nvPr userDrawn="1"/>
        </p:nvSpPr>
        <p:spPr bwMode="auto">
          <a:xfrm>
            <a:off x="114300" y="1641599"/>
            <a:ext cx="8915400" cy="510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endParaRPr lang="nl-BE" sz="240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07951" y="115889"/>
            <a:ext cx="20478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/>
          <a:lstStyle/>
          <a:p>
            <a:pPr eaLnBrk="0" hangingPunct="0">
              <a:spcBef>
                <a:spcPct val="0"/>
              </a:spcBef>
            </a:pPr>
            <a:r>
              <a:rPr lang="nl-NL" sz="1000" dirty="0">
                <a:solidFill>
                  <a:prstClr val="white"/>
                </a:solidFill>
                <a:latin typeface="HelveticaNeueLT Std Lt"/>
                <a:cs typeface="Arial"/>
              </a:rPr>
              <a:t>cOAlition S</a:t>
            </a:r>
            <a:r>
              <a:rPr lang="nl-NL" sz="1000" dirty="0">
                <a:solidFill>
                  <a:srgbClr val="BEE3EA"/>
                </a:solidFill>
                <a:latin typeface="HelveticaNeueLT Std Lt"/>
                <a:cs typeface="Arial"/>
              </a:rPr>
              <a:t> </a:t>
            </a:r>
            <a:r>
              <a:rPr lang="nl-NL" sz="1000" dirty="0">
                <a:solidFill>
                  <a:srgbClr val="637052"/>
                </a:solidFill>
                <a:latin typeface="HelveticaNeueLT Std Lt"/>
                <a:cs typeface="Arial"/>
              </a:rPr>
              <a:t>I </a:t>
            </a:r>
            <a:fld id="{77ACBCB9-9CBE-47EC-808D-8B09835A86EF}" type="slidenum">
              <a:rPr lang="nl-NL" sz="1000" smtClean="0">
                <a:solidFill>
                  <a:srgbClr val="637052"/>
                </a:solidFill>
                <a:latin typeface="HelveticaNeueLT Std Lt"/>
                <a:cs typeface="Arial"/>
              </a:rPr>
              <a:pPr eaLnBrk="0" hangingPunct="0">
                <a:spcBef>
                  <a:spcPct val="0"/>
                </a:spcBef>
              </a:pPr>
              <a:t>‹#›</a:t>
            </a:fld>
            <a:r>
              <a:rPr lang="nl-NL" sz="1000" dirty="0">
                <a:solidFill>
                  <a:srgbClr val="637052"/>
                </a:solidFill>
                <a:latin typeface="HelveticaNeueLT Std Lt"/>
                <a:cs typeface="Arial"/>
              </a:rPr>
              <a:t> </a:t>
            </a:r>
          </a:p>
        </p:txBody>
      </p:sp>
      <p:sp>
        <p:nvSpPr>
          <p:cNvPr id="5735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19999" y="720000"/>
            <a:ext cx="7704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20" rIns="18000" bIns="82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Titelstijl van model bewerken</a:t>
            </a:r>
          </a:p>
        </p:txBody>
      </p:sp>
      <p:sp>
        <p:nvSpPr>
          <p:cNvPr id="5735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00" y="1764000"/>
            <a:ext cx="7704000" cy="48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2480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</p:sldLayoutIdLst>
  <p:hf hdr="0" dt="0"/>
  <p:txStyles>
    <p:titleStyle>
      <a:lvl1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2pPr>
      <a:lvl3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3pPr>
      <a:lvl4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4pPr>
      <a:lvl5pPr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5pPr>
      <a:lvl6pPr marL="4572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6pPr>
      <a:lvl7pPr marL="9144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7pPr>
      <a:lvl8pPr marL="13716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8pPr>
      <a:lvl9pPr marL="1828800" algn="l" rtl="0" fontAlgn="base">
        <a:lnSpc>
          <a:spcPts val="3000"/>
        </a:lnSpc>
        <a:spcBef>
          <a:spcPct val="0"/>
        </a:spcBef>
        <a:spcAft>
          <a:spcPct val="0"/>
        </a:spcAft>
        <a:defRPr sz="3000">
          <a:solidFill>
            <a:srgbClr val="008DCC"/>
          </a:solidFill>
          <a:latin typeface="HelveticaNeueLT Std Med Cn" pitchFamily="34" charset="0"/>
          <a:cs typeface="Arial" charset="0"/>
        </a:defRPr>
      </a:lvl9pPr>
    </p:titleStyle>
    <p:bodyStyle>
      <a:lvl1pPr marL="288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2pPr>
      <a:lvl3pPr marL="864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3pPr>
      <a:lvl4pPr marL="1152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4pPr>
      <a:lvl5pPr marL="1440000" indent="-288000" algn="l" rtl="0" fontAlgn="base">
        <a:spcBef>
          <a:spcPts val="600"/>
        </a:spcBef>
        <a:spcAft>
          <a:spcPct val="0"/>
        </a:spcAft>
        <a:buFontTx/>
        <a:buBlip>
          <a:blip r:embed="rId4"/>
        </a:buBlip>
        <a:defRPr sz="2400" baseline="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5"/>
        </a:buBlip>
        <a:defRPr sz="2400">
          <a:solidFill>
            <a:srgbClr val="00638F"/>
          </a:solidFill>
          <a:latin typeface="+mn-lt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A258971-2581-1140-A045-EF224496870B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80512" y="3642358"/>
            <a:ext cx="3180081" cy="365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C6E7FC"/>
                </a:solidFill>
                <a:latin typeface="Calibri"/>
              </a:rPr>
              <a:t>S.Bianco R.Barbera P.Lubrano M.Maggi D.Menasce L.Patrizii INFN - Plan S @ SEBD Villasimius 20200622</a:t>
            </a:r>
            <a:endParaRPr lang="en-US" dirty="0">
              <a:solidFill>
                <a:srgbClr val="C6E7FC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33952" y="1163319"/>
            <a:ext cx="1473199" cy="365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1264BE6-7815-644F-9E11-B51063D92B3E}" type="datetime1">
              <a:rPr lang="it-IT" smtClean="0">
                <a:solidFill>
                  <a:srgbClr val="C6E7FC"/>
                </a:solidFill>
                <a:latin typeface="Calibri"/>
              </a:rPr>
              <a:t>23/06/20</a:t>
            </a:fld>
            <a:endParaRPr lang="en-US">
              <a:solidFill>
                <a:srgbClr val="C6E7FC"/>
              </a:solidFill>
              <a:latin typeface="Calibri"/>
            </a:endParaRPr>
          </a:p>
        </p:txBody>
      </p:sp>
      <p:pic>
        <p:nvPicPr>
          <p:cNvPr id="10" name="Picture 9" descr="ccby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52467" y="361392"/>
            <a:ext cx="1010650" cy="35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tefano.bianco@lnf.infn.i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5281/zenodo.1247497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5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eur01.safelinks.protection.outlook.com/?url=https%3A%2F%2Fdoi.org%2F10.6084%2Fm9.figshare.c.4561397&amp;data=02%7C01%7Cd.carr%40wellcome.ac.uk%7C53941b5bc12640ea0d3108d6fe474635%7C3b7a675a1fc84983a100cc52b7647737%7C0%7C0%7C636975979404832443&amp;sdata=1tHzHszrweCpBw7DP6Q6jAcI35Yo8zMMeJ%2FMDmXU%2B48%3D&amp;reserved=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85317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000d6f31-8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7163"/>
            <a:ext cx="9144000" cy="5143500"/>
          </a:xfrm>
          <a:prstGeom prst="rect">
            <a:avLst/>
          </a:prstGeom>
        </p:spPr>
      </p:pic>
      <p:sp>
        <p:nvSpPr>
          <p:cNvPr id="147" name="Google Shape;147;p28"/>
          <p:cNvSpPr txBox="1">
            <a:spLocks noGrp="1"/>
          </p:cNvSpPr>
          <p:nvPr>
            <p:ph type="ctrTitle"/>
          </p:nvPr>
        </p:nvSpPr>
        <p:spPr>
          <a:xfrm>
            <a:off x="0" y="418835"/>
            <a:ext cx="8531788" cy="66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mbria"/>
              <a:buNone/>
            </a:pPr>
            <a:r>
              <a:rPr lang="en-US" sz="5400" b="1" i="0" u="none" strike="noStrike" cap="none" dirty="0">
                <a:solidFill>
                  <a:srgbClr val="FFFF0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Plan S</a:t>
            </a:r>
            <a:r>
              <a:rPr lang="en-US" sz="5400" b="1" dirty="0">
                <a:solidFill>
                  <a:srgbClr val="FFFF0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– FAQ’s</a:t>
            </a:r>
            <a:endParaRPr sz="5400" b="1" i="0" u="none" strike="noStrike" cap="none" dirty="0">
              <a:solidFill>
                <a:srgbClr val="FFFF00"/>
              </a:solidFill>
              <a:latin typeface="Calibri" panose="020F0502020204030204" pitchFamily="34" charset="0"/>
              <a:ea typeface="Cambria"/>
              <a:cs typeface="Calibri" panose="020F0502020204030204" pitchFamily="34" charset="0"/>
              <a:sym typeface="Cambria"/>
            </a:endParaRPr>
          </a:p>
        </p:txBody>
      </p:sp>
      <p:sp>
        <p:nvSpPr>
          <p:cNvPr id="149" name="Google Shape;149;p28"/>
          <p:cNvSpPr txBox="1"/>
          <p:nvPr/>
        </p:nvSpPr>
        <p:spPr>
          <a:xfrm>
            <a:off x="161583" y="5770468"/>
            <a:ext cx="8147478" cy="718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32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Stefano Bianco,  INFN researcher and member of  </a:t>
            </a:r>
            <a:r>
              <a:rPr lang="en-US" sz="2000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cOAlition</a:t>
            </a:r>
            <a:r>
              <a:rPr lang="en-US" sz="2000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S Expert Group</a:t>
            </a:r>
            <a:endParaRPr sz="2000" kern="0" dirty="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8"/>
          <p:cNvSpPr txBox="1"/>
          <p:nvPr/>
        </p:nvSpPr>
        <p:spPr>
          <a:xfrm>
            <a:off x="7929405" y="6163731"/>
            <a:ext cx="379656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400" kern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2017 EPR</a:t>
            </a:r>
            <a:endParaRPr sz="400" kern="0">
              <a:solidFill>
                <a:srgbClr val="BFBFB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8222261" y="5050320"/>
            <a:ext cx="151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J.M.W. Turner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B7BA12-178A-814C-BFC5-6CEAE989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277AF-1E64-3544-B7C3-F5D55CCF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01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58724" y="576775"/>
            <a:ext cx="8074588" cy="590869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endParaRPr lang="en-US" dirty="0"/>
          </a:p>
          <a:p>
            <a:pPr marL="114300" indent="0" algn="ctr">
              <a:buFont typeface="Arial" pitchFamily="34" charset="0"/>
              <a:buNone/>
            </a:pPr>
            <a:r>
              <a:rPr lang="en-US" sz="3600" b="1" dirty="0"/>
              <a:t>Plan S in the National Institute for Nuclear Physics</a:t>
            </a:r>
          </a:p>
          <a:p>
            <a:pPr marL="114300" indent="0" algn="ctr">
              <a:buFont typeface="Arial" pitchFamily="34" charset="0"/>
              <a:buNone/>
            </a:pPr>
            <a:endParaRPr lang="en-US" sz="3600" dirty="0"/>
          </a:p>
          <a:p>
            <a:pPr marL="114300" indent="0" algn="ctr">
              <a:buFont typeface="Arial" pitchFamily="34" charset="0"/>
              <a:buNone/>
            </a:pPr>
            <a:r>
              <a:rPr lang="en-US" sz="3600" dirty="0" err="1"/>
              <a:t>S.Bianco</a:t>
            </a:r>
            <a:r>
              <a:rPr lang="en-US" sz="3600" dirty="0"/>
              <a:t> </a:t>
            </a:r>
            <a:r>
              <a:rPr lang="en-US" sz="3600" dirty="0" err="1"/>
              <a:t>R.Barbera</a:t>
            </a:r>
            <a:r>
              <a:rPr lang="en-US" sz="3600" dirty="0"/>
              <a:t> </a:t>
            </a:r>
            <a:r>
              <a:rPr lang="en-US" sz="3600" dirty="0" err="1"/>
              <a:t>M.Maggi</a:t>
            </a:r>
            <a:r>
              <a:rPr lang="en-US" sz="3600" dirty="0"/>
              <a:t> </a:t>
            </a:r>
          </a:p>
          <a:p>
            <a:pPr marL="114300" indent="0" algn="ctr">
              <a:buNone/>
            </a:pPr>
            <a:r>
              <a:rPr lang="en-US" sz="3600" dirty="0" err="1"/>
              <a:t>D.Menasce</a:t>
            </a:r>
            <a:r>
              <a:rPr lang="en-US" sz="3600" dirty="0"/>
              <a:t> </a:t>
            </a:r>
            <a:r>
              <a:rPr lang="en-US" sz="3600" dirty="0" err="1"/>
              <a:t>L.Patrizii</a:t>
            </a:r>
            <a:endParaRPr lang="en-US" sz="3600" dirty="0"/>
          </a:p>
          <a:p>
            <a:pPr marL="114300" indent="0" algn="ctr">
              <a:buFont typeface="Arial" pitchFamily="34" charset="0"/>
              <a:buNone/>
            </a:pPr>
            <a:r>
              <a:rPr lang="en-US" sz="3600" dirty="0" err="1"/>
              <a:t>A.Masiero</a:t>
            </a:r>
            <a:r>
              <a:rPr lang="en-US" sz="3600" dirty="0"/>
              <a:t> (</a:t>
            </a:r>
            <a:r>
              <a:rPr lang="en-US" sz="3600" i="1" dirty="0" err="1"/>
              <a:t>eo</a:t>
            </a:r>
            <a:r>
              <a:rPr lang="en-US" sz="3600" dirty="0"/>
              <a:t>) </a:t>
            </a:r>
          </a:p>
          <a:p>
            <a:pPr marL="114300" indent="0" algn="ctr">
              <a:buFont typeface="Arial" pitchFamily="34" charset="0"/>
              <a:buNone/>
            </a:pPr>
            <a:r>
              <a:rPr lang="en-US" sz="3600" b="1" i="1" dirty="0"/>
              <a:t>INFN Open Access Working Group</a:t>
            </a:r>
          </a:p>
          <a:p>
            <a:pPr marL="114300" indent="0" algn="ctr">
              <a:buFont typeface="Arial" pitchFamily="34" charset="0"/>
              <a:buNone/>
            </a:pPr>
            <a:endParaRPr lang="en-US" sz="3600" dirty="0"/>
          </a:p>
          <a:p>
            <a:pPr marL="114300" indent="0" algn="ctr">
              <a:buFont typeface="Arial" pitchFamily="34" charset="0"/>
              <a:buNone/>
            </a:pPr>
            <a:r>
              <a:rPr lang="en-US" sz="3600" dirty="0" err="1"/>
              <a:t>P.Lubrano</a:t>
            </a:r>
            <a:endParaRPr lang="en-US" sz="3600" dirty="0"/>
          </a:p>
          <a:p>
            <a:pPr marL="114300" indent="0" algn="ctr">
              <a:buFont typeface="Arial" pitchFamily="34" charset="0"/>
              <a:buNone/>
            </a:pPr>
            <a:r>
              <a:rPr lang="en-US" sz="3600" b="1" i="1" dirty="0"/>
              <a:t>INFN Research Assessment  Working Group</a:t>
            </a:r>
          </a:p>
          <a:p>
            <a:pPr marL="114300" indent="0" algn="ctr">
              <a:buNone/>
            </a:pPr>
            <a:endParaRPr lang="en-US" sz="2300" dirty="0"/>
          </a:p>
          <a:p>
            <a:pPr marL="114300" indent="0" algn="ctr">
              <a:buNone/>
            </a:pPr>
            <a:endParaRPr lang="en-US" sz="2300" dirty="0"/>
          </a:p>
          <a:p>
            <a:pPr marL="114300" indent="0" algn="ctr">
              <a:buNone/>
            </a:pPr>
            <a:r>
              <a:rPr lang="en-US" sz="2100" dirty="0">
                <a:latin typeface="American Typewriter"/>
                <a:cs typeface="American Typewriter"/>
              </a:rPr>
              <a:t>info: </a:t>
            </a:r>
            <a:r>
              <a:rPr lang="en-US" sz="2100" dirty="0">
                <a:latin typeface="American Typewriter"/>
                <a:cs typeface="American Typewriter"/>
                <a:hlinkClick r:id="rId2"/>
              </a:rPr>
              <a:t>stefano.bianco@lnf.infn.it</a:t>
            </a:r>
            <a:endParaRPr lang="en-US" sz="2100" dirty="0">
              <a:latin typeface="American Typewriter"/>
              <a:cs typeface="American Typewriter"/>
            </a:endParaRPr>
          </a:p>
          <a:p>
            <a:pPr marL="114300" indent="0" algn="ctr">
              <a:buNone/>
            </a:pPr>
            <a:r>
              <a:rPr lang="en-US" sz="2100" dirty="0">
                <a:latin typeface="American Typewriter"/>
                <a:cs typeface="American Typewriter"/>
              </a:rPr>
              <a:t>oa@lists.infn.it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2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>
                <a:latin typeface="+mn-lt"/>
              </a:rPr>
              <a:t>Open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7200"/>
            <a:ext cx="7620000" cy="4800600"/>
          </a:xfrm>
        </p:spPr>
        <p:txBody>
          <a:bodyPr>
            <a:normAutofit/>
          </a:bodyPr>
          <a:lstStyle/>
          <a:p>
            <a:r>
              <a:rPr lang="en-US" sz="4400" dirty="0"/>
              <a:t>All results from publicly funded research must be immediately and freely available to the taxpayer that has funded it.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6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journal costs.png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54" r="-1154"/>
          <a:stretch/>
        </p:blipFill>
        <p:spPr>
          <a:xfrm>
            <a:off x="457200" y="115450"/>
            <a:ext cx="7606593" cy="6180306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93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80920" cy="1143000"/>
          </a:xfrm>
        </p:spPr>
        <p:txBody>
          <a:bodyPr/>
          <a:lstStyle/>
          <a:p>
            <a:r>
              <a:rPr lang="en-US" sz="5400" b="1" dirty="0">
                <a:latin typeface="+mn-lt"/>
              </a:rPr>
              <a:t>Top 5 commercial publishers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247073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t>S.Bianco R.Barbera P.Lubrano M.Maggi D.Menasce L.Patrizii INFN - Plan S @ SEBD Villasimius 20200622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613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1991 Paul </a:t>
            </a:r>
            <a:r>
              <a:rPr lang="en-US" dirty="0" err="1"/>
              <a:t>Ginsparg</a:t>
            </a:r>
            <a:r>
              <a:rPr lang="en-US" dirty="0"/>
              <a:t> e </a:t>
            </a:r>
            <a:r>
              <a:rPr lang="en-US" dirty="0" err="1"/>
              <a:t>arXiv</a:t>
            </a:r>
            <a:endParaRPr lang="en-US" dirty="0"/>
          </a:p>
        </p:txBody>
      </p:sp>
      <p:pic>
        <p:nvPicPr>
          <p:cNvPr id="4" name="Content Placeholder 3" descr="220px-Ginsparg_at_Cornell_University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978" r="-54978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24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5762"/>
            <a:ext cx="7620000" cy="1143000"/>
          </a:xfrm>
        </p:spPr>
        <p:txBody>
          <a:bodyPr/>
          <a:lstStyle/>
          <a:p>
            <a:r>
              <a:rPr lang="en-US" sz="3600" dirty="0"/>
              <a:t>6 </a:t>
            </a:r>
            <a:r>
              <a:rPr lang="en-US" sz="3600" dirty="0" err="1"/>
              <a:t>agosto</a:t>
            </a:r>
            <a:r>
              <a:rPr lang="en-US" sz="3600" dirty="0"/>
              <a:t> 1991 –</a:t>
            </a:r>
            <a:r>
              <a:rPr lang="en-US" sz="3600" dirty="0" err="1"/>
              <a:t>nascita</a:t>
            </a:r>
            <a:r>
              <a:rPr lang="en-US" sz="3600" dirty="0"/>
              <a:t> di  www al CERN</a:t>
            </a:r>
          </a:p>
        </p:txBody>
      </p:sp>
      <p:pic>
        <p:nvPicPr>
          <p:cNvPr id="4" name="Content Placeholder 3" descr="220px-First_Web_Server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24" r="-9524"/>
          <a:stretch>
            <a:fillRect/>
          </a:stretch>
        </p:blipFill>
        <p:spPr>
          <a:xfrm>
            <a:off x="-381000" y="614681"/>
            <a:ext cx="7620000" cy="48006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 descr="WEB_DIRETTA_sito_prov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1844">
            <a:off x="2627976" y="894080"/>
            <a:ext cx="5703437" cy="2442972"/>
          </a:xfrm>
          <a:prstGeom prst="rect">
            <a:avLst/>
          </a:prstGeom>
        </p:spPr>
      </p:pic>
      <p:pic>
        <p:nvPicPr>
          <p:cNvPr id="6" name="Picture 5" descr="Timbernerslee203540957-729fcfc1-fda1-4fb0-942f-e327a03b9a4f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4" r="47028"/>
          <a:stretch/>
        </p:blipFill>
        <p:spPr>
          <a:xfrm>
            <a:off x="3289299" y="2429093"/>
            <a:ext cx="3009901" cy="38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48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4667C063-A6D2-4B5F-8F14-39E7671B15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408" y="688144"/>
            <a:ext cx="8365588" cy="6274191"/>
          </a:xfr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EC39A7A-BBEF-4531-9730-D42FF5892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051ABB7-37A7-45CE-B466-2926D33B4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8</a:t>
            </a:fld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82F6ECF-3E54-41EA-8F43-35907A303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078857">
            <a:off x="-321244" y="1551230"/>
            <a:ext cx="7620000" cy="1143000"/>
          </a:xfrm>
          <a:solidFill>
            <a:srgbClr val="FFFF00"/>
          </a:solidFill>
        </p:spPr>
        <p:txBody>
          <a:bodyPr/>
          <a:lstStyle/>
          <a:p>
            <a:r>
              <a:rPr lang="it-IT" b="1" dirty="0" err="1">
                <a:solidFill>
                  <a:srgbClr val="FF0000"/>
                </a:solidFill>
                <a:latin typeface="+mn-lt"/>
              </a:rPr>
              <a:t>subscriptions</a:t>
            </a:r>
            <a:r>
              <a:rPr lang="it-IT" b="1" dirty="0">
                <a:solidFill>
                  <a:srgbClr val="FF0000"/>
                </a:solidFill>
                <a:latin typeface="+mn-lt"/>
              </a:rPr>
              <a:t> in 1 </a:t>
            </a:r>
            <a:r>
              <a:rPr lang="it-IT" b="1" dirty="0" err="1">
                <a:solidFill>
                  <a:srgbClr val="FF0000"/>
                </a:solidFill>
                <a:latin typeface="+mn-lt"/>
              </a:rPr>
              <a:t>year</a:t>
            </a:r>
            <a:r>
              <a:rPr lang="it-IT" b="1" dirty="0">
                <a:solidFill>
                  <a:srgbClr val="FF0000"/>
                </a:solidFill>
                <a:latin typeface="+mn-lt"/>
              </a:rPr>
              <a:t> = 1450 new </a:t>
            </a:r>
            <a:r>
              <a:rPr lang="it-IT" b="1" dirty="0" err="1">
                <a:solidFill>
                  <a:srgbClr val="FF0000"/>
                </a:solidFill>
                <a:latin typeface="+mn-lt"/>
              </a:rPr>
              <a:t>researchers</a:t>
            </a:r>
            <a:endParaRPr lang="it-IT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FA49F1B-5F09-4F73-BB82-24D02B1C030D}"/>
              </a:ext>
            </a:extLst>
          </p:cNvPr>
          <p:cNvSpPr txBox="1"/>
          <p:nvPr/>
        </p:nvSpPr>
        <p:spPr>
          <a:xfrm rot="5400000">
            <a:off x="5546627" y="2425885"/>
            <a:ext cx="50121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err="1">
                <a:solidFill>
                  <a:srgbClr val="FF0000"/>
                </a:solidFill>
              </a:rPr>
              <a:t>Ref:S.Mangiaracina</a:t>
            </a:r>
            <a:endParaRPr lang="it-IT" sz="3600" b="1" dirty="0">
              <a:solidFill>
                <a:srgbClr val="FF0000"/>
              </a:solidFill>
            </a:endParaRPr>
          </a:p>
          <a:p>
            <a:r>
              <a:rPr lang="it-IT" altLang="it-IT" sz="3600" dirty="0">
                <a:solidFill>
                  <a:srgbClr val="1155CC"/>
                </a:solidFill>
                <a:cs typeface="Arial" panose="020B0604020202020204" pitchFamily="34" charset="0"/>
                <a:hlinkClick r:id="rId3"/>
              </a:rPr>
              <a:t>10.5281/zenodo.1247497</a:t>
            </a:r>
            <a:endParaRPr lang="it-IT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90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7" y="167335"/>
            <a:ext cx="8089835" cy="2023533"/>
          </a:xfrm>
        </p:spPr>
        <p:txBody>
          <a:bodyPr>
            <a:noAutofit/>
          </a:bodyPr>
          <a:lstStyle/>
          <a:p>
            <a:endParaRPr lang="en-US" sz="3000" b="1" dirty="0"/>
          </a:p>
          <a:p>
            <a:pPr lvl="1"/>
            <a:r>
              <a:rPr lang="en-US" sz="3000" i="1" dirty="0"/>
              <a:t>Publish preprint to OA repository</a:t>
            </a:r>
          </a:p>
          <a:p>
            <a:pPr lvl="1"/>
            <a:r>
              <a:rPr lang="en-US" sz="3000" i="1" dirty="0"/>
              <a:t>Submit to subscription journal, get it accepted</a:t>
            </a:r>
          </a:p>
          <a:p>
            <a:pPr lvl="1"/>
            <a:r>
              <a:rPr lang="en-US" sz="3000" i="1" dirty="0"/>
              <a:t>Wait 0/6/12 months before submitting post-peer review version “</a:t>
            </a:r>
            <a:r>
              <a:rPr lang="en-US" sz="3000" i="1" dirty="0" err="1"/>
              <a:t>postprint</a:t>
            </a:r>
            <a:r>
              <a:rPr lang="en-US" sz="3000" i="1" dirty="0"/>
              <a:t>/AAM” to  OA repository</a:t>
            </a:r>
          </a:p>
          <a:p>
            <a:endParaRPr lang="en-US" sz="3000" b="1" dirty="0"/>
          </a:p>
          <a:p>
            <a:pPr lvl="1"/>
            <a:r>
              <a:rPr lang="en-US" sz="3000" i="1" dirty="0"/>
              <a:t>Pay Article Processing Costs (APC) and publish OA</a:t>
            </a:r>
          </a:p>
          <a:p>
            <a:endParaRPr lang="en-US" sz="3000" b="1" dirty="0">
              <a:solidFill>
                <a:srgbClr val="FF0000"/>
              </a:solidFill>
            </a:endParaRPr>
          </a:p>
          <a:p>
            <a:pPr lvl="1"/>
            <a:r>
              <a:rPr lang="en-US" sz="3000" b="1" i="1" dirty="0">
                <a:solidFill>
                  <a:srgbClr val="FF0000"/>
                </a:solidFill>
              </a:rPr>
              <a:t>Buy subscription…</a:t>
            </a:r>
          </a:p>
          <a:p>
            <a:pPr lvl="1"/>
            <a:r>
              <a:rPr lang="en-US" sz="3000" b="1" i="1" dirty="0">
                <a:solidFill>
                  <a:srgbClr val="FF0000"/>
                </a:solidFill>
              </a:rPr>
              <a:t>…and also pay APC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9</a:t>
            </a:fld>
            <a:endParaRPr lang="en-US"/>
          </a:p>
        </p:txBody>
      </p:sp>
      <p:sp>
        <p:nvSpPr>
          <p:cNvPr id="6" name="CasellaDiTesto 9">
            <a:extLst>
              <a:ext uri="{FF2B5EF4-FFF2-40B4-BE49-F238E27FC236}">
                <a16:creationId xmlns:a16="http://schemas.microsoft.com/office/drawing/2014/main" id="{DDA9E1E1-970F-BE41-9A47-DF2E2D2CE728}"/>
              </a:ext>
            </a:extLst>
          </p:cNvPr>
          <p:cNvSpPr txBox="1"/>
          <p:nvPr/>
        </p:nvSpPr>
        <p:spPr>
          <a:xfrm>
            <a:off x="821094" y="140169"/>
            <a:ext cx="3713583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114300" lvl="0" defTabSz="914400">
              <a:spcBef>
                <a:spcPct val="20000"/>
              </a:spcBef>
              <a:buClr>
                <a:srgbClr val="31B6FD"/>
              </a:buClr>
            </a:pPr>
            <a:r>
              <a:rPr lang="en-US" sz="3200" b="1" dirty="0">
                <a:solidFill>
                  <a:schemeClr val="bg1"/>
                </a:solidFill>
              </a:rPr>
              <a:t>Green Open Access </a:t>
            </a:r>
          </a:p>
        </p:txBody>
      </p:sp>
      <p:sp>
        <p:nvSpPr>
          <p:cNvPr id="7" name="CasellaDiTesto 10">
            <a:extLst>
              <a:ext uri="{FF2B5EF4-FFF2-40B4-BE49-F238E27FC236}">
                <a16:creationId xmlns:a16="http://schemas.microsoft.com/office/drawing/2014/main" id="{272C46D5-0BAA-FE41-8B7D-4FBD89DFF6C3}"/>
              </a:ext>
            </a:extLst>
          </p:cNvPr>
          <p:cNvSpPr txBox="1"/>
          <p:nvPr/>
        </p:nvSpPr>
        <p:spPr>
          <a:xfrm>
            <a:off x="821094" y="3203716"/>
            <a:ext cx="3713583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114300" lvl="0" defTabSz="914400">
              <a:spcBef>
                <a:spcPct val="20000"/>
              </a:spcBef>
              <a:buClr>
                <a:srgbClr val="31B6FD"/>
              </a:buClr>
            </a:pPr>
            <a:r>
              <a:rPr lang="en-US" sz="3200" b="1" dirty="0">
                <a:solidFill>
                  <a:schemeClr val="bg1"/>
                </a:solidFill>
              </a:rPr>
              <a:t>Gold Open Access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094" y="4824988"/>
            <a:ext cx="4911922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Hybrid with Double Dipping</a:t>
            </a:r>
          </a:p>
        </p:txBody>
      </p:sp>
      <p:sp>
        <p:nvSpPr>
          <p:cNvPr id="8" name="CasellaDiTesto 9">
            <a:extLst>
              <a:ext uri="{FF2B5EF4-FFF2-40B4-BE49-F238E27FC236}">
                <a16:creationId xmlns:a16="http://schemas.microsoft.com/office/drawing/2014/main" id="{9B71ECF2-9A20-BA42-98BE-0DD0C6013652}"/>
              </a:ext>
            </a:extLst>
          </p:cNvPr>
          <p:cNvSpPr txBox="1"/>
          <p:nvPr/>
        </p:nvSpPr>
        <p:spPr>
          <a:xfrm>
            <a:off x="4572000" y="126917"/>
            <a:ext cx="3713583" cy="30777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114300" lvl="0" defTabSz="914400">
              <a:spcBef>
                <a:spcPct val="20000"/>
              </a:spcBef>
              <a:buClr>
                <a:srgbClr val="31B6FD"/>
              </a:buClr>
            </a:pPr>
            <a:r>
              <a:rPr lang="en-US" sz="1400" b="1" dirty="0">
                <a:solidFill>
                  <a:srgbClr val="C00000"/>
                </a:solidFill>
              </a:rPr>
              <a:t>“Subscription” MODEL</a:t>
            </a:r>
          </a:p>
        </p:txBody>
      </p:sp>
      <p:sp>
        <p:nvSpPr>
          <p:cNvPr id="9" name="CasellaDiTesto 10">
            <a:extLst>
              <a:ext uri="{FF2B5EF4-FFF2-40B4-BE49-F238E27FC236}">
                <a16:creationId xmlns:a16="http://schemas.microsoft.com/office/drawing/2014/main" id="{F430573B-21A4-524B-A7C4-236E4BB8A14B}"/>
              </a:ext>
            </a:extLst>
          </p:cNvPr>
          <p:cNvSpPr txBox="1"/>
          <p:nvPr/>
        </p:nvSpPr>
        <p:spPr>
          <a:xfrm>
            <a:off x="4632860" y="3218231"/>
            <a:ext cx="3713583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114300" lvl="0" defTabSz="914400">
              <a:spcBef>
                <a:spcPct val="20000"/>
              </a:spcBef>
              <a:buClr>
                <a:srgbClr val="31B6FD"/>
              </a:buClr>
            </a:pPr>
            <a:r>
              <a:rPr lang="en-US" sz="1400" b="1" dirty="0">
                <a:solidFill>
                  <a:srgbClr val="C00000"/>
                </a:solidFill>
              </a:rPr>
              <a:t>“Article Processing Costs” MODEL</a:t>
            </a:r>
          </a:p>
        </p:txBody>
      </p:sp>
    </p:spTree>
    <p:extLst>
      <p:ext uri="{BB962C8B-B14F-4D97-AF65-F5344CB8AC3E}">
        <p14:creationId xmlns:p14="http://schemas.microsoft.com/office/powerpoint/2010/main" val="955056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Factor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012" y="4243496"/>
            <a:ext cx="7922188" cy="1159933"/>
          </a:xfrm>
        </p:spPr>
        <p:txBody>
          <a:bodyPr>
            <a:noAutofit/>
          </a:bodyPr>
          <a:lstStyle/>
          <a:p>
            <a:r>
              <a:rPr lang="en-US" sz="3200" dirty="0"/>
              <a:t>New journal has IF=0 for two years</a:t>
            </a:r>
          </a:p>
          <a:p>
            <a:r>
              <a:rPr lang="en-US" sz="3200" dirty="0"/>
              <a:t>IF Index is subject to problems (self citations, negative citations etc.)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44488" y="1827213"/>
          <a:ext cx="7696200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4" imgW="2578100" imgH="457200" progId="Equation.3">
                  <p:embed/>
                </p:oleObj>
              </mc:Choice>
              <mc:Fallback>
                <p:oleObj name="Equation" r:id="rId4" imgW="2578100" imgH="4572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4488" y="1827213"/>
                        <a:ext cx="7696200" cy="1365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69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utterstock-15285448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760024"/>
            <a:ext cx="5181600" cy="30208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3022187" y="3049558"/>
            <a:ext cx="6719150" cy="620037"/>
          </a:xfrm>
        </p:spPr>
        <p:txBody>
          <a:bodyPr>
            <a:normAutofit fontScale="90000"/>
          </a:bodyPr>
          <a:lstStyle/>
          <a:p>
            <a:r>
              <a:rPr lang="en-US" sz="3600" dirty="0" err="1">
                <a:solidFill>
                  <a:srgbClr val="3366FF"/>
                </a:solidFill>
              </a:rPr>
              <a:t>Rsearch</a:t>
            </a:r>
            <a:r>
              <a:rPr lang="en-US" sz="3600" dirty="0">
                <a:solidFill>
                  <a:srgbClr val="3366FF"/>
                </a:solidFill>
              </a:rPr>
              <a:t> assessment,  TODAY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7260553"/>
              </p:ext>
            </p:extLst>
          </p:nvPr>
        </p:nvGraphicFramePr>
        <p:xfrm>
          <a:off x="-23157" y="-43435"/>
          <a:ext cx="9465733" cy="673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16200000">
            <a:off x="7307506" y="2513747"/>
            <a:ext cx="3180081" cy="365764"/>
          </a:xfrm>
        </p:spPr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60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C1CF8-E6E3-4120-97E6-D7A81516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A46A30-AA32-483E-A496-CA0069B17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6076"/>
            <a:ext cx="7620000" cy="4800600"/>
          </a:xfrm>
        </p:spPr>
        <p:txBody>
          <a:bodyPr>
            <a:normAutofit/>
          </a:bodyPr>
          <a:lstStyle/>
          <a:p>
            <a:r>
              <a:rPr lang="it-IT" sz="3600" dirty="0" err="1"/>
              <a:t>Establishing</a:t>
            </a:r>
            <a:r>
              <a:rPr lang="it-IT" sz="3600" dirty="0"/>
              <a:t> Open Access practices </a:t>
            </a:r>
            <a:r>
              <a:rPr lang="it-IT" sz="3600" dirty="0" err="1"/>
              <a:t>is</a:t>
            </a:r>
            <a:r>
              <a:rPr lang="it-IT" sz="3600" dirty="0"/>
              <a:t> a </a:t>
            </a:r>
            <a:r>
              <a:rPr lang="it-IT" sz="3600" dirty="0" err="1"/>
              <a:t>challenge</a:t>
            </a:r>
            <a:endParaRPr lang="it-IT" sz="3600" dirty="0"/>
          </a:p>
          <a:p>
            <a:r>
              <a:rPr lang="it-IT" sz="3600" dirty="0"/>
              <a:t>The evaluation of </a:t>
            </a:r>
            <a:r>
              <a:rPr lang="it-IT" sz="3600" dirty="0" err="1"/>
              <a:t>research</a:t>
            </a:r>
            <a:r>
              <a:rPr lang="it-IT" sz="3600" dirty="0"/>
              <a:t> (</a:t>
            </a:r>
            <a:r>
              <a:rPr lang="it-IT" sz="3600" dirty="0" err="1"/>
              <a:t>careers</a:t>
            </a:r>
            <a:r>
              <a:rPr lang="it-IT" sz="3600" dirty="0"/>
              <a:t>, </a:t>
            </a:r>
            <a:r>
              <a:rPr lang="it-IT" sz="3600" dirty="0" err="1"/>
              <a:t>fundings</a:t>
            </a:r>
            <a:r>
              <a:rPr lang="it-IT" sz="3600" dirty="0"/>
              <a:t>, </a:t>
            </a:r>
            <a:r>
              <a:rPr lang="it-IT" sz="3600" dirty="0" err="1"/>
              <a:t>etc</a:t>
            </a:r>
            <a:r>
              <a:rPr lang="it-IT" sz="3600" dirty="0"/>
              <a:t>) </a:t>
            </a:r>
            <a:r>
              <a:rPr lang="it-IT" sz="3600" dirty="0" err="1"/>
              <a:t>is</a:t>
            </a:r>
            <a:r>
              <a:rPr lang="it-IT" sz="3600" dirty="0"/>
              <a:t> </a:t>
            </a:r>
            <a:r>
              <a:rPr lang="it-IT" sz="3600" dirty="0" err="1"/>
              <a:t>entwined</a:t>
            </a:r>
            <a:r>
              <a:rPr lang="it-IT" sz="3600" dirty="0"/>
              <a:t> with </a:t>
            </a:r>
            <a:r>
              <a:rPr lang="it-IT" sz="3600" dirty="0" err="1"/>
              <a:t>bibliometric</a:t>
            </a:r>
            <a:r>
              <a:rPr lang="it-IT" sz="3600" dirty="0"/>
              <a:t> </a:t>
            </a:r>
            <a:r>
              <a:rPr lang="it-IT" sz="3600" dirty="0" err="1"/>
              <a:t>criteria</a:t>
            </a:r>
            <a:r>
              <a:rPr lang="it-IT" sz="3600" dirty="0"/>
              <a:t>, </a:t>
            </a:r>
            <a:r>
              <a:rPr lang="it-IT" sz="3600" dirty="0" err="1"/>
              <a:t>particularly</a:t>
            </a:r>
            <a:r>
              <a:rPr lang="it-IT" sz="3600" dirty="0"/>
              <a:t> Impact Factor (IF) in STEM </a:t>
            </a:r>
            <a:r>
              <a:rPr lang="it-IT" sz="3600" dirty="0" err="1"/>
              <a:t>disciplines</a:t>
            </a:r>
            <a:endParaRPr lang="it-IT" sz="3600" dirty="0"/>
          </a:p>
          <a:p>
            <a:r>
              <a:rPr lang="it-IT" sz="3600" dirty="0"/>
              <a:t>Commercial </a:t>
            </a:r>
            <a:r>
              <a:rPr lang="it-IT" sz="3600" dirty="0" err="1"/>
              <a:t>databases</a:t>
            </a:r>
            <a:r>
              <a:rPr lang="it-IT" sz="3600" dirty="0"/>
              <a:t> are </a:t>
            </a:r>
            <a:r>
              <a:rPr lang="it-IT" sz="3600" dirty="0" err="1"/>
              <a:t>used</a:t>
            </a:r>
            <a:r>
              <a:rPr lang="it-IT" sz="3600" dirty="0"/>
              <a:t> for </a:t>
            </a:r>
            <a:r>
              <a:rPr lang="it-IT" sz="3600" dirty="0" err="1"/>
              <a:t>governmental</a:t>
            </a:r>
            <a:r>
              <a:rPr lang="it-IT" sz="3600" dirty="0"/>
              <a:t> research </a:t>
            </a:r>
            <a:r>
              <a:rPr lang="it-IT" sz="3600" dirty="0" err="1"/>
              <a:t>assessment</a:t>
            </a:r>
            <a:endParaRPr lang="it-IT" sz="360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217FF1C-836F-472F-8573-6676425E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C3F01-87D1-4E21-AF74-01F96F5B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56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Infn</a:t>
            </a:r>
            <a:r>
              <a:rPr lang="en-US" dirty="0"/>
              <a:t> e Open Access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1452368"/>
              </p:ext>
            </p:extLst>
          </p:nvPr>
        </p:nvGraphicFramePr>
        <p:xfrm>
          <a:off x="1683127" y="1185333"/>
          <a:ext cx="7460873" cy="4855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S.Bianco R.Barbera P.Lubrano M.Maggi D.Menasce L.Patrizii INFN - Plan S @ SEBD Villasimius 20200622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7382933" y="1801019"/>
            <a:ext cx="694267" cy="65563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59903" y="1417638"/>
            <a:ext cx="177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2018 joins Plan-S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66267" y="1837770"/>
            <a:ext cx="1950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2018 joins OA2020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742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762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the Frascati institutional repository contains preprints dating back </a:t>
            </a:r>
            <a:r>
              <a:rPr lang="en-US" b="1" dirty="0">
                <a:solidFill>
                  <a:srgbClr val="000000"/>
                </a:solidFill>
                <a:latin typeface="Calibri" charset="0"/>
              </a:rPr>
              <a:t>1954</a:t>
            </a:r>
            <a:br>
              <a:rPr lang="en-US" b="1" dirty="0">
                <a:solidFill>
                  <a:srgbClr val="000000"/>
                </a:solidFill>
                <a:latin typeface="Calibri" charset="0"/>
              </a:rPr>
            </a:br>
            <a:r>
              <a:rPr lang="en-US" b="1" dirty="0">
                <a:solidFill>
                  <a:srgbClr val="FF0000"/>
                </a:solidFill>
                <a:latin typeface="Calibri" charset="0"/>
              </a:rPr>
              <a:t>openaccessrepository.it</a:t>
            </a:r>
            <a:r>
              <a:rPr lang="en-US" dirty="0">
                <a:solidFill>
                  <a:srgbClr val="FF0000"/>
                </a:solidFill>
                <a:latin typeface="Calibri" charset="0"/>
              </a:rPr>
              <a:t>       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S.Bianco R.Barbera P.Lubrano M.Maggi D.Menasce L.Patrizii INFN - Plan S @ SEBD Villasimius 20200622</a:t>
            </a:r>
          </a:p>
        </p:txBody>
      </p:sp>
      <p:pic>
        <p:nvPicPr>
          <p:cNvPr id="107418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19771">
            <a:off x="1103313" y="2147888"/>
            <a:ext cx="6426200" cy="343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18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87" y="1779493"/>
            <a:ext cx="8455025" cy="3299013"/>
          </a:xfrm>
        </p:spPr>
        <p:txBody>
          <a:bodyPr wrap="square" lIns="180000" tIns="0" rIns="0" anchor="ctr" anchorCtr="0">
            <a:normAutofit/>
          </a:bodyPr>
          <a:lstStyle/>
          <a:p>
            <a:r>
              <a:rPr lang="it-IT" sz="3200" b="1" spc="-100" dirty="0"/>
              <a:t>4 Settembre 2018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it-IT" sz="3600" b="1" spc="-100" dirty="0"/>
              <a:t>11 Istituzioni Finanziatrici della Ricerca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it-IT" sz="3600" b="1" spc="-100" dirty="0"/>
              <a:t>lanciano </a:t>
            </a:r>
            <a:r>
              <a:rPr lang="it-IT" sz="4000" b="1" spc="-100" dirty="0"/>
              <a:t>Plan </a:t>
            </a:r>
            <a:r>
              <a:rPr lang="it-IT" sz="4000" b="1" spc="-100" dirty="0" err="1"/>
              <a:t>S</a:t>
            </a:r>
            <a:endParaRPr lang="it-IT" sz="3600" b="1" spc="-10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4D94A2E-EEE2-824E-B15E-27247B7A62A5}"/>
              </a:ext>
            </a:extLst>
          </p:cNvPr>
          <p:cNvSpPr/>
          <p:nvPr/>
        </p:nvSpPr>
        <p:spPr>
          <a:xfrm>
            <a:off x="3097653" y="36823"/>
            <a:ext cx="33366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Settembre 2018</a:t>
            </a:r>
          </a:p>
        </p:txBody>
      </p:sp>
    </p:spTree>
    <p:extLst>
      <p:ext uri="{BB962C8B-B14F-4D97-AF65-F5344CB8AC3E}">
        <p14:creationId xmlns:p14="http://schemas.microsoft.com/office/powerpoint/2010/main" val="3858473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F25AA6A-475E-9645-A5F8-7A32E9022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0"/>
            <a:ext cx="7429500" cy="350605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5048615-9DF1-7945-9004-CDAEBA3A8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3506057"/>
            <a:ext cx="7429501" cy="317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89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171450" indent="-171450"/>
            <a:r>
              <a:rPr lang="en-US" sz="3200" dirty="0"/>
              <a:t> We are not going to pay to publish on double dipping journals</a:t>
            </a:r>
          </a:p>
          <a:p>
            <a:pPr marL="171450" indent="-171450"/>
            <a:r>
              <a:rPr lang="en-US" sz="3200" dirty="0"/>
              <a:t> We support self archiving and zero-embargo green OA</a:t>
            </a:r>
          </a:p>
          <a:p>
            <a:pPr marL="171450" indent="-171450"/>
            <a:r>
              <a:rPr lang="en-US" sz="3200" dirty="0"/>
              <a:t> We are not going to use Impact Factor for evaluation of research</a:t>
            </a:r>
          </a:p>
          <a:p>
            <a:pPr marL="171450" indent="-171450"/>
            <a:r>
              <a:rPr lang="en-US" sz="3200" dirty="0"/>
              <a:t> We are going to apply the Plan S principles on new projects starting after January 1</a:t>
            </a:r>
            <a:r>
              <a:rPr lang="en-US" sz="3200" baseline="30000" dirty="0"/>
              <a:t>st</a:t>
            </a:r>
            <a:r>
              <a:rPr lang="en-US" sz="3200" dirty="0"/>
              <a:t>, 2021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Plan S Principles (simplified)</a:t>
            </a:r>
          </a:p>
        </p:txBody>
      </p:sp>
    </p:spTree>
    <p:extLst>
      <p:ext uri="{BB962C8B-B14F-4D97-AF65-F5344CB8AC3E}">
        <p14:creationId xmlns:p14="http://schemas.microsoft.com/office/powerpoint/2010/main" val="2173559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contenuto 17">
            <a:extLst>
              <a:ext uri="{FF2B5EF4-FFF2-40B4-BE49-F238E27FC236}">
                <a16:creationId xmlns:a16="http://schemas.microsoft.com/office/drawing/2014/main" id="{DE31E9D5-BB83-6B4C-9708-8AEBB5A9C75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-87182"/>
            <a:ext cx="7704000" cy="1609784"/>
          </a:xfrm>
        </p:spPr>
        <p:txBody>
          <a:bodyPr/>
          <a:lstStyle/>
          <a:p>
            <a:pPr algn="ctr">
              <a:lnSpc>
                <a:spcPts val="3700"/>
              </a:lnSpc>
              <a:spcBef>
                <a:spcPts val="600"/>
              </a:spcBef>
            </a:pPr>
            <a:r>
              <a:rPr lang="en-US" sz="2800" dirty="0"/>
              <a:t>May 31</a:t>
            </a:r>
            <a:r>
              <a:rPr lang="en-US" sz="2800" baseline="30000" dirty="0"/>
              <a:t>st</a:t>
            </a:r>
            <a:r>
              <a:rPr lang="en-US" sz="2800" dirty="0"/>
              <a:t>, 2019</a:t>
            </a:r>
            <a:br>
              <a:rPr lang="en-US" sz="3600" dirty="0"/>
            </a:br>
            <a:r>
              <a:rPr lang="en-US" sz="3600" dirty="0"/>
              <a:t>Plan S – Implementation Guidance</a:t>
            </a:r>
            <a:br>
              <a:rPr lang="en-US" sz="4000" dirty="0"/>
            </a:br>
            <a:r>
              <a:rPr lang="en-US" sz="4000" dirty="0"/>
              <a:t>The Three Roads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5964238" y="3641725"/>
            <a:ext cx="3179762" cy="36671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6E7FC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S.Bianco R.Barbera P.Lubrano M.Maggi D.Menasce L.Patrizii INFN - Plan S @ SEBD Villasimius 20200622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94725" y="5648325"/>
            <a:ext cx="549275" cy="396875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8971-2581-1140-A045-EF224496870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4956" y="5159811"/>
            <a:ext cx="535724" cy="769441"/>
          </a:xfrm>
          <a:prstGeom prst="rect">
            <a:avLst/>
          </a:prstGeom>
          <a:solidFill>
            <a:srgbClr val="E6A156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1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9" name="16-Point Star 8"/>
          <p:cNvSpPr/>
          <p:nvPr/>
        </p:nvSpPr>
        <p:spPr>
          <a:xfrm>
            <a:off x="5661410" y="5688327"/>
            <a:ext cx="2992200" cy="1055420"/>
          </a:xfrm>
          <a:prstGeom prst="star16">
            <a:avLst/>
          </a:prstGeom>
          <a:solidFill>
            <a:schemeClr val="bg2">
              <a:lumMod val="50000"/>
            </a:schemeClr>
          </a:solidFill>
          <a:ln>
            <a:solidFill>
              <a:srgbClr val="EF7E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  <a:cs typeface="Arial"/>
              </a:rPr>
              <a:t>hybrid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in </a:t>
            </a:r>
            <a:r>
              <a:rPr lang="en-US" sz="2400" dirty="0">
                <a:solidFill>
                  <a:prstClr val="white"/>
                </a:solidFill>
                <a:latin typeface="Calibri"/>
                <a:cs typeface="Arial"/>
              </a:rPr>
              <a:t>transition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0" name="16-Point Star 9"/>
          <p:cNvSpPr/>
          <p:nvPr/>
        </p:nvSpPr>
        <p:spPr>
          <a:xfrm>
            <a:off x="2825781" y="5730502"/>
            <a:ext cx="2542085" cy="1055420"/>
          </a:xfrm>
          <a:prstGeom prst="star16">
            <a:avLst/>
          </a:prstGeom>
          <a:solidFill>
            <a:srgbClr val="008000"/>
          </a:solidFill>
          <a:ln>
            <a:solidFill>
              <a:srgbClr val="EF7E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green 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0401" y="6080669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1" name="16-Point Star 10"/>
          <p:cNvSpPr/>
          <p:nvPr/>
        </p:nvSpPr>
        <p:spPr>
          <a:xfrm>
            <a:off x="89923" y="5730502"/>
            <a:ext cx="2229999" cy="931107"/>
          </a:xfrm>
          <a:prstGeom prst="star16">
            <a:avLst/>
          </a:prstGeom>
          <a:solidFill>
            <a:schemeClr val="accent5">
              <a:lumMod val="75000"/>
            </a:schemeClr>
          </a:solidFill>
          <a:ln>
            <a:solidFill>
              <a:srgbClr val="EF7E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gold OA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59FEB4E-2BCA-624D-88CC-E92738FD306D}"/>
              </a:ext>
            </a:extLst>
          </p:cNvPr>
          <p:cNvSpPr txBox="1"/>
          <p:nvPr/>
        </p:nvSpPr>
        <p:spPr>
          <a:xfrm>
            <a:off x="99766" y="2542812"/>
            <a:ext cx="2294302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lang="en-US" dirty="0">
                <a:solidFill>
                  <a:prstClr val="black"/>
                </a:solidFill>
                <a:cs typeface="Arial"/>
              </a:rPr>
              <a:t>Authors publish in an Open Access journal or on an Open Access platform.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D07D715-E489-0C4B-BAF5-2A1D3190D0C1}"/>
              </a:ext>
            </a:extLst>
          </p:cNvPr>
          <p:cNvSpPr txBox="1"/>
          <p:nvPr/>
        </p:nvSpPr>
        <p:spPr>
          <a:xfrm>
            <a:off x="69707" y="1323293"/>
            <a:ext cx="229430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000000"/>
                </a:solidFill>
                <a:cs typeface="Arial"/>
              </a:rPr>
              <a:t>Open Access publishing venues (journals or platforms) 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BFE3CCD-F264-F141-B414-A91A50F5F8C3}"/>
              </a:ext>
            </a:extLst>
          </p:cNvPr>
          <p:cNvSpPr txBox="1"/>
          <p:nvPr/>
        </p:nvSpPr>
        <p:spPr>
          <a:xfrm>
            <a:off x="2399795" y="2021427"/>
            <a:ext cx="3422185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>
                <a:solidFill>
                  <a:prstClr val="black"/>
                </a:solidFill>
                <a:cs typeface="Arial"/>
              </a:rPr>
              <a:t>Authors publish in a subscription journal and make either the final published version (Version of Record (</a:t>
            </a:r>
            <a:r>
              <a:rPr lang="en-US" dirty="0" err="1">
                <a:solidFill>
                  <a:prstClr val="black"/>
                </a:solidFill>
                <a:cs typeface="Arial"/>
              </a:rPr>
              <a:t>VoR</a:t>
            </a:r>
            <a:r>
              <a:rPr lang="en-US" dirty="0">
                <a:solidFill>
                  <a:prstClr val="black"/>
                </a:solidFill>
                <a:cs typeface="Arial"/>
              </a:rPr>
              <a:t>)) or the Author's Accepted Manuscript (AAM) openly available in a repository.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F7BD609-7741-264D-AA56-6FAF079DFC33}"/>
              </a:ext>
            </a:extLst>
          </p:cNvPr>
          <p:cNvSpPr txBox="1"/>
          <p:nvPr/>
        </p:nvSpPr>
        <p:spPr>
          <a:xfrm>
            <a:off x="2441360" y="1326648"/>
            <a:ext cx="3422185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it-IT" b="1" dirty="0">
                <a:solidFill>
                  <a:srgbClr val="000000"/>
                </a:solidFill>
                <a:cs typeface="Arial"/>
              </a:rPr>
              <a:t>Subscription </a:t>
            </a:r>
            <a:r>
              <a:rPr lang="it-IT" b="1" dirty="0" err="1">
                <a:solidFill>
                  <a:srgbClr val="000000"/>
                </a:solidFill>
                <a:cs typeface="Arial"/>
              </a:rPr>
              <a:t>venues</a:t>
            </a:r>
            <a:endParaRPr lang="it-IT" b="1" dirty="0">
              <a:solidFill>
                <a:srgbClr val="000000"/>
              </a:solidFill>
              <a:cs typeface="Arial"/>
            </a:endParaRPr>
          </a:p>
          <a:p>
            <a:pPr lvl="0" algn="ctr">
              <a:defRPr/>
            </a:pPr>
            <a:r>
              <a:rPr lang="it-IT" b="1" dirty="0">
                <a:solidFill>
                  <a:srgbClr val="000000"/>
                </a:solidFill>
                <a:cs typeface="Arial"/>
              </a:rPr>
              <a:t> (repository </a:t>
            </a:r>
            <a:r>
              <a:rPr lang="it-IT" b="1" dirty="0" err="1">
                <a:solidFill>
                  <a:srgbClr val="000000"/>
                </a:solidFill>
                <a:cs typeface="Arial"/>
              </a:rPr>
              <a:t>route</a:t>
            </a:r>
            <a:r>
              <a:rPr lang="it-IT" b="1" dirty="0">
                <a:solidFill>
                  <a:srgbClr val="000000"/>
                </a:solidFill>
                <a:cs typeface="Arial"/>
              </a:rPr>
              <a:t>)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BEA9A01-3FD1-334C-A31E-6EDAA7D9DD44}"/>
              </a:ext>
            </a:extLst>
          </p:cNvPr>
          <p:cNvSpPr txBox="1"/>
          <p:nvPr/>
        </p:nvSpPr>
        <p:spPr>
          <a:xfrm>
            <a:off x="5954751" y="1321447"/>
            <a:ext cx="2804048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it-IT" b="1" dirty="0">
                <a:solidFill>
                  <a:srgbClr val="000000"/>
                </a:solidFill>
                <a:cs typeface="Arial"/>
              </a:rPr>
              <a:t>Transition of </a:t>
            </a:r>
            <a:r>
              <a:rPr lang="it-IT" b="1" dirty="0" err="1">
                <a:solidFill>
                  <a:srgbClr val="000000"/>
                </a:solidFill>
                <a:cs typeface="Arial"/>
              </a:rPr>
              <a:t>subscription</a:t>
            </a:r>
            <a:r>
              <a:rPr lang="it-IT" b="1" dirty="0">
                <a:solidFill>
                  <a:srgbClr val="000000"/>
                </a:solidFill>
                <a:cs typeface="Arial"/>
              </a:rPr>
              <a:t> </a:t>
            </a:r>
            <a:r>
              <a:rPr lang="it-IT" b="1" dirty="0" err="1">
                <a:solidFill>
                  <a:srgbClr val="000000"/>
                </a:solidFill>
                <a:cs typeface="Arial"/>
              </a:rPr>
              <a:t>venues</a:t>
            </a:r>
            <a:r>
              <a:rPr lang="it-IT" b="1" dirty="0">
                <a:solidFill>
                  <a:srgbClr val="000000"/>
                </a:solidFill>
                <a:cs typeface="Arial"/>
              </a:rPr>
              <a:t> (</a:t>
            </a:r>
            <a:r>
              <a:rPr lang="it-IT" b="1" dirty="0" err="1">
                <a:solidFill>
                  <a:srgbClr val="000000"/>
                </a:solidFill>
                <a:cs typeface="Arial"/>
              </a:rPr>
              <a:t>transformative</a:t>
            </a:r>
            <a:r>
              <a:rPr lang="it-IT" b="1" dirty="0">
                <a:solidFill>
                  <a:srgbClr val="000000"/>
                </a:solidFill>
                <a:cs typeface="Arial"/>
              </a:rPr>
              <a:t> </a:t>
            </a:r>
            <a:r>
              <a:rPr lang="it-IT" b="1" dirty="0" err="1">
                <a:solidFill>
                  <a:srgbClr val="000000"/>
                </a:solidFill>
                <a:cs typeface="Arial"/>
              </a:rPr>
              <a:t>arrangements</a:t>
            </a:r>
            <a:r>
              <a:rPr lang="it-IT" b="1" dirty="0">
                <a:solidFill>
                  <a:srgbClr val="000000"/>
                </a:solidFill>
                <a:cs typeface="Arial"/>
              </a:rPr>
              <a:t>) 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01495D-A769-804B-AD14-173A0068B486}"/>
              </a:ext>
            </a:extLst>
          </p:cNvPr>
          <p:cNvSpPr txBox="1"/>
          <p:nvPr/>
        </p:nvSpPr>
        <p:spPr>
          <a:xfrm>
            <a:off x="5922686" y="2292893"/>
            <a:ext cx="2804048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>
                <a:solidFill>
                  <a:prstClr val="black"/>
                </a:solidFill>
                <a:cs typeface="Arial"/>
              </a:rPr>
              <a:t>Authors publish Open Access in a subscription journal under a transformative arrangement.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0515" y="5174816"/>
            <a:ext cx="470000" cy="769441"/>
          </a:xfrm>
          <a:prstGeom prst="rect">
            <a:avLst/>
          </a:prstGeom>
          <a:solidFill>
            <a:srgbClr val="E6A156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2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86775" y="5069082"/>
            <a:ext cx="470000" cy="769441"/>
          </a:xfrm>
          <a:prstGeom prst="rect">
            <a:avLst/>
          </a:prstGeom>
          <a:solidFill>
            <a:srgbClr val="E6A156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3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C15F021-EDBA-40E1-B5B8-C61EB79197D0}"/>
              </a:ext>
            </a:extLst>
          </p:cNvPr>
          <p:cNvSpPr txBox="1"/>
          <p:nvPr/>
        </p:nvSpPr>
        <p:spPr>
          <a:xfrm>
            <a:off x="82483" y="3777052"/>
            <a:ext cx="229430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 err="1">
                <a:solidFill>
                  <a:prstClr val="black"/>
                </a:solidFill>
                <a:cs typeface="Arial"/>
              </a:rPr>
              <a:t>cOAlition</a:t>
            </a:r>
            <a:r>
              <a:rPr lang="en-US" dirty="0">
                <a:solidFill>
                  <a:prstClr val="black"/>
                </a:solidFill>
                <a:cs typeface="Arial"/>
              </a:rPr>
              <a:t> S funders will financially support publication fees.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E9B76CC-FB4B-4766-AC45-9B1C89871241}"/>
              </a:ext>
            </a:extLst>
          </p:cNvPr>
          <p:cNvSpPr txBox="1"/>
          <p:nvPr/>
        </p:nvSpPr>
        <p:spPr>
          <a:xfrm>
            <a:off x="2413645" y="3808652"/>
            <a:ext cx="342218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 err="1">
                <a:solidFill>
                  <a:prstClr val="black"/>
                </a:solidFill>
                <a:cs typeface="Arial"/>
              </a:rPr>
              <a:t>cOAlition</a:t>
            </a:r>
            <a:r>
              <a:rPr lang="en-US" dirty="0">
                <a:solidFill>
                  <a:prstClr val="black"/>
                </a:solidFill>
                <a:cs typeface="Arial"/>
              </a:rPr>
              <a:t> S funders will not financially support ‘hybrid’ Open Access publication fees in subscription venues.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5455CEB-A47B-41E1-8F43-6CEAC60D71BE}"/>
              </a:ext>
            </a:extLst>
          </p:cNvPr>
          <p:cNvSpPr txBox="1"/>
          <p:nvPr/>
        </p:nvSpPr>
        <p:spPr>
          <a:xfrm>
            <a:off x="5847285" y="3812058"/>
            <a:ext cx="2804048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 err="1">
                <a:solidFill>
                  <a:prstClr val="black"/>
                </a:solidFill>
                <a:cs typeface="Arial"/>
              </a:rPr>
              <a:t>cOAlition</a:t>
            </a:r>
            <a:r>
              <a:rPr lang="en-US" dirty="0">
                <a:solidFill>
                  <a:prstClr val="black"/>
                </a:solidFill>
                <a:cs typeface="Arial"/>
              </a:rPr>
              <a:t> S funders can contribute financially to Open Access publishing under transformative arrangements.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5096412-3E47-B946-8C7C-22F201273E21}"/>
              </a:ext>
            </a:extLst>
          </p:cNvPr>
          <p:cNvSpPr/>
          <p:nvPr/>
        </p:nvSpPr>
        <p:spPr>
          <a:xfrm>
            <a:off x="2180973" y="1126240"/>
            <a:ext cx="3770490" cy="5536553"/>
          </a:xfrm>
          <a:prstGeom prst="ellipse">
            <a:avLst/>
          </a:prstGeom>
          <a:noFill/>
          <a:ln w="730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514313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3838FF-01FE-409E-89EA-A0C30953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7F99EAB0-05D3-4F47-9C5B-7121ABF87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65" y="0"/>
            <a:ext cx="5375348" cy="3772927"/>
          </a:xfr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6867454-6577-4BA9-8E7E-D0E4D5BF2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A5E808F-6C0A-4FDE-9888-0788BAD35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19</a:t>
            </a:fld>
            <a:endParaRPr lang="en-US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9FE328D-54C2-48AF-95E8-CD6E5DA71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406" y="2141395"/>
            <a:ext cx="6406472" cy="449666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8374EEF-685D-4218-B2DC-3E70BD0052D4}"/>
              </a:ext>
            </a:extLst>
          </p:cNvPr>
          <p:cNvSpPr txBox="1"/>
          <p:nvPr/>
        </p:nvSpPr>
        <p:spPr>
          <a:xfrm>
            <a:off x="457200" y="533021"/>
            <a:ext cx="77831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u="sng" dirty="0" err="1"/>
              <a:t>A</a:t>
            </a:r>
            <a:r>
              <a:rPr lang="it-IT" sz="4800" dirty="0" err="1"/>
              <a:t>uthor’s</a:t>
            </a:r>
            <a:r>
              <a:rPr lang="it-IT" sz="4800" dirty="0"/>
              <a:t> </a:t>
            </a:r>
            <a:r>
              <a:rPr lang="it-IT" sz="4800" u="sng" dirty="0" err="1"/>
              <a:t>A</a:t>
            </a:r>
            <a:r>
              <a:rPr lang="it-IT" sz="4800" dirty="0" err="1"/>
              <a:t>ccepted</a:t>
            </a:r>
            <a:r>
              <a:rPr lang="it-IT" sz="4800" dirty="0"/>
              <a:t> </a:t>
            </a:r>
            <a:r>
              <a:rPr lang="it-IT" sz="4800" u="sng" dirty="0" err="1"/>
              <a:t>M</a:t>
            </a:r>
            <a:r>
              <a:rPr lang="it-IT" sz="4800" dirty="0" err="1"/>
              <a:t>anuscript</a:t>
            </a:r>
            <a:endParaRPr lang="it-IT" sz="48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6E746D5-68DE-4C2B-8D99-DA58DB1A6525}"/>
              </a:ext>
            </a:extLst>
          </p:cNvPr>
          <p:cNvSpPr txBox="1"/>
          <p:nvPr/>
        </p:nvSpPr>
        <p:spPr>
          <a:xfrm>
            <a:off x="4348778" y="4999782"/>
            <a:ext cx="4658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u="sng" dirty="0"/>
              <a:t>V</a:t>
            </a:r>
            <a:r>
              <a:rPr lang="it-IT" sz="4800" dirty="0"/>
              <a:t>ersion </a:t>
            </a:r>
            <a:r>
              <a:rPr lang="it-IT" sz="4800" u="sng" dirty="0"/>
              <a:t>O</a:t>
            </a:r>
            <a:r>
              <a:rPr lang="it-IT" sz="4800" dirty="0"/>
              <a:t>f </a:t>
            </a:r>
            <a:r>
              <a:rPr lang="it-IT" sz="4800" u="sng" dirty="0"/>
              <a:t>R</a:t>
            </a:r>
            <a:r>
              <a:rPr lang="it-IT" sz="4800" dirty="0"/>
              <a:t>ecord</a:t>
            </a:r>
          </a:p>
        </p:txBody>
      </p:sp>
    </p:spTree>
    <p:extLst>
      <p:ext uri="{BB962C8B-B14F-4D97-AF65-F5344CB8AC3E}">
        <p14:creationId xmlns:p14="http://schemas.microsoft.com/office/powerpoint/2010/main" val="4072330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A new Institutional repository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/>
              <a:t>Pilot being discussed for approval in INFN</a:t>
            </a:r>
          </a:p>
          <a:p>
            <a:pPr lvl="1"/>
            <a:r>
              <a:rPr lang="en-US" sz="3600" b="1" dirty="0">
                <a:solidFill>
                  <a:srgbClr val="FF0000"/>
                </a:solidFill>
              </a:rPr>
              <a:t>openaccessrepository.it</a:t>
            </a:r>
          </a:p>
          <a:p>
            <a:pPr lvl="1"/>
            <a:r>
              <a:rPr lang="en-US" sz="3600" dirty="0"/>
              <a:t>INVENIO3 + ZENODO</a:t>
            </a:r>
          </a:p>
          <a:p>
            <a:pPr lvl="1"/>
            <a:r>
              <a:rPr lang="en-US" sz="3600" dirty="0"/>
              <a:t>Open data-ready</a:t>
            </a:r>
          </a:p>
          <a:p>
            <a:pPr lvl="1"/>
            <a:r>
              <a:rPr lang="en-US" sz="3600" dirty="0"/>
              <a:t>In collaboration with CNR(</a:t>
            </a:r>
            <a:r>
              <a:rPr lang="en-US" sz="3600" dirty="0" err="1"/>
              <a:t>P.Manghi</a:t>
            </a:r>
            <a:r>
              <a:rPr lang="en-US" sz="3600" dirty="0"/>
              <a:t>, </a:t>
            </a:r>
            <a:r>
              <a:rPr lang="en-US" sz="3600" dirty="0" err="1"/>
              <a:t>D.Castelli</a:t>
            </a:r>
            <a:r>
              <a:rPr lang="en-US" sz="3600" dirty="0"/>
              <a:t> et al.)</a:t>
            </a:r>
          </a:p>
          <a:p>
            <a:r>
              <a:rPr lang="en-US" sz="3800" dirty="0"/>
              <a:t>Try it, free DOI when depositing your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96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74" y="526434"/>
            <a:ext cx="8269356" cy="1143000"/>
          </a:xfrm>
        </p:spPr>
        <p:txBody>
          <a:bodyPr/>
          <a:lstStyle/>
          <a:p>
            <a:r>
              <a:rPr lang="en-US" dirty="0"/>
              <a:t>Openaccessrepository.it</a:t>
            </a:r>
            <a:br>
              <a:rPr lang="en-US" dirty="0"/>
            </a:br>
            <a:r>
              <a:rPr lang="en-US" sz="3200" b="1" dirty="0">
                <a:solidFill>
                  <a:srgbClr val="FF0000"/>
                </a:solidFill>
              </a:rPr>
              <a:t>Try it, free DOI when depositing your content</a:t>
            </a:r>
            <a:br>
              <a:rPr lang="en-US" sz="4800" dirty="0"/>
            </a:br>
            <a:endParaRPr lang="en-US" dirty="0"/>
          </a:p>
        </p:txBody>
      </p:sp>
      <p:pic>
        <p:nvPicPr>
          <p:cNvPr id="6" name="Content Placeholder 5" descr="oar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" r="2701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3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6F63F49-372A-BE4E-BA50-0DD50276C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09" y="397926"/>
            <a:ext cx="8167955" cy="1143000"/>
          </a:xfrm>
        </p:spPr>
        <p:txBody>
          <a:bodyPr/>
          <a:lstStyle/>
          <a:p>
            <a:r>
              <a:rPr lang="it-IT" dirty="0" err="1"/>
              <a:t>Q:Which</a:t>
            </a:r>
            <a:r>
              <a:rPr lang="it-IT" dirty="0"/>
              <a:t> model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supported</a:t>
            </a:r>
            <a:r>
              <a:rPr lang="it-IT" dirty="0"/>
              <a:t> by Plan </a:t>
            </a:r>
            <a:r>
              <a:rPr lang="it-IT" dirty="0" err="1"/>
              <a:t>S</a:t>
            </a:r>
            <a:r>
              <a:rPr lang="it-IT" dirty="0"/>
              <a:t> ? (</a:t>
            </a:r>
            <a:r>
              <a:rPr lang="it-IT" dirty="0" err="1"/>
              <a:t>Subscriptions</a:t>
            </a:r>
            <a:r>
              <a:rPr lang="it-IT" dirty="0"/>
              <a:t>/APC/</a:t>
            </a:r>
            <a:r>
              <a:rPr lang="it-IT" dirty="0" err="1"/>
              <a:t>etc</a:t>
            </a:r>
            <a:r>
              <a:rPr lang="it-IT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909BBD-0BE7-A44D-9FC9-75228929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4E7FB-C879-A04B-84D8-8F614C74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A8E9C-1F65-A241-80FF-870650B6D8FB}"/>
              </a:ext>
            </a:extLst>
          </p:cNvPr>
          <p:cNvSpPr txBox="1"/>
          <p:nvPr/>
        </p:nvSpPr>
        <p:spPr>
          <a:xfrm>
            <a:off x="924674" y="2332234"/>
            <a:ext cx="70377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sz="4400" dirty="0"/>
              <a:t>Plan </a:t>
            </a:r>
            <a:r>
              <a:rPr lang="it-IT" sz="4400" dirty="0" err="1"/>
              <a:t>S</a:t>
            </a:r>
            <a:r>
              <a:rPr lang="it-IT" sz="4400" dirty="0"/>
              <a:t> </a:t>
            </a:r>
            <a:r>
              <a:rPr lang="it-IT" sz="4400" dirty="0" err="1"/>
              <a:t>does</a:t>
            </a:r>
            <a:r>
              <a:rPr lang="it-IT" sz="4400" dirty="0"/>
              <a:t> </a:t>
            </a:r>
            <a:r>
              <a:rPr lang="it-IT" sz="4400" dirty="0" err="1"/>
              <a:t>not</a:t>
            </a:r>
            <a:r>
              <a:rPr lang="it-IT" sz="4400" dirty="0"/>
              <a:t> </a:t>
            </a:r>
            <a:r>
              <a:rPr lang="it-IT" sz="4400" dirty="0" err="1"/>
              <a:t>support</a:t>
            </a:r>
            <a:r>
              <a:rPr lang="it-IT" sz="4400" dirty="0"/>
              <a:t> </a:t>
            </a:r>
            <a:r>
              <a:rPr lang="it-IT" sz="4400" dirty="0" err="1"/>
              <a:t>any</a:t>
            </a:r>
            <a:r>
              <a:rPr lang="it-IT" sz="4400" dirty="0"/>
              <a:t> model in </a:t>
            </a:r>
            <a:r>
              <a:rPr lang="it-IT" sz="4400" dirty="0" err="1"/>
              <a:t>particular</a:t>
            </a:r>
            <a:r>
              <a:rPr lang="it-IT" sz="4400" dirty="0"/>
              <a:t>; </a:t>
            </a:r>
            <a:r>
              <a:rPr lang="it-IT" sz="4400" dirty="0" err="1"/>
              <a:t>funders</a:t>
            </a:r>
            <a:r>
              <a:rPr lang="it-IT" sz="4400" dirty="0"/>
              <a:t> </a:t>
            </a:r>
            <a:r>
              <a:rPr lang="it-IT" sz="4400" dirty="0" err="1"/>
              <a:t>will</a:t>
            </a:r>
            <a:r>
              <a:rPr lang="it-IT" sz="4400" dirty="0"/>
              <a:t> </a:t>
            </a:r>
            <a:r>
              <a:rPr lang="it-IT" sz="4400" dirty="0" err="1"/>
              <a:t>not</a:t>
            </a:r>
            <a:r>
              <a:rPr lang="it-IT" sz="4400" dirty="0"/>
              <a:t> fund </a:t>
            </a:r>
            <a:r>
              <a:rPr lang="it-IT" sz="4400" dirty="0" err="1"/>
              <a:t>publications</a:t>
            </a:r>
            <a:r>
              <a:rPr lang="it-IT" sz="4400" dirty="0"/>
              <a:t> of </a:t>
            </a:r>
            <a:r>
              <a:rPr lang="it-IT" sz="4400" dirty="0" err="1"/>
              <a:t>papers</a:t>
            </a:r>
            <a:r>
              <a:rPr lang="it-IT" sz="4400" dirty="0"/>
              <a:t> on double </a:t>
            </a:r>
            <a:r>
              <a:rPr lang="it-IT" sz="4400" dirty="0" err="1"/>
              <a:t>dipping</a:t>
            </a:r>
            <a:r>
              <a:rPr lang="it-IT" sz="4400" dirty="0"/>
              <a:t> </a:t>
            </a:r>
            <a:r>
              <a:rPr lang="it-IT" sz="4400" dirty="0" err="1"/>
              <a:t>journals</a:t>
            </a:r>
            <a:r>
              <a:rPr lang="it-IT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9876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6F63F49-372A-BE4E-BA50-0DD50276C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5" y="418474"/>
            <a:ext cx="8568647" cy="1143000"/>
          </a:xfrm>
        </p:spPr>
        <p:txBody>
          <a:bodyPr/>
          <a:lstStyle/>
          <a:p>
            <a:r>
              <a:rPr lang="it-IT" dirty="0" err="1"/>
              <a:t>Q</a:t>
            </a:r>
            <a:r>
              <a:rPr lang="it-IT" dirty="0"/>
              <a:t>: </a:t>
            </a:r>
            <a:r>
              <a:rPr lang="it-IT" dirty="0" err="1"/>
              <a:t>Is</a:t>
            </a:r>
            <a:r>
              <a:rPr lang="it-IT" dirty="0"/>
              <a:t> APC </a:t>
            </a:r>
            <a:r>
              <a:rPr lang="it-IT" dirty="0" err="1"/>
              <a:t>publishing</a:t>
            </a:r>
            <a:r>
              <a:rPr lang="it-IT" dirty="0"/>
              <a:t> the </a:t>
            </a:r>
            <a:r>
              <a:rPr lang="it-IT" dirty="0" err="1"/>
              <a:t>only</a:t>
            </a:r>
            <a:r>
              <a:rPr lang="it-IT" dirty="0"/>
              <a:t> Plan </a:t>
            </a:r>
            <a:r>
              <a:rPr lang="it-IT" dirty="0" err="1"/>
              <a:t>S</a:t>
            </a:r>
            <a:r>
              <a:rPr lang="it-IT" dirty="0"/>
              <a:t> - </a:t>
            </a:r>
            <a:r>
              <a:rPr lang="it-IT" dirty="0" err="1"/>
              <a:t>compliant</a:t>
            </a:r>
            <a:r>
              <a:rPr lang="it-IT" dirty="0"/>
              <a:t> road  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909BBD-0BE7-A44D-9FC9-75228929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4E7FB-C879-A04B-84D8-8F614C74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A8E9C-1F65-A241-80FF-870650B6D8FB}"/>
              </a:ext>
            </a:extLst>
          </p:cNvPr>
          <p:cNvSpPr txBox="1"/>
          <p:nvPr/>
        </p:nvSpPr>
        <p:spPr>
          <a:xfrm>
            <a:off x="924674" y="2332234"/>
            <a:ext cx="70377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sz="3200" dirty="0"/>
              <a:t> No. Three </a:t>
            </a:r>
            <a:r>
              <a:rPr lang="it-IT" sz="3200" dirty="0" err="1"/>
              <a:t>conformal</a:t>
            </a:r>
            <a:r>
              <a:rPr lang="it-IT" sz="3200" dirty="0"/>
              <a:t> </a:t>
            </a:r>
            <a:r>
              <a:rPr lang="it-IT" sz="3200" dirty="0" err="1"/>
              <a:t>roads</a:t>
            </a:r>
            <a:r>
              <a:rPr lang="it-IT" sz="3200" dirty="0"/>
              <a:t>: 1) </a:t>
            </a:r>
            <a:r>
              <a:rPr lang="it-IT" sz="3200" dirty="0" err="1"/>
              <a:t>gold</a:t>
            </a:r>
            <a:r>
              <a:rPr lang="it-IT" sz="3200" dirty="0"/>
              <a:t> OA;   2) green OA with zero embargo </a:t>
            </a:r>
            <a:r>
              <a:rPr lang="it-IT" sz="3200" dirty="0" err="1"/>
              <a:t>deposit</a:t>
            </a:r>
            <a:r>
              <a:rPr lang="it-IT" sz="3200" dirty="0"/>
              <a:t> of AAM; 3) </a:t>
            </a:r>
            <a:r>
              <a:rPr lang="it-IT" sz="3200" dirty="0" err="1"/>
              <a:t>hybrid</a:t>
            </a:r>
            <a:r>
              <a:rPr lang="it-IT" sz="3200" dirty="0"/>
              <a:t> with  </a:t>
            </a:r>
            <a:r>
              <a:rPr lang="it-IT" sz="3200" i="1" dirty="0" err="1"/>
              <a:t>transformative</a:t>
            </a:r>
            <a:r>
              <a:rPr lang="it-IT" sz="3200" i="1" dirty="0"/>
              <a:t> </a:t>
            </a:r>
            <a:r>
              <a:rPr lang="it-IT" sz="3200" i="1" dirty="0" err="1"/>
              <a:t>agreement</a:t>
            </a:r>
            <a:r>
              <a:rPr lang="it-IT" sz="32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689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6F63F49-372A-BE4E-BA50-0DD50276C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09" y="274638"/>
            <a:ext cx="8527551" cy="1143000"/>
          </a:xfrm>
        </p:spPr>
        <p:txBody>
          <a:bodyPr/>
          <a:lstStyle/>
          <a:p>
            <a:r>
              <a:rPr lang="it-IT" dirty="0" err="1"/>
              <a:t>Q</a:t>
            </a:r>
            <a:r>
              <a:rPr lang="it-IT" dirty="0"/>
              <a:t>: </a:t>
            </a:r>
            <a:r>
              <a:rPr lang="it-IT" dirty="0" err="1"/>
              <a:t>Does</a:t>
            </a:r>
            <a:r>
              <a:rPr lang="it-IT" dirty="0"/>
              <a:t> Plan </a:t>
            </a:r>
            <a:r>
              <a:rPr lang="it-IT" dirty="0" err="1"/>
              <a:t>S</a:t>
            </a:r>
            <a:r>
              <a:rPr lang="it-IT" dirty="0"/>
              <a:t> </a:t>
            </a:r>
            <a:r>
              <a:rPr lang="it-IT" dirty="0" err="1"/>
              <a:t>support</a:t>
            </a:r>
            <a:r>
              <a:rPr lang="it-IT" dirty="0"/>
              <a:t> green OA  ? </a:t>
            </a:r>
            <a:r>
              <a:rPr lang="it-IT" sz="2400" dirty="0"/>
              <a:t>(self-</a:t>
            </a:r>
            <a:r>
              <a:rPr lang="it-IT" sz="2400" dirty="0" err="1"/>
              <a:t>archiving</a:t>
            </a:r>
            <a:r>
              <a:rPr lang="it-IT" sz="2400" dirty="0"/>
              <a:t> on </a:t>
            </a:r>
            <a:r>
              <a:rPr lang="it-IT" sz="2400" dirty="0" err="1"/>
              <a:t>repositories</a:t>
            </a:r>
            <a:r>
              <a:rPr lang="it-IT" sz="2400" dirty="0"/>
              <a:t>)</a:t>
            </a:r>
            <a:endParaRPr lang="it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909BBD-0BE7-A44D-9FC9-75228929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4E7FB-C879-A04B-84D8-8F614C74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A8E9C-1F65-A241-80FF-870650B6D8FB}"/>
              </a:ext>
            </a:extLst>
          </p:cNvPr>
          <p:cNvSpPr txBox="1"/>
          <p:nvPr/>
        </p:nvSpPr>
        <p:spPr>
          <a:xfrm>
            <a:off x="924674" y="2332234"/>
            <a:ext cx="7037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sz="3200" dirty="0"/>
              <a:t> Yes </a:t>
            </a:r>
            <a:r>
              <a:rPr lang="it-IT" sz="3200" dirty="0" err="1"/>
              <a:t>it</a:t>
            </a:r>
            <a:r>
              <a:rPr lang="it-IT" sz="3200" dirty="0"/>
              <a:t> </a:t>
            </a:r>
            <a:r>
              <a:rPr lang="it-IT" sz="3200" dirty="0" err="1"/>
              <a:t>does</a:t>
            </a:r>
            <a:r>
              <a:rPr lang="it-IT" sz="3200" dirty="0"/>
              <a:t>, </a:t>
            </a:r>
            <a:r>
              <a:rPr lang="it-IT" sz="3200" dirty="0" err="1"/>
              <a:t>conformity</a:t>
            </a:r>
            <a:r>
              <a:rPr lang="it-IT" sz="3200" dirty="0"/>
              <a:t> road #2</a:t>
            </a:r>
          </a:p>
        </p:txBody>
      </p:sp>
    </p:spTree>
    <p:extLst>
      <p:ext uri="{BB962C8B-B14F-4D97-AF65-F5344CB8AC3E}">
        <p14:creationId xmlns:p14="http://schemas.microsoft.com/office/powerpoint/2010/main" val="2080407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6F63F49-372A-BE4E-BA50-0DD50276C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09" y="428748"/>
            <a:ext cx="8167955" cy="1143000"/>
          </a:xfrm>
        </p:spPr>
        <p:txBody>
          <a:bodyPr/>
          <a:lstStyle/>
          <a:p>
            <a:r>
              <a:rPr lang="it-IT" dirty="0" err="1"/>
              <a:t>Q</a:t>
            </a:r>
            <a:r>
              <a:rPr lang="it-IT" dirty="0"/>
              <a:t>: </a:t>
            </a:r>
            <a:r>
              <a:rPr lang="it-IT" dirty="0" err="1"/>
              <a:t>Does</a:t>
            </a:r>
            <a:r>
              <a:rPr lang="it-IT" dirty="0"/>
              <a:t> Plan </a:t>
            </a:r>
            <a:r>
              <a:rPr lang="it-IT" dirty="0" err="1"/>
              <a:t>S</a:t>
            </a:r>
            <a:r>
              <a:rPr lang="it-IT" dirty="0"/>
              <a:t> </a:t>
            </a:r>
            <a:r>
              <a:rPr lang="it-IT" dirty="0" err="1"/>
              <a:t>request</a:t>
            </a:r>
            <a:r>
              <a:rPr lang="it-IT" dirty="0"/>
              <a:t> </a:t>
            </a:r>
            <a:r>
              <a:rPr lang="it-IT" dirty="0" err="1"/>
              <a:t>authors</a:t>
            </a:r>
            <a:r>
              <a:rPr lang="it-IT" dirty="0"/>
              <a:t> to </a:t>
            </a:r>
            <a:r>
              <a:rPr lang="it-IT" dirty="0" err="1"/>
              <a:t>pay</a:t>
            </a:r>
            <a:r>
              <a:rPr lang="it-IT" dirty="0"/>
              <a:t> APC on </a:t>
            </a:r>
            <a:r>
              <a:rPr lang="it-IT" dirty="0" err="1"/>
              <a:t>their</a:t>
            </a:r>
            <a:r>
              <a:rPr lang="it-IT" dirty="0"/>
              <a:t> </a:t>
            </a:r>
            <a:r>
              <a:rPr lang="it-IT" dirty="0" err="1"/>
              <a:t>research</a:t>
            </a:r>
            <a:r>
              <a:rPr lang="it-IT" dirty="0"/>
              <a:t> funds 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909BBD-0BE7-A44D-9FC9-75228929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4E7FB-C879-A04B-84D8-8F614C74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A8E9C-1F65-A241-80FF-870650B6D8FB}"/>
              </a:ext>
            </a:extLst>
          </p:cNvPr>
          <p:cNvSpPr txBox="1"/>
          <p:nvPr/>
        </p:nvSpPr>
        <p:spPr>
          <a:xfrm>
            <a:off x="924674" y="2332234"/>
            <a:ext cx="70377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sz="3200" dirty="0"/>
              <a:t>No. The </a:t>
            </a:r>
            <a:r>
              <a:rPr lang="it-IT" sz="3200" i="1" dirty="0" err="1"/>
              <a:t>author</a:t>
            </a:r>
            <a:r>
              <a:rPr lang="it-IT" sz="3200" i="1" dirty="0"/>
              <a:t> </a:t>
            </a:r>
            <a:r>
              <a:rPr lang="it-IT" sz="3200" i="1" dirty="0" err="1"/>
              <a:t>pays</a:t>
            </a:r>
            <a:r>
              <a:rPr lang="it-IT" sz="3200" i="1" dirty="0"/>
              <a:t> </a:t>
            </a:r>
            <a:r>
              <a:rPr lang="it-IT" sz="3200" dirty="0"/>
              <a:t>model</a:t>
            </a:r>
            <a:r>
              <a:rPr lang="it-IT" sz="3200" i="1" dirty="0"/>
              <a:t> </a:t>
            </a:r>
            <a:r>
              <a:rPr lang="it-IT" sz="3200" dirty="0" err="1"/>
              <a:t>is</a:t>
            </a:r>
            <a:r>
              <a:rPr lang="it-IT" sz="3200" dirty="0"/>
              <a:t> </a:t>
            </a:r>
            <a:r>
              <a:rPr lang="it-IT" sz="3200" dirty="0" err="1"/>
              <a:t>explicitely</a:t>
            </a:r>
            <a:r>
              <a:rPr lang="it-IT" sz="3200" dirty="0"/>
              <a:t> </a:t>
            </a:r>
            <a:r>
              <a:rPr lang="it-IT" sz="3200" dirty="0" err="1"/>
              <a:t>condemned</a:t>
            </a:r>
            <a:r>
              <a:rPr lang="it-IT" sz="3200" dirty="0"/>
              <a:t>. </a:t>
            </a:r>
            <a:r>
              <a:rPr lang="it-IT" sz="3200" dirty="0" err="1"/>
              <a:t>Funders</a:t>
            </a:r>
            <a:r>
              <a:rPr lang="it-IT" sz="3200" dirty="0"/>
              <a:t> </a:t>
            </a:r>
            <a:r>
              <a:rPr lang="it-IT" sz="3200" dirty="0" err="1"/>
              <a:t>commit</a:t>
            </a:r>
            <a:r>
              <a:rPr lang="it-IT" sz="3200" dirty="0"/>
              <a:t> to </a:t>
            </a:r>
            <a:r>
              <a:rPr lang="it-IT" sz="3200" dirty="0" err="1"/>
              <a:t>redirect</a:t>
            </a:r>
            <a:r>
              <a:rPr lang="it-IT" sz="3200" dirty="0"/>
              <a:t> </a:t>
            </a:r>
            <a:r>
              <a:rPr lang="it-IT" sz="3200" dirty="0" err="1"/>
              <a:t>subscription</a:t>
            </a:r>
            <a:r>
              <a:rPr lang="it-IT" sz="3200" dirty="0"/>
              <a:t> </a:t>
            </a:r>
            <a:r>
              <a:rPr lang="it-IT" sz="3200" dirty="0" err="1"/>
              <a:t>monies</a:t>
            </a:r>
            <a:r>
              <a:rPr lang="it-IT" sz="3200" dirty="0"/>
              <a:t> </a:t>
            </a:r>
            <a:r>
              <a:rPr lang="it-IT" sz="3200" dirty="0" err="1"/>
              <a:t>without</a:t>
            </a:r>
            <a:r>
              <a:rPr lang="it-IT" sz="3200" dirty="0"/>
              <a:t> </a:t>
            </a:r>
            <a:r>
              <a:rPr lang="it-IT" sz="3200" dirty="0" err="1"/>
              <a:t>using</a:t>
            </a:r>
            <a:r>
              <a:rPr lang="it-IT" sz="3200" dirty="0"/>
              <a:t> </a:t>
            </a:r>
            <a:r>
              <a:rPr lang="it-IT" sz="3200" dirty="0" err="1"/>
              <a:t>research</a:t>
            </a:r>
            <a:r>
              <a:rPr lang="it-IT" sz="3200" dirty="0"/>
              <a:t> </a:t>
            </a:r>
            <a:r>
              <a:rPr lang="it-IT" sz="3200" dirty="0" err="1"/>
              <a:t>monies</a:t>
            </a:r>
            <a:r>
              <a:rPr lang="it-IT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7250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6F63F49-372A-BE4E-BA50-0DD50276C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09" y="449296"/>
            <a:ext cx="8167955" cy="1143000"/>
          </a:xfrm>
        </p:spPr>
        <p:txBody>
          <a:bodyPr/>
          <a:lstStyle/>
          <a:p>
            <a:r>
              <a:rPr lang="it-IT" dirty="0" err="1"/>
              <a:t>Q</a:t>
            </a:r>
            <a:r>
              <a:rPr lang="it-IT" dirty="0"/>
              <a:t>: </a:t>
            </a:r>
            <a:r>
              <a:rPr lang="it-IT" dirty="0" err="1"/>
              <a:t>Does</a:t>
            </a:r>
            <a:r>
              <a:rPr lang="it-IT" dirty="0"/>
              <a:t> Plan </a:t>
            </a:r>
            <a:r>
              <a:rPr lang="it-IT" dirty="0" err="1"/>
              <a:t>S</a:t>
            </a:r>
            <a:r>
              <a:rPr lang="it-IT" dirty="0"/>
              <a:t> </a:t>
            </a:r>
            <a:r>
              <a:rPr lang="it-IT" dirty="0" err="1"/>
              <a:t>consider</a:t>
            </a:r>
            <a:r>
              <a:rPr lang="it-IT" dirty="0"/>
              <a:t> no-profit / no-</a:t>
            </a:r>
            <a:r>
              <a:rPr lang="it-IT" dirty="0" err="1"/>
              <a:t>loss</a:t>
            </a:r>
            <a:r>
              <a:rPr lang="it-IT" dirty="0"/>
              <a:t> </a:t>
            </a:r>
            <a:r>
              <a:rPr lang="it-IT" dirty="0" err="1"/>
              <a:t>scientific</a:t>
            </a:r>
            <a:r>
              <a:rPr lang="it-IT" dirty="0"/>
              <a:t> societies </a:t>
            </a:r>
            <a:r>
              <a:rPr lang="it-IT" dirty="0" err="1"/>
              <a:t>equal</a:t>
            </a:r>
            <a:r>
              <a:rPr lang="it-IT" dirty="0"/>
              <a:t> to commercial </a:t>
            </a:r>
            <a:r>
              <a:rPr lang="it-IT" dirty="0" err="1"/>
              <a:t>publishers</a:t>
            </a:r>
            <a:r>
              <a:rPr lang="it-IT" dirty="0"/>
              <a:t> 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909BBD-0BE7-A44D-9FC9-75228929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4E7FB-C879-A04B-84D8-8F614C74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A8E9C-1F65-A241-80FF-870650B6D8FB}"/>
              </a:ext>
            </a:extLst>
          </p:cNvPr>
          <p:cNvSpPr txBox="1"/>
          <p:nvPr/>
        </p:nvSpPr>
        <p:spPr>
          <a:xfrm>
            <a:off x="924674" y="2332234"/>
            <a:ext cx="70377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it-IT" sz="3200" dirty="0"/>
              <a:t>No. </a:t>
            </a:r>
            <a:r>
              <a:rPr lang="it-IT" sz="3200" dirty="0" err="1"/>
              <a:t>Scientific</a:t>
            </a:r>
            <a:r>
              <a:rPr lang="it-IT" sz="3200" dirty="0"/>
              <a:t> societies are </a:t>
            </a:r>
            <a:r>
              <a:rPr lang="it-IT" sz="3200" dirty="0" err="1"/>
              <a:t>recognised</a:t>
            </a:r>
            <a:r>
              <a:rPr lang="it-IT" sz="3200" dirty="0"/>
              <a:t> a special </a:t>
            </a:r>
            <a:r>
              <a:rPr lang="it-IT" sz="3200" dirty="0" err="1"/>
              <a:t>role</a:t>
            </a:r>
            <a:r>
              <a:rPr lang="it-IT" sz="3200" dirty="0"/>
              <a:t>. </a:t>
            </a:r>
            <a:r>
              <a:rPr lang="it-IT" sz="3200" dirty="0" err="1"/>
              <a:t>Thick</a:t>
            </a:r>
            <a:r>
              <a:rPr lang="it-IT" sz="3200" dirty="0"/>
              <a:t> report </a:t>
            </a:r>
            <a:r>
              <a:rPr lang="it-IT" sz="3200" dirty="0" err="1"/>
              <a:t>prepared</a:t>
            </a:r>
            <a:r>
              <a:rPr lang="it-IT" sz="3200" dirty="0"/>
              <a:t> to help </a:t>
            </a:r>
            <a:r>
              <a:rPr lang="it-IT" sz="3200" dirty="0" err="1"/>
              <a:t>ease</a:t>
            </a:r>
            <a:r>
              <a:rPr lang="it-IT" sz="3200" dirty="0"/>
              <a:t> the </a:t>
            </a:r>
            <a:r>
              <a:rPr lang="it-IT" sz="3200" dirty="0" err="1"/>
              <a:t>process</a:t>
            </a:r>
            <a:endParaRPr lang="it-IT" sz="3200" dirty="0"/>
          </a:p>
          <a:p>
            <a:r>
              <a:rPr lang="it-IT" sz="3200" dirty="0"/>
              <a:t> </a:t>
            </a:r>
            <a:r>
              <a:rPr lang="en-GB" dirty="0">
                <a:hlinkClick r:id="rId2"/>
              </a:rPr>
              <a:t>https://doi.org/10.6084/m9.figshare.c.4561397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974421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140A8B-4550-451B-9C71-A9340C11F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3034"/>
            <a:ext cx="7620000" cy="1143000"/>
          </a:xfrm>
        </p:spPr>
        <p:txBody>
          <a:bodyPr/>
          <a:lstStyle/>
          <a:p>
            <a:r>
              <a:rPr lang="it-IT" b="1" dirty="0">
                <a:latin typeface="+mn-lt"/>
              </a:rPr>
              <a:t>In </a:t>
            </a:r>
            <a:r>
              <a:rPr lang="it-IT" b="1" dirty="0" err="1">
                <a:latin typeface="+mn-lt"/>
              </a:rPr>
              <a:t>conclusion</a:t>
            </a:r>
            <a:endParaRPr lang="it-IT" b="1" dirty="0">
              <a:latin typeface="+mn-lt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E41A33-6525-46B8-99A6-C17741228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65" y="996596"/>
            <a:ext cx="8265066" cy="5404207"/>
          </a:xfrm>
        </p:spPr>
        <p:txBody>
          <a:bodyPr>
            <a:normAutofit lnSpcReduction="10000"/>
          </a:bodyPr>
          <a:lstStyle/>
          <a:p>
            <a:r>
              <a:rPr lang="it-IT" sz="3200" dirty="0"/>
              <a:t>Plan S </a:t>
            </a:r>
            <a:r>
              <a:rPr lang="it-IT" sz="3200" dirty="0" err="1"/>
              <a:t>is</a:t>
            </a:r>
            <a:r>
              <a:rPr lang="it-IT" sz="3200" dirty="0"/>
              <a:t> a disruptive, provocative action </a:t>
            </a:r>
            <a:r>
              <a:rPr lang="it-IT" sz="3200" dirty="0" err="1"/>
              <a:t>aimed</a:t>
            </a:r>
            <a:r>
              <a:rPr lang="it-IT" sz="3200" dirty="0"/>
              <a:t> to </a:t>
            </a:r>
            <a:r>
              <a:rPr lang="it-IT" sz="3200" dirty="0" err="1"/>
              <a:t>let</a:t>
            </a:r>
            <a:r>
              <a:rPr lang="it-IT" sz="3200" dirty="0"/>
              <a:t> </a:t>
            </a:r>
            <a:r>
              <a:rPr lang="it-IT" sz="3200" dirty="0" err="1"/>
              <a:t>us</a:t>
            </a:r>
            <a:r>
              <a:rPr lang="it-IT" sz="3200" dirty="0"/>
              <a:t> emerge from the OA </a:t>
            </a:r>
            <a:r>
              <a:rPr lang="it-IT" sz="3200" dirty="0" err="1"/>
              <a:t>swamp</a:t>
            </a:r>
            <a:endParaRPr lang="it-IT" sz="3200" dirty="0"/>
          </a:p>
          <a:p>
            <a:pPr lvl="1"/>
            <a:r>
              <a:rPr lang="it-IT" sz="3000" b="1" dirty="0"/>
              <a:t>SAY NO </a:t>
            </a:r>
            <a:r>
              <a:rPr lang="it-IT" sz="3000" dirty="0"/>
              <a:t>to </a:t>
            </a:r>
            <a:r>
              <a:rPr lang="it-IT" sz="3000" dirty="0" err="1"/>
              <a:t>any</a:t>
            </a:r>
            <a:r>
              <a:rPr lang="it-IT" sz="3000" dirty="0"/>
              <a:t> </a:t>
            </a:r>
            <a:r>
              <a:rPr lang="it-IT" sz="3000" dirty="0" err="1"/>
              <a:t>specific</a:t>
            </a:r>
            <a:r>
              <a:rPr lang="it-IT" sz="3000" dirty="0"/>
              <a:t> </a:t>
            </a:r>
            <a:r>
              <a:rPr lang="it-IT" sz="3000" dirty="0" err="1"/>
              <a:t>economic</a:t>
            </a:r>
            <a:r>
              <a:rPr lang="it-IT" sz="3000" dirty="0"/>
              <a:t> model, double-</a:t>
            </a:r>
            <a:r>
              <a:rPr lang="it-IT" sz="3000" dirty="0" err="1"/>
              <a:t>dipping</a:t>
            </a:r>
            <a:r>
              <a:rPr lang="it-IT" sz="3000" dirty="0"/>
              <a:t>, </a:t>
            </a:r>
            <a:r>
              <a:rPr lang="it-IT" sz="3000" dirty="0" err="1"/>
              <a:t>author</a:t>
            </a:r>
            <a:r>
              <a:rPr lang="it-IT" sz="3000" dirty="0"/>
              <a:t> </a:t>
            </a:r>
            <a:r>
              <a:rPr lang="it-IT" sz="3000" dirty="0" err="1"/>
              <a:t>pays</a:t>
            </a:r>
            <a:r>
              <a:rPr lang="it-IT" sz="3000" dirty="0"/>
              <a:t>, journal IF</a:t>
            </a:r>
          </a:p>
          <a:p>
            <a:pPr lvl="1"/>
            <a:r>
              <a:rPr lang="it-IT" sz="3000" b="1" dirty="0"/>
              <a:t>SAY YES </a:t>
            </a:r>
            <a:r>
              <a:rPr lang="it-IT" sz="3000" dirty="0"/>
              <a:t>to green road,</a:t>
            </a:r>
            <a:r>
              <a:rPr lang="it-IT" sz="3000" b="1" dirty="0">
                <a:solidFill>
                  <a:srgbClr val="FF0000"/>
                </a:solidFill>
              </a:rPr>
              <a:t> zero-embargo self-</a:t>
            </a:r>
            <a:r>
              <a:rPr lang="it-IT" sz="3000" b="1" dirty="0" err="1">
                <a:solidFill>
                  <a:srgbClr val="FF0000"/>
                </a:solidFill>
              </a:rPr>
              <a:t>archiving</a:t>
            </a:r>
            <a:r>
              <a:rPr lang="it-IT" sz="3000" b="1" dirty="0">
                <a:solidFill>
                  <a:srgbClr val="FF0000"/>
                </a:solidFill>
              </a:rPr>
              <a:t>, </a:t>
            </a:r>
            <a:r>
              <a:rPr lang="it-IT" sz="3000" dirty="0" err="1"/>
              <a:t>transformative</a:t>
            </a:r>
            <a:r>
              <a:rPr lang="it-IT" sz="3000" dirty="0"/>
              <a:t> </a:t>
            </a:r>
            <a:r>
              <a:rPr lang="it-IT" sz="3000" dirty="0" err="1"/>
              <a:t>agreements</a:t>
            </a:r>
            <a:endParaRPr lang="it-IT" sz="3000" dirty="0"/>
          </a:p>
          <a:p>
            <a:r>
              <a:rPr lang="it-IT" sz="3200" dirty="0"/>
              <a:t>New INFN </a:t>
            </a:r>
            <a:r>
              <a:rPr lang="it-IT" sz="3200" dirty="0" err="1"/>
              <a:t>institutional</a:t>
            </a:r>
            <a:r>
              <a:rPr lang="it-IT" sz="3200" dirty="0"/>
              <a:t> </a:t>
            </a:r>
            <a:r>
              <a:rPr lang="it-IT" sz="3200" dirty="0" err="1"/>
              <a:t>repository</a:t>
            </a:r>
            <a:r>
              <a:rPr lang="it-IT" sz="3200" dirty="0"/>
              <a:t> in </a:t>
            </a:r>
            <a:r>
              <a:rPr lang="it-IT" sz="3200" dirty="0" err="1"/>
              <a:t>pilot</a:t>
            </a:r>
            <a:r>
              <a:rPr lang="it-IT" sz="3200" dirty="0"/>
              <a:t> mode free to use</a:t>
            </a:r>
          </a:p>
          <a:p>
            <a:pPr lvl="1"/>
            <a:r>
              <a:rPr lang="it-IT" sz="3000" b="1" dirty="0" err="1">
                <a:solidFill>
                  <a:srgbClr val="FF0000"/>
                </a:solidFill>
              </a:rPr>
              <a:t>openaccessrepository.it</a:t>
            </a:r>
            <a:endParaRPr lang="it-IT" sz="3000" b="1" dirty="0">
              <a:solidFill>
                <a:srgbClr val="FF0000"/>
              </a:solidFill>
            </a:endParaRPr>
          </a:p>
          <a:p>
            <a:r>
              <a:rPr lang="it-IT" sz="2000" dirty="0" err="1"/>
              <a:t>Further</a:t>
            </a:r>
            <a:r>
              <a:rPr lang="it-IT" sz="2000" dirty="0"/>
              <a:t> </a:t>
            </a:r>
            <a:r>
              <a:rPr lang="it-IT" sz="2000" dirty="0" err="1"/>
              <a:t>readings</a:t>
            </a:r>
            <a:r>
              <a:rPr lang="it-IT" sz="2000" dirty="0"/>
              <a:t> on Plan </a:t>
            </a:r>
            <a:r>
              <a:rPr lang="it-IT" sz="2000" dirty="0" err="1"/>
              <a:t>S</a:t>
            </a:r>
            <a:r>
              <a:rPr lang="it-IT" sz="2000" dirty="0"/>
              <a:t>:</a:t>
            </a:r>
          </a:p>
          <a:p>
            <a:pPr lvl="1"/>
            <a:r>
              <a:rPr lang="it-IT" sz="1400" dirty="0" err="1"/>
              <a:t>S.Bianco</a:t>
            </a:r>
            <a:r>
              <a:rPr lang="it-IT" sz="1400" dirty="0"/>
              <a:t>, </a:t>
            </a:r>
            <a:r>
              <a:rPr lang="it-IT" sz="1400" dirty="0" err="1"/>
              <a:t>L.Patrizii</a:t>
            </a:r>
            <a:r>
              <a:rPr lang="it-IT" sz="1400"/>
              <a:t>,</a:t>
            </a:r>
            <a:r>
              <a:rPr lang="it-IT" sz="1400" dirty="0"/>
              <a:t> </a:t>
            </a:r>
            <a:r>
              <a:rPr lang="en-GB" sz="1400"/>
              <a:t>Plan </a:t>
            </a:r>
            <a:r>
              <a:rPr lang="en-GB" sz="1400" dirty="0"/>
              <a:t>S e le </a:t>
            </a:r>
            <a:r>
              <a:rPr lang="en-GB" sz="1400" dirty="0" err="1"/>
              <a:t>società</a:t>
            </a:r>
            <a:r>
              <a:rPr lang="en-GB" sz="1400" dirty="0"/>
              <a:t> </a:t>
            </a:r>
            <a:r>
              <a:rPr lang="en-GB" sz="1400" dirty="0" err="1"/>
              <a:t>scientifiche</a:t>
            </a:r>
            <a:r>
              <a:rPr lang="en-GB" sz="1400" dirty="0"/>
              <a:t> – una </a:t>
            </a:r>
            <a:r>
              <a:rPr lang="en-GB" sz="1400" dirty="0" err="1"/>
              <a:t>rivoluzione</a:t>
            </a:r>
            <a:r>
              <a:rPr lang="en-GB" sz="1400" dirty="0"/>
              <a:t> per </a:t>
            </a:r>
            <a:r>
              <a:rPr lang="en-GB" sz="1400" dirty="0" err="1"/>
              <a:t>l'Open</a:t>
            </a:r>
            <a:r>
              <a:rPr lang="en-GB" sz="1400" dirty="0"/>
              <a:t> Access? https://</a:t>
            </a:r>
            <a:r>
              <a:rPr lang="en-GB" sz="1400" dirty="0" err="1"/>
              <a:t>doi.org</a:t>
            </a:r>
            <a:r>
              <a:rPr lang="en-GB" sz="1400" dirty="0"/>
              <a:t>/10.15161/</a:t>
            </a:r>
            <a:r>
              <a:rPr lang="en-GB" sz="1400" dirty="0" err="1"/>
              <a:t>oar.it</a:t>
            </a:r>
            <a:r>
              <a:rPr lang="en-GB" sz="1400" dirty="0"/>
              <a:t>/23538</a:t>
            </a:r>
            <a:endParaRPr lang="it-IT" sz="140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AAD1385-2ADA-4CB4-820B-15CAEA49D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0AA8A7D-FC35-43A7-9689-D1F4A9300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D9574B-116A-42DF-927F-6FF1E5010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Spare</a:t>
            </a:r>
            <a:r>
              <a:rPr lang="it-IT" dirty="0"/>
              <a:t> slides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F08D5D-3F64-44AD-B13C-E85DBD720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D69D514-DA6A-43B0-A7FC-6F0C07BF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S.Bianco R.Barbera P.Lubrano M.Maggi D.Menasce L.Patrizii INFN - Plan S @ SEBD Villasimius 20200622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0B2716C-5645-4620-BCAB-A7EF73366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58971-2581-1140-A045-EF224496870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140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Alition S Content Slides 1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SE_2">
      <a:majorFont>
        <a:latin typeface="HelveticaNeueLT Std Med Cn"/>
        <a:ea typeface=""/>
        <a:cs typeface="Arial"/>
      </a:majorFont>
      <a:minorFont>
        <a:latin typeface="HelveticaNeueLT Std Lt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45720" rIns="1800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 smtClean="0">
            <a:ln>
              <a:noFill/>
            </a:ln>
            <a:solidFill>
              <a:srgbClr val="00638F"/>
            </a:solidFill>
            <a:effectLst/>
            <a:latin typeface="HelveticaNeueLT Std Med Cn" pitchFamily="34" charset="0"/>
            <a:ea typeface="ＭＳ Ｐゴシック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45720" rIns="1800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 smtClean="0">
            <a:ln>
              <a:noFill/>
            </a:ln>
            <a:solidFill>
              <a:srgbClr val="00638F"/>
            </a:solidFill>
            <a:effectLst/>
            <a:latin typeface="HelveticaNeueLT Std Med Cn" pitchFamily="34" charset="0"/>
            <a:ea typeface="ＭＳ Ｐゴシック" pitchFamily="34" charset="-128"/>
            <a:cs typeface="Arial" charset="0"/>
          </a:defRPr>
        </a:defPPr>
      </a:lstStyle>
    </a:lnDef>
  </a:objectDefaults>
  <a:extraClrSchemeLst>
    <a:extraClrScheme>
      <a:clrScheme name="SE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CB5C255-8E2C-420E-9067-D28BA5E9B4FE}" vid="{C9913BCB-368B-4112-B5F7-334165BCAEE8}"/>
    </a:ext>
  </a:extLst>
</a:theme>
</file>

<file path=ppt/theme/theme3.xml><?xml version="1.0" encoding="utf-8"?>
<a:theme xmlns:a="http://schemas.openxmlformats.org/drawingml/2006/main" name="1_cOAlition S Content Slides 1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SE_2">
      <a:majorFont>
        <a:latin typeface="HelveticaNeueLT Std Med Cn"/>
        <a:ea typeface=""/>
        <a:cs typeface="Arial"/>
      </a:majorFont>
      <a:minorFont>
        <a:latin typeface="HelveticaNeueLT Std Lt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45720" rIns="1800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 smtClean="0">
            <a:ln>
              <a:noFill/>
            </a:ln>
            <a:solidFill>
              <a:srgbClr val="00638F"/>
            </a:solidFill>
            <a:effectLst/>
            <a:latin typeface="HelveticaNeueLT Std Med Cn" pitchFamily="34" charset="0"/>
            <a:ea typeface="ＭＳ Ｐゴシック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45720" rIns="1800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 smtClean="0">
            <a:ln>
              <a:noFill/>
            </a:ln>
            <a:solidFill>
              <a:srgbClr val="00638F"/>
            </a:solidFill>
            <a:effectLst/>
            <a:latin typeface="HelveticaNeueLT Std Med Cn" pitchFamily="34" charset="0"/>
            <a:ea typeface="ＭＳ Ｐゴシック" pitchFamily="34" charset="-128"/>
            <a:cs typeface="Arial" charset="0"/>
          </a:defRPr>
        </a:defPPr>
      </a:lstStyle>
    </a:lnDef>
  </a:objectDefaults>
  <a:extraClrSchemeLst>
    <a:extraClrScheme>
      <a:clrScheme name="SE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CB5C255-8E2C-420E-9067-D28BA5E9B4FE}" vid="{C9913BCB-368B-4112-B5F7-334165BCAEE8}"/>
    </a:ext>
  </a:extLst>
</a:theme>
</file>

<file path=ppt/theme/theme4.xml><?xml version="1.0" encoding="utf-8"?>
<a:theme xmlns:a="http://schemas.openxmlformats.org/drawingml/2006/main" name="2_cOAlition S Content Slides 1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SE_2">
      <a:majorFont>
        <a:latin typeface="HelveticaNeueLT Std Med Cn"/>
        <a:ea typeface=""/>
        <a:cs typeface="Arial"/>
      </a:majorFont>
      <a:minorFont>
        <a:latin typeface="HelveticaNeueLT Std Lt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45720" rIns="1800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 smtClean="0">
            <a:ln>
              <a:noFill/>
            </a:ln>
            <a:solidFill>
              <a:srgbClr val="00638F"/>
            </a:solidFill>
            <a:effectLst/>
            <a:latin typeface="HelveticaNeueLT Std Med Cn" pitchFamily="34" charset="0"/>
            <a:ea typeface="ＭＳ Ｐゴシック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45720" rIns="1800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 smtClean="0">
            <a:ln>
              <a:noFill/>
            </a:ln>
            <a:solidFill>
              <a:srgbClr val="00638F"/>
            </a:solidFill>
            <a:effectLst/>
            <a:latin typeface="HelveticaNeueLT Std Med Cn" pitchFamily="34" charset="0"/>
            <a:ea typeface="ＭＳ Ｐゴシック" pitchFamily="34" charset="-128"/>
            <a:cs typeface="Arial" charset="0"/>
          </a:defRPr>
        </a:defPPr>
      </a:lstStyle>
    </a:lnDef>
  </a:objectDefaults>
  <a:extraClrSchemeLst>
    <a:extraClrScheme>
      <a:clrScheme name="SE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CB5C255-8E2C-420E-9067-D28BA5E9B4FE}" vid="{C9913BCB-368B-4112-B5F7-334165BCAEE8}"/>
    </a:ext>
  </a:extLst>
</a:theme>
</file>

<file path=ppt/theme/theme5.xml><?xml version="1.0" encoding="utf-8"?>
<a:theme xmlns:a="http://schemas.openxmlformats.org/drawingml/2006/main" name="3_cOAlition S Content Slides 1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SE_2">
      <a:majorFont>
        <a:latin typeface="HelveticaNeueLT Std Med Cn"/>
        <a:ea typeface=""/>
        <a:cs typeface="Arial"/>
      </a:majorFont>
      <a:minorFont>
        <a:latin typeface="HelveticaNeueLT Std Lt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45720" rIns="1800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 smtClean="0">
            <a:ln>
              <a:noFill/>
            </a:ln>
            <a:solidFill>
              <a:srgbClr val="00638F"/>
            </a:solidFill>
            <a:effectLst/>
            <a:latin typeface="HelveticaNeueLT Std Med Cn" pitchFamily="34" charset="0"/>
            <a:ea typeface="ＭＳ Ｐゴシック" pitchFamily="34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45720" rIns="1800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 smtClean="0">
            <a:ln>
              <a:noFill/>
            </a:ln>
            <a:solidFill>
              <a:srgbClr val="00638F"/>
            </a:solidFill>
            <a:effectLst/>
            <a:latin typeface="HelveticaNeueLT Std Med Cn" pitchFamily="34" charset="0"/>
            <a:ea typeface="ＭＳ Ｐゴシック" pitchFamily="34" charset="-128"/>
            <a:cs typeface="Arial" charset="0"/>
          </a:defRPr>
        </a:defPPr>
      </a:lstStyle>
    </a:lnDef>
  </a:objectDefaults>
  <a:extraClrSchemeLst>
    <a:extraClrScheme>
      <a:clrScheme name="SE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CB5C255-8E2C-420E-9067-D28BA5E9B4FE}" vid="{C9913BCB-368B-4112-B5F7-334165BCAEE8}"/>
    </a:ext>
  </a:extLst>
</a:theme>
</file>

<file path=ppt/theme/theme6.xml><?xml version="1.0" encoding="utf-8"?>
<a:theme xmlns:a="http://schemas.openxmlformats.org/drawingml/2006/main" name="2_Adjacency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20111</TotalTime>
  <Words>2051</Words>
  <Application>Microsoft Macintosh PowerPoint</Application>
  <PresentationFormat>On-screen Show (4:3)</PresentationFormat>
  <Paragraphs>197</Paragraphs>
  <Slides>28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HelveticaNeueLT Std Blk Cn</vt:lpstr>
      <vt:lpstr>HelveticaNeueLT Std Cn</vt:lpstr>
      <vt:lpstr>HelveticaNeueLT Std Lt</vt:lpstr>
      <vt:lpstr>HelveticaNeueLT Std Med Cn</vt:lpstr>
      <vt:lpstr>American Typewriter</vt:lpstr>
      <vt:lpstr>Arial</vt:lpstr>
      <vt:lpstr>Calibri</vt:lpstr>
      <vt:lpstr>Cambria</vt:lpstr>
      <vt:lpstr>Adjacency</vt:lpstr>
      <vt:lpstr>cOAlition S Content Slides 1</vt:lpstr>
      <vt:lpstr>1_cOAlition S Content Slides 1</vt:lpstr>
      <vt:lpstr>2_cOAlition S Content Slides 1</vt:lpstr>
      <vt:lpstr>3_cOAlition S Content Slides 1</vt:lpstr>
      <vt:lpstr>2_Adjacency</vt:lpstr>
      <vt:lpstr>Equation</vt:lpstr>
      <vt:lpstr> Plan S – FAQ’s</vt:lpstr>
      <vt:lpstr>PowerPoint Presentation</vt:lpstr>
      <vt:lpstr>Open Access</vt:lpstr>
      <vt:lpstr>PowerPoint Presentation</vt:lpstr>
      <vt:lpstr>Top 5 commercial publishers</vt:lpstr>
      <vt:lpstr>1991 Paul Ginsparg e arXiv</vt:lpstr>
      <vt:lpstr>6 agosto 1991 –nascita di  www al CERN</vt:lpstr>
      <vt:lpstr>subscriptions in 1 year = 1450 new researchers</vt:lpstr>
      <vt:lpstr>PowerPoint Presentation</vt:lpstr>
      <vt:lpstr>Impact Factor</vt:lpstr>
      <vt:lpstr>Rsearch assessment,  TODAY</vt:lpstr>
      <vt:lpstr>PowerPoint Presentation</vt:lpstr>
      <vt:lpstr>Infn e Open Access</vt:lpstr>
      <vt:lpstr>the Frascati institutional repository contains preprints dating back 1954 openaccessrepository.it       </vt:lpstr>
      <vt:lpstr>PowerPoint Presentation</vt:lpstr>
      <vt:lpstr>PowerPoint Presentation</vt:lpstr>
      <vt:lpstr>Plan S Principles (simplified)</vt:lpstr>
      <vt:lpstr>May 31st, 2019 Plan S – Implementation Guidance The Three Roads</vt:lpstr>
      <vt:lpstr>PowerPoint Presentation</vt:lpstr>
      <vt:lpstr>A new Institutional repository</vt:lpstr>
      <vt:lpstr>Openaccessrepository.it Try it, free DOI when depositing your content </vt:lpstr>
      <vt:lpstr>Q:Which model is supported by Plan S ? (Subscriptions/APC/etc)</vt:lpstr>
      <vt:lpstr>Q: Is APC publishing the only Plan S - compliant road  ? </vt:lpstr>
      <vt:lpstr>Q: Does Plan S support green OA  ? (self-archiving on repositories)</vt:lpstr>
      <vt:lpstr>Q: Does Plan S request authors to pay APC on their research funds ? </vt:lpstr>
      <vt:lpstr>Q: Does Plan S consider no-profit / no-loss scientific societies equal to commercial publishers ?</vt:lpstr>
      <vt:lpstr>In conclusion</vt:lpstr>
      <vt:lpstr>Spare slides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INFN Ist. Nazionale di Fisica Nucleare</dc:creator>
  <cp:lastModifiedBy>Microsoft Office User</cp:lastModifiedBy>
  <cp:revision>615</cp:revision>
  <cp:lastPrinted>2019-03-04T07:43:03Z</cp:lastPrinted>
  <dcterms:created xsi:type="dcterms:W3CDTF">2018-09-29T15:32:17Z</dcterms:created>
  <dcterms:modified xsi:type="dcterms:W3CDTF">2020-06-23T08:58:59Z</dcterms:modified>
</cp:coreProperties>
</file>