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20"/>
  </p:notesMasterIdLst>
  <p:sldIdLst>
    <p:sldId id="256" r:id="rId2"/>
    <p:sldId id="258" r:id="rId3"/>
    <p:sldId id="316" r:id="rId4"/>
    <p:sldId id="347" r:id="rId5"/>
    <p:sldId id="342" r:id="rId6"/>
    <p:sldId id="343" r:id="rId7"/>
    <p:sldId id="350" r:id="rId8"/>
    <p:sldId id="351" r:id="rId9"/>
    <p:sldId id="332" r:id="rId10"/>
    <p:sldId id="352" r:id="rId11"/>
    <p:sldId id="335" r:id="rId12"/>
    <p:sldId id="334" r:id="rId13"/>
    <p:sldId id="353" r:id="rId14"/>
    <p:sldId id="354" r:id="rId15"/>
    <p:sldId id="349" r:id="rId16"/>
    <p:sldId id="338" r:id="rId17"/>
    <p:sldId id="339" r:id="rId18"/>
    <p:sldId id="288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191" autoAdjust="0"/>
    <p:restoredTop sz="92933" autoAdjust="0"/>
  </p:normalViewPr>
  <p:slideViewPr>
    <p:cSldViewPr>
      <p:cViewPr varScale="1">
        <p:scale>
          <a:sx n="96" d="100"/>
          <a:sy n="96" d="100"/>
        </p:scale>
        <p:origin x="22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9F564-DC57-4192-8078-79C90AA5E388}" type="datetimeFigureOut">
              <a:rPr lang="it-IT" smtClean="0"/>
              <a:t>27/03/2021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B7ADB-F32C-45E7-8989-D778B87DF08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3381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3414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285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8163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9765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8120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2128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9056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6003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749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0842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189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617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352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2316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5269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39C6055-D158-4D21-AF18-7BA659A618B4}" type="datetime1">
              <a:rPr lang="it-IT" smtClean="0"/>
              <a:t>27/03/2021</a:t>
            </a:fld>
            <a:endParaRPr lang="it-IT" dirty="0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21" name="Rettangol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ttangol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ttangol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ttangol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dirty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984B8-676E-43AF-99E4-B168536AA7D0}" type="datetime1">
              <a:rPr lang="it-IT" smtClean="0"/>
              <a:t>27/03/2021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1D8CAF5-D8A0-4655-B07B-B121751DD8FB}" type="datetime1">
              <a:rPr lang="it-IT" smtClean="0"/>
              <a:t>27/03/2021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ttango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7F2C-A2A8-4201-808C-B053030B1926}" type="datetime1">
              <a:rPr lang="it-IT" smtClean="0"/>
              <a:t>27/03/2021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3908-86C6-4ECD-872F-61B04B34631B}" type="datetime1">
              <a:rPr lang="it-IT" smtClean="0"/>
              <a:t>27/03/2021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B128-A84B-4F68-A6F3-05210B74F8DE}" type="datetime1">
              <a:rPr lang="it-IT" smtClean="0"/>
              <a:t>27/03/2021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E79A-18EE-4229-829B-223C70D83055}" type="datetime1">
              <a:rPr lang="it-IT" smtClean="0"/>
              <a:t>27/03/2021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7B77-9F97-4D9D-B75F-11A7A0AF7E6D}" type="datetime1">
              <a:rPr lang="it-IT" smtClean="0"/>
              <a:t>27/03/2021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it-IT" dirty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FB355-0DE0-4AB9-A595-4E9AE7C838DA}" type="datetime1">
              <a:rPr lang="it-IT" smtClean="0"/>
              <a:t>27/03/2021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ttango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22103-6AD1-4CDE-AAC8-9529DFC86523}" type="datetime1">
              <a:rPr lang="it-IT" smtClean="0"/>
              <a:t>27/03/2021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EBDC-21DD-4A81-8B9D-925CA4A0CD06}" type="datetime1">
              <a:rPr lang="it-IT" smtClean="0"/>
              <a:t>27/03/2021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Triangolo isosce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3C56BF6-77C5-4CD1-A246-4973B9ED7BB4}" type="datetime1">
              <a:rPr lang="it-IT" smtClean="0"/>
              <a:t>27/03/2021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28" name="Connettore 1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rs.org.uk/virtual-reality-applications/fashion.html" TargetMode="External"/><Relationship Id="rId13" Type="http://schemas.openxmlformats.org/officeDocument/2006/relationships/hyperlink" Target="https://www.vrs.org.uk/virtual-reality-applications/media.html" TargetMode="External"/><Relationship Id="rId18" Type="http://schemas.openxmlformats.org/officeDocument/2006/relationships/hyperlink" Target="https://www.vrs.org.uk/virtual-reality-applications/programming-languages.html" TargetMode="External"/><Relationship Id="rId3" Type="http://schemas.openxmlformats.org/officeDocument/2006/relationships/image" Target="../media/image9.jpeg"/><Relationship Id="rId21" Type="http://schemas.openxmlformats.org/officeDocument/2006/relationships/image" Target="../media/image20.png"/><Relationship Id="rId7" Type="http://schemas.openxmlformats.org/officeDocument/2006/relationships/hyperlink" Target="https://www.vrs.org.uk/virtual-reality-applications/entertainment.html" TargetMode="External"/><Relationship Id="rId12" Type="http://schemas.openxmlformats.org/officeDocument/2006/relationships/hyperlink" Target="https://www.vrs.org.uk/virtual-reality-applications/sport.html" TargetMode="External"/><Relationship Id="rId17" Type="http://schemas.openxmlformats.org/officeDocument/2006/relationships/hyperlink" Target="https://www.vrs.org.uk/virtual-reality-applications/film.html" TargetMode="External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6" Type="http://schemas.openxmlformats.org/officeDocument/2006/relationships/hyperlink" Target="https://www.vrs.org.uk/virtual-reality-applications/construction.html" TargetMode="External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rs.org.uk/virtual-reality-healthcare/" TargetMode="External"/><Relationship Id="rId11" Type="http://schemas.openxmlformats.org/officeDocument/2006/relationships/hyperlink" Target="https://www.vrs.org.uk/virtual-reality-applications/engineering.html" TargetMode="External"/><Relationship Id="rId24" Type="http://schemas.openxmlformats.org/officeDocument/2006/relationships/image" Target="../media/image23.png"/><Relationship Id="rId5" Type="http://schemas.openxmlformats.org/officeDocument/2006/relationships/hyperlink" Target="https://www.vrs.org.uk/virtual-reality-education/" TargetMode="External"/><Relationship Id="rId15" Type="http://schemas.openxmlformats.org/officeDocument/2006/relationships/hyperlink" Target="https://www.vrs.org.uk/virtual-reality-applications/telecommunications.html" TargetMode="External"/><Relationship Id="rId23" Type="http://schemas.openxmlformats.org/officeDocument/2006/relationships/image" Target="../media/image22.png"/><Relationship Id="rId10" Type="http://schemas.openxmlformats.org/officeDocument/2006/relationships/hyperlink" Target="https://www.vrs.org.uk/virtual-reality-applications/business.html" TargetMode="External"/><Relationship Id="rId19" Type="http://schemas.openxmlformats.org/officeDocument/2006/relationships/image" Target="../media/image18.png"/><Relationship Id="rId4" Type="http://schemas.openxmlformats.org/officeDocument/2006/relationships/hyperlink" Target="https://www.vrs.org.uk/virtual-reality-military/" TargetMode="External"/><Relationship Id="rId9" Type="http://schemas.openxmlformats.org/officeDocument/2006/relationships/hyperlink" Target="https://www.vrs.org.uk/virtual-reality-applications/heritage.html" TargetMode="External"/><Relationship Id="rId14" Type="http://schemas.openxmlformats.org/officeDocument/2006/relationships/hyperlink" Target="https://www.vrs.org.uk/virtual-reality-applications/scientific-visualisation.html" TargetMode="External"/><Relationship Id="rId22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hyperlink" Target="https://www.pwc.com/it/it.html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2.png"/><Relationship Id="rId3" Type="http://schemas.openxmlformats.org/officeDocument/2006/relationships/image" Target="../media/image9.jpe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uroxr-association.org/" TargetMode="External"/><Relationship Id="rId11" Type="http://schemas.openxmlformats.org/officeDocument/2006/relationships/hyperlink" Target="https://thearea.org/" TargetMode="External"/><Relationship Id="rId5" Type="http://schemas.openxmlformats.org/officeDocument/2006/relationships/image" Target="../media/image27.png"/><Relationship Id="rId15" Type="http://schemas.openxmlformats.org/officeDocument/2006/relationships/hyperlink" Target="http://www.thevrara.com/" TargetMode="External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hyperlink" Target="http://www.infra-visionair.eu/" TargetMode="External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9.jpe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9.jpeg"/><Relationship Id="rId7" Type="http://schemas.openxmlformats.org/officeDocument/2006/relationships/image" Target="../media/image50.jpe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jpeg"/><Relationship Id="rId10" Type="http://schemas.openxmlformats.org/officeDocument/2006/relationships/image" Target="../media/image53.tif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53.tif"/><Relationship Id="rId3" Type="http://schemas.openxmlformats.org/officeDocument/2006/relationships/image" Target="../media/image9.jpeg"/><Relationship Id="rId7" Type="http://schemas.openxmlformats.org/officeDocument/2006/relationships/image" Target="../media/image64.png"/><Relationship Id="rId12" Type="http://schemas.openxmlformats.org/officeDocument/2006/relationships/image" Target="../media/image6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7.png"/><Relationship Id="rId10" Type="http://schemas.openxmlformats.org/officeDocument/2006/relationships/image" Target="../media/image67.jpg"/><Relationship Id="rId4" Type="http://schemas.openxmlformats.org/officeDocument/2006/relationships/image" Target="../media/image62.png"/><Relationship Id="rId9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uroinfosicilia.it/download/s3-sicilia-2014-2020delibera-375_2016/?wpdmdl=1528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9.jpe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3" Type="http://schemas.openxmlformats.org/officeDocument/2006/relationships/image" Target="../media/image83.png"/><Relationship Id="rId21" Type="http://schemas.openxmlformats.org/officeDocument/2006/relationships/image" Target="../media/image99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94.png"/><Relationship Id="rId20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47.png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19" Type="http://schemas.openxmlformats.org/officeDocument/2006/relationships/image" Target="../media/image97.png"/><Relationship Id="rId4" Type="http://schemas.openxmlformats.org/officeDocument/2006/relationships/image" Target="../media/image9.jpeg"/><Relationship Id="rId9" Type="http://schemas.openxmlformats.org/officeDocument/2006/relationships/image" Target="../media/image87.png"/><Relationship Id="rId14" Type="http://schemas.openxmlformats.org/officeDocument/2006/relationships/image" Target="../media/image92.png"/><Relationship Id="rId22" Type="http://schemas.openxmlformats.org/officeDocument/2006/relationships/image" Target="../media/image10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3" Type="http://schemas.openxmlformats.org/officeDocument/2006/relationships/image" Target="../media/image9.jpeg"/><Relationship Id="rId7" Type="http://schemas.openxmlformats.org/officeDocument/2006/relationships/image" Target="../media/image87.png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104.png"/><Relationship Id="rId5" Type="http://schemas.openxmlformats.org/officeDocument/2006/relationships/image" Target="../media/image85.png"/><Relationship Id="rId10" Type="http://schemas.openxmlformats.org/officeDocument/2006/relationships/image" Target="../media/image103.png"/><Relationship Id="rId4" Type="http://schemas.openxmlformats.org/officeDocument/2006/relationships/image" Target="../media/image84.png"/><Relationship Id="rId9" Type="http://schemas.openxmlformats.org/officeDocument/2006/relationships/image" Target="../media/image10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9.jpe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3573016"/>
            <a:ext cx="7613501" cy="135064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it-IT" sz="2800" b="1" dirty="0">
                <a:latin typeface="Lato Regular"/>
              </a:rPr>
              <a:t>Presentazione </a:t>
            </a:r>
            <a:r>
              <a:rPr lang="it-IT" sz="2800" b="1">
                <a:latin typeface="Lato Regular"/>
              </a:rPr>
              <a:t>del progetto</a:t>
            </a:r>
            <a:br>
              <a:rPr lang="it-IT" sz="2000" b="1" dirty="0">
                <a:latin typeface="Lato Regular"/>
              </a:rPr>
            </a:br>
            <a:br>
              <a:rPr lang="it-IT" sz="2000" b="1" dirty="0">
                <a:latin typeface="Lato Regular"/>
              </a:rPr>
            </a:br>
            <a:r>
              <a:rPr lang="it-IT" sz="2000" dirty="0">
                <a:latin typeface="Lato Regular"/>
              </a:rPr>
              <a:t> Prof. Roberto Barbera (roberto.barbera@ct.infn.it)    </a:t>
            </a:r>
            <a:br>
              <a:rPr lang="it-IT" sz="2000" dirty="0">
                <a:latin typeface="Lato Regular"/>
              </a:rPr>
            </a:br>
            <a:r>
              <a:rPr lang="it-IT" sz="2000" dirty="0">
                <a:latin typeface="Lato Regular"/>
              </a:rPr>
              <a:t>Università degli Studi di Catania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9632" y="5127848"/>
            <a:ext cx="6858000" cy="533400"/>
          </a:xfrm>
        </p:spPr>
        <p:txBody>
          <a:bodyPr>
            <a:normAutofit fontScale="85000" lnSpcReduction="20000"/>
          </a:bodyPr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Evento di presentazione del progetto 3DLab-Sicilia, Online,                27 marzo 2021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F63BC25-7C2B-48DE-B3CF-1CBCD785C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85852" cy="175922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50029D5-C216-4D6F-9401-69F4B85D23C9}"/>
              </a:ext>
            </a:extLst>
          </p:cNvPr>
          <p:cNvSpPr txBox="1"/>
          <p:nvPr/>
        </p:nvSpPr>
        <p:spPr>
          <a:xfrm>
            <a:off x="5366173" y="6239371"/>
            <a:ext cx="3720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dirty="0">
                <a:latin typeface="Lato Regular"/>
              </a:rPr>
              <a:t>Progetto 3DLab-Sicilia – N. 08CT4669990220</a:t>
            </a:r>
            <a:endParaRPr lang="it-IT" dirty="0">
              <a:latin typeface="Lato Regular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1731110-BA89-48A0-8995-8EC0978D5A0C}"/>
              </a:ext>
            </a:extLst>
          </p:cNvPr>
          <p:cNvGrpSpPr/>
          <p:nvPr/>
        </p:nvGrpSpPr>
        <p:grpSpPr>
          <a:xfrm>
            <a:off x="57513" y="5967064"/>
            <a:ext cx="4370471" cy="846312"/>
            <a:chOff x="57513" y="5967064"/>
            <a:chExt cx="4370471" cy="846312"/>
          </a:xfrm>
        </p:grpSpPr>
        <p:pic>
          <p:nvPicPr>
            <p:cNvPr id="11" name="Immagine 10" descr="Immagine che contiene clipart&#10;&#10;Descrizione generata automaticamente">
              <a:extLst>
                <a:ext uri="{FF2B5EF4-FFF2-40B4-BE49-F238E27FC236}">
                  <a16:creationId xmlns:a16="http://schemas.microsoft.com/office/drawing/2014/main" id="{1A89BD20-7A66-4249-8102-4D8150B80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13" y="5973145"/>
              <a:ext cx="1263505" cy="840231"/>
            </a:xfrm>
            <a:prstGeom prst="rect">
              <a:avLst/>
            </a:prstGeom>
          </p:spPr>
        </p:pic>
        <p:pic>
          <p:nvPicPr>
            <p:cNvPr id="12" name="Immagine 11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42B50402-FD7E-4D70-8177-1E185BBCB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823" y="5973145"/>
              <a:ext cx="673993" cy="834150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AB4FF193-432B-4DBF-8425-BCD067660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9211" y="5973145"/>
              <a:ext cx="1378773" cy="827264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4DA3967D-F2F9-4E0C-BA48-5BA37874E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03648" y="5967064"/>
              <a:ext cx="735202" cy="840231"/>
            </a:xfrm>
            <a:prstGeom prst="rect">
              <a:avLst/>
            </a:prstGeom>
          </p:spPr>
        </p:pic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2A0B31B9-F3A6-4A43-BACD-48F135724A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432" y="44624"/>
            <a:ext cx="3693568" cy="1714601"/>
          </a:xfrm>
          <a:prstGeom prst="rect">
            <a:avLst/>
          </a:prstGeom>
        </p:spPr>
      </p:pic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255D6E77-E9A7-4ABC-B8A3-7140264D63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223" y="1693629"/>
            <a:ext cx="3605074" cy="9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55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dirty="0">
                <a:solidFill>
                  <a:schemeClr val="tx1"/>
                </a:solidFill>
                <a:latin typeface="Lato Regular"/>
              </a:rPr>
              <a:t>Indice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412776"/>
            <a:ext cx="8424936" cy="4680520"/>
          </a:xfrm>
        </p:spPr>
        <p:txBody>
          <a:bodyPr>
            <a:normAutofit fontScale="92500" lnSpcReduction="20000"/>
          </a:bodyPr>
          <a:lstStyle/>
          <a:p>
            <a:r>
              <a:rPr lang="it-IT" sz="3200" dirty="0">
                <a:latin typeface="Lato Regular"/>
              </a:rPr>
              <a:t>Definizioni e campi di applicazione</a:t>
            </a:r>
          </a:p>
          <a:p>
            <a:r>
              <a:rPr lang="it-IT" sz="3200" dirty="0">
                <a:latin typeface="Lato Regular"/>
              </a:rPr>
              <a:t>Il mercato</a:t>
            </a:r>
          </a:p>
          <a:p>
            <a:r>
              <a:rPr lang="it-IT" sz="3200" dirty="0">
                <a:latin typeface="Lato Regular"/>
              </a:rPr>
              <a:t>Il contesto</a:t>
            </a:r>
          </a:p>
          <a:p>
            <a:r>
              <a:rPr lang="it-IT" sz="3200" dirty="0">
                <a:latin typeface="Lato Regular"/>
              </a:rPr>
              <a:t>Il progetto</a:t>
            </a:r>
          </a:p>
          <a:p>
            <a:pPr lvl="1"/>
            <a:r>
              <a:rPr lang="it-IT" sz="2900" dirty="0">
                <a:latin typeface="Lato Regular"/>
              </a:rPr>
              <a:t>Partner</a:t>
            </a:r>
          </a:p>
          <a:p>
            <a:pPr lvl="1"/>
            <a:r>
              <a:rPr lang="it-IT" sz="2900" dirty="0">
                <a:latin typeface="Lato Regular"/>
              </a:rPr>
              <a:t>Obiettivi</a:t>
            </a:r>
          </a:p>
          <a:p>
            <a:pPr lvl="1"/>
            <a:r>
              <a:rPr lang="it-IT" sz="2900" dirty="0">
                <a:latin typeface="Lato Regular"/>
              </a:rPr>
              <a:t>Attività</a:t>
            </a:r>
          </a:p>
          <a:p>
            <a:pPr lvl="1"/>
            <a:r>
              <a:rPr lang="it-IT" sz="2900" dirty="0">
                <a:latin typeface="Lato Regular"/>
              </a:rPr>
              <a:t>Validazione su larga scala</a:t>
            </a:r>
          </a:p>
          <a:p>
            <a:pPr lvl="1"/>
            <a:r>
              <a:rPr lang="it-IT" sz="2900" dirty="0">
                <a:latin typeface="Lato Regular"/>
              </a:rPr>
              <a:t>Mostre itineranti del «liquid lab»</a:t>
            </a:r>
          </a:p>
          <a:p>
            <a:pPr lvl="1"/>
            <a:r>
              <a:rPr lang="it-IT" sz="2900" dirty="0">
                <a:latin typeface="Lato Regular"/>
              </a:rPr>
              <a:t>Opportunità di partecipazione e finanziamento</a:t>
            </a:r>
          </a:p>
          <a:p>
            <a:r>
              <a:rPr lang="it-IT" sz="3200" dirty="0">
                <a:latin typeface="Lato Regular"/>
              </a:rPr>
              <a:t>Il programma dell’incontro di oggi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DCC9DFE2-BAB5-4518-AE8E-A6C6158AD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7715" y="1112915"/>
            <a:ext cx="4647468" cy="5453350"/>
          </a:xfrm>
        </p:spPr>
        <p:txBody>
          <a:bodyPr>
            <a:normAutofit lnSpcReduction="10000"/>
          </a:bodyPr>
          <a:lstStyle/>
          <a:p>
            <a:r>
              <a:rPr lang="it-IT" sz="1800" dirty="0">
                <a:latin typeface="Lato Regular"/>
              </a:rPr>
              <a:t>Per </a:t>
            </a:r>
            <a:r>
              <a:rPr lang="it-IT" sz="1800" b="1" u="sng" dirty="0">
                <a:latin typeface="Lato Regular"/>
              </a:rPr>
              <a:t>realtà aumentata</a:t>
            </a:r>
            <a:r>
              <a:rPr lang="it-IT" sz="1800" dirty="0">
                <a:latin typeface="Lato Regular"/>
              </a:rPr>
              <a:t> (AR) sovrappone le informazioni digitali agli elementi del mondo reale. L’AR mantiene il mondo reale al centro, ma lo migliora con dettagli digitali, apportando nuovi strati di percezione</a:t>
            </a:r>
          </a:p>
          <a:p>
            <a:r>
              <a:rPr lang="it-IT" sz="1800" dirty="0">
                <a:latin typeface="Lato Regular"/>
              </a:rPr>
              <a:t>La </a:t>
            </a:r>
            <a:r>
              <a:rPr lang="it-IT" sz="1800" b="1" u="sng" dirty="0">
                <a:latin typeface="Lato Regular"/>
              </a:rPr>
              <a:t>realtà virtuale</a:t>
            </a:r>
            <a:r>
              <a:rPr lang="it-IT" sz="1800" dirty="0">
                <a:latin typeface="Lato Regular"/>
              </a:rPr>
              <a:t> (VR) è il termine utilizzato per indicare una realtà simulata, immersiva</a:t>
            </a:r>
          </a:p>
          <a:p>
            <a:r>
              <a:rPr lang="it-IT" sz="1800" dirty="0">
                <a:latin typeface="Lato Regular"/>
              </a:rPr>
              <a:t>La </a:t>
            </a:r>
            <a:r>
              <a:rPr lang="it-IT" sz="1800" b="1" u="sng" dirty="0">
                <a:latin typeface="Lato Regular"/>
              </a:rPr>
              <a:t>realtà mista </a:t>
            </a:r>
            <a:r>
              <a:rPr lang="it-IT" sz="1800" dirty="0">
                <a:latin typeface="Lato Regular"/>
              </a:rPr>
              <a:t>(MR) fonde gli elementi del mondo reale e di quello digitale. Nella MR, è possibile interagire e spostare elementi e ambienti, sia fisici che virtuali. Usando tecnologie sensoriali e di imaging di ultima generazione, la MR abbatte i concetti base di realtà e immaginazione</a:t>
            </a:r>
          </a:p>
          <a:p>
            <a:r>
              <a:rPr lang="it-IT" sz="1800" dirty="0">
                <a:latin typeface="Lato Regular"/>
              </a:rPr>
              <a:t>La </a:t>
            </a:r>
            <a:r>
              <a:rPr lang="it-IT" sz="1800" b="1" u="sng" dirty="0">
                <a:latin typeface="Lato Regular"/>
              </a:rPr>
              <a:t>visualizzazione</a:t>
            </a:r>
            <a:r>
              <a:rPr lang="it-IT" sz="1800" dirty="0">
                <a:latin typeface="Lato Regular"/>
              </a:rPr>
              <a:t> è una   qualunque tecnica che usa immagini, diagrammi o animazioni per comunicare un messaggio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2840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«C’è realtà e realtà…»</a:t>
            </a:r>
            <a:br>
              <a:rPr lang="it-IT" sz="3600" dirty="0">
                <a:solidFill>
                  <a:schemeClr val="tx1"/>
                </a:solidFill>
                <a:latin typeface="Lato Regular"/>
              </a:rPr>
            </a:br>
            <a:r>
              <a:rPr lang="it-IT" sz="2800" dirty="0">
                <a:solidFill>
                  <a:schemeClr val="tx1"/>
                </a:solidFill>
                <a:latin typeface="Lato Regular"/>
              </a:rPr>
              <a:t>Definizioni e concetti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F1FDC0F-9836-4BC5-AA9B-B794C9ABA6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E029A16-FA10-437F-968A-78E786A87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278776"/>
            <a:ext cx="4752528" cy="834139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ADA80FFC-7846-49F5-AA0A-83525EBA3B39}"/>
              </a:ext>
            </a:extLst>
          </p:cNvPr>
          <p:cNvGrpSpPr/>
          <p:nvPr/>
        </p:nvGrpSpPr>
        <p:grpSpPr>
          <a:xfrm>
            <a:off x="4629283" y="1381860"/>
            <a:ext cx="4477447" cy="5442012"/>
            <a:chOff x="4629283" y="1381860"/>
            <a:chExt cx="4477447" cy="5442012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7E68F9F5-EEE7-4590-BA50-11AB38BEA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85851" y="2696424"/>
              <a:ext cx="1512168" cy="1515127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7EC8B3FD-2853-438B-BAE8-81231748C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13993" y="1519718"/>
              <a:ext cx="1821956" cy="1011186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98295E98-B8E3-49B7-A385-0BDC4B0AB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24945" y="4592957"/>
              <a:ext cx="2381785" cy="2148411"/>
            </a:xfrm>
            <a:prstGeom prst="rect">
              <a:avLst/>
            </a:prstGeom>
          </p:spPr>
        </p:pic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8A221865-90DF-405D-AB95-BAF081BF6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00649" y="2798470"/>
              <a:ext cx="2276830" cy="1515127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08EE3826-CD04-45C8-9A16-54A11D90A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48354" y="4261525"/>
              <a:ext cx="1939870" cy="1163922"/>
            </a:xfrm>
            <a:prstGeom prst="rect">
              <a:avLst/>
            </a:prstGeom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7605FCC2-C765-43D9-B816-21BAE0F62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629283" y="5520286"/>
              <a:ext cx="1958941" cy="1303586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F9AABE7E-9A8F-436A-A420-54DB5B448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648354" y="1381860"/>
              <a:ext cx="2276830" cy="12869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431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(Alcuni) campi di applicazione della VR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4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17D3738C-70EF-4824-986E-1659E0B63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72" y="1238483"/>
            <a:ext cx="3168351" cy="4176464"/>
          </a:xfrm>
        </p:spPr>
        <p:txBody>
          <a:bodyPr>
            <a:normAutofit fontScale="55000" lnSpcReduction="20000"/>
          </a:bodyPr>
          <a:lstStyle/>
          <a:p>
            <a:r>
              <a:rPr lang="en-US" dirty="0">
                <a:hlinkClick r:id="rId4"/>
              </a:rPr>
              <a:t>Virtual Reality in the Military</a:t>
            </a:r>
            <a:endParaRPr lang="en-US" dirty="0"/>
          </a:p>
          <a:p>
            <a:r>
              <a:rPr lang="en-US" dirty="0">
                <a:hlinkClick r:id="rId5"/>
              </a:rPr>
              <a:t>Virtual Reality in Education</a:t>
            </a:r>
            <a:endParaRPr lang="en-US" dirty="0"/>
          </a:p>
          <a:p>
            <a:r>
              <a:rPr lang="en-US" dirty="0">
                <a:hlinkClick r:id="rId6"/>
              </a:rPr>
              <a:t>Virtual Reality in Healthcare</a:t>
            </a:r>
            <a:endParaRPr lang="en-US" dirty="0"/>
          </a:p>
          <a:p>
            <a:r>
              <a:rPr lang="en-US" dirty="0">
                <a:hlinkClick r:id="rId7"/>
              </a:rPr>
              <a:t>Virtual Reality in Entertainment</a:t>
            </a:r>
            <a:endParaRPr lang="en-US" dirty="0"/>
          </a:p>
          <a:p>
            <a:r>
              <a:rPr lang="en-US" dirty="0">
                <a:hlinkClick r:id="rId8"/>
              </a:rPr>
              <a:t>Virtual Reality in Fashion</a:t>
            </a:r>
            <a:endParaRPr lang="en-US" dirty="0"/>
          </a:p>
          <a:p>
            <a:r>
              <a:rPr lang="en-US" dirty="0">
                <a:hlinkClick r:id="rId9"/>
              </a:rPr>
              <a:t>Virtual Reality and Heritage</a:t>
            </a:r>
            <a:endParaRPr lang="en-US" dirty="0"/>
          </a:p>
          <a:p>
            <a:r>
              <a:rPr lang="en-US" dirty="0">
                <a:hlinkClick r:id="rId10"/>
              </a:rPr>
              <a:t>Virtual Reality in Business</a:t>
            </a:r>
            <a:endParaRPr lang="en-US" dirty="0"/>
          </a:p>
          <a:p>
            <a:r>
              <a:rPr lang="en-US" dirty="0">
                <a:hlinkClick r:id="rId11"/>
              </a:rPr>
              <a:t>Virtual Reality in Engineering</a:t>
            </a:r>
            <a:endParaRPr lang="en-US" dirty="0"/>
          </a:p>
          <a:p>
            <a:r>
              <a:rPr lang="en-US" dirty="0">
                <a:hlinkClick r:id="rId12"/>
              </a:rPr>
              <a:t>Virtual Reality in Sport</a:t>
            </a:r>
            <a:endParaRPr lang="en-US" dirty="0"/>
          </a:p>
          <a:p>
            <a:r>
              <a:rPr lang="en-US" dirty="0">
                <a:hlinkClick r:id="rId13"/>
              </a:rPr>
              <a:t>Virtual Reality in Media</a:t>
            </a:r>
            <a:endParaRPr lang="en-US" dirty="0"/>
          </a:p>
          <a:p>
            <a:r>
              <a:rPr lang="en-US" dirty="0">
                <a:hlinkClick r:id="rId14"/>
              </a:rPr>
              <a:t>Virtual Reality and Scientific </a:t>
            </a:r>
            <a:r>
              <a:rPr lang="en-US" dirty="0" err="1">
                <a:hlinkClick r:id="rId14"/>
              </a:rPr>
              <a:t>Visualisation</a:t>
            </a:r>
            <a:endParaRPr lang="en-US" dirty="0"/>
          </a:p>
          <a:p>
            <a:r>
              <a:rPr lang="en-US" dirty="0">
                <a:hlinkClick r:id="rId15"/>
              </a:rPr>
              <a:t>Virtual Reality in Telecommunications</a:t>
            </a:r>
            <a:endParaRPr lang="en-US" dirty="0"/>
          </a:p>
          <a:p>
            <a:r>
              <a:rPr lang="en-US" dirty="0">
                <a:hlinkClick r:id="rId16"/>
              </a:rPr>
              <a:t>Virtual Reality in Construction</a:t>
            </a:r>
            <a:endParaRPr lang="en-US" dirty="0"/>
          </a:p>
          <a:p>
            <a:r>
              <a:rPr lang="en-US" dirty="0">
                <a:hlinkClick r:id="rId17"/>
              </a:rPr>
              <a:t>Virtual Reality in Film</a:t>
            </a:r>
            <a:endParaRPr lang="en-US" dirty="0"/>
          </a:p>
          <a:p>
            <a:r>
              <a:rPr lang="en-US" dirty="0">
                <a:hlinkClick r:id="rId18"/>
              </a:rPr>
              <a:t>Virtual Reality Programming languages</a:t>
            </a:r>
            <a:endParaRPr lang="en-US" dirty="0"/>
          </a:p>
        </p:txBody>
      </p:sp>
      <p:sp>
        <p:nvSpPr>
          <p:cNvPr id="10" name="Segnaposto numero diapositiva 3">
            <a:extLst>
              <a:ext uri="{FF2B5EF4-FFF2-40B4-BE49-F238E27FC236}">
                <a16:creationId xmlns:a16="http://schemas.microsoft.com/office/drawing/2014/main" id="{8403610B-8098-46A6-B3CE-14546F48694F}"/>
              </a:ext>
            </a:extLst>
          </p:cNvPr>
          <p:cNvSpPr txBox="1">
            <a:spLocks/>
          </p:cNvSpPr>
          <p:nvPr/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defPPr>
              <a:defRPr lang="it-IT"/>
            </a:defPPr>
            <a:lvl1pPr marL="0" algn="l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F16100-B8A3-4576-9DD2-C1BF33AC416A}" type="slidenum">
              <a:rPr lang="it-IT" smtClean="0">
                <a:latin typeface="Lato Regular"/>
              </a:rPr>
              <a:pPr/>
              <a:t>4</a:t>
            </a:fld>
            <a:endParaRPr lang="it-IT" dirty="0">
              <a:latin typeface="Lato Regular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D68468A-F285-45DE-9D56-1D124CE24C4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97860" y="1412776"/>
            <a:ext cx="2826268" cy="158417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5FCCC363-2B96-4AE7-9724-0E6C312E3F6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72466" y="5247553"/>
            <a:ext cx="3158466" cy="1474557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ED6D672D-2079-434C-8339-B13BB46196E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72466" y="1730996"/>
            <a:ext cx="3038095" cy="1342857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E8016732-9C14-46C5-AEAC-ACA7960195E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699792" y="5157192"/>
            <a:ext cx="3127189" cy="145354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540FACF4-6F45-4F13-84EB-475495BFE3E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072" y="5481172"/>
            <a:ext cx="2610557" cy="120752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CB936DDE-632A-45B5-9C8B-8F4A543D747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187423" y="3604628"/>
            <a:ext cx="3337704" cy="1266217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9001EE58-6204-4C53-90E0-9DB4A91A65C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56383" y="3184295"/>
            <a:ext cx="3395811" cy="18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94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Il mercato mondiale dell’AR/VR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5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DAF15213-2CF8-4A0E-AD57-B5030B602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3" y="1268760"/>
            <a:ext cx="3528391" cy="4805278"/>
          </a:xfrm>
        </p:spPr>
        <p:txBody>
          <a:bodyPr>
            <a:normAutofit fontScale="25000" lnSpcReduction="20000"/>
          </a:bodyPr>
          <a:lstStyle/>
          <a:p>
            <a:r>
              <a:rPr lang="it-IT" sz="6400" dirty="0">
                <a:latin typeface="Lato Regular"/>
              </a:rPr>
              <a:t>Nel 2020, l’impatto economico della realtà virtuale e della realtà aumentata ha raggiunto una cifra che si aggira intorno ai </a:t>
            </a:r>
            <a:r>
              <a:rPr lang="it-IT" sz="6400" b="1" u="sng" dirty="0">
                <a:latin typeface="Lato Regular"/>
              </a:rPr>
              <a:t>29,5 miliardi di dollari </a:t>
            </a:r>
          </a:p>
          <a:p>
            <a:endParaRPr lang="it-IT" sz="6400" b="1" u="sng" dirty="0">
              <a:latin typeface="Lato Regular"/>
            </a:endParaRPr>
          </a:p>
          <a:p>
            <a:r>
              <a:rPr lang="it-IT" sz="6400" b="1" dirty="0">
                <a:latin typeface="Lato Regular"/>
              </a:rPr>
              <a:t>Entro il 2022 i dispositivi AR e VR</a:t>
            </a:r>
            <a:r>
              <a:rPr lang="it-IT" sz="6400" dirty="0">
                <a:latin typeface="Lato Regular"/>
              </a:rPr>
              <a:t> acquisiranno una quota stabile del mercato hi-tech, con </a:t>
            </a:r>
            <a:r>
              <a:rPr lang="it-IT" sz="6400" b="1" dirty="0">
                <a:latin typeface="Lato Regular"/>
              </a:rPr>
              <a:t>previsioni di vendita che raggiungeranno 39,2 milioni di unità per i dispositivi VR e 26,7 milioni di unità per i dispositivi AR</a:t>
            </a:r>
          </a:p>
          <a:p>
            <a:endParaRPr lang="it-IT" sz="6400" dirty="0">
              <a:latin typeface="Lato Regular"/>
            </a:endParaRPr>
          </a:p>
          <a:p>
            <a:r>
              <a:rPr lang="it-IT" sz="6400" dirty="0" err="1">
                <a:latin typeface="Lato Regular"/>
              </a:rPr>
              <a:t>PriceWaterhouseCooper</a:t>
            </a:r>
            <a:r>
              <a:rPr lang="it-IT" sz="6400" dirty="0">
                <a:latin typeface="Lato Regular"/>
              </a:rPr>
              <a:t> (</a:t>
            </a:r>
            <a:r>
              <a:rPr lang="it-IT" sz="6400" u="sng" dirty="0">
                <a:latin typeface="Lato Regular"/>
                <a:hlinkClick r:id="rId4"/>
              </a:rPr>
              <a:t>PwC Italia</a:t>
            </a:r>
            <a:r>
              <a:rPr lang="it-IT" sz="6400" dirty="0">
                <a:latin typeface="Lato Regular"/>
              </a:rPr>
              <a:t>) prevede che questo settore che riguarda tecnologie immersive (AR, MR e VR) sarà in grado di apportare </a:t>
            </a:r>
            <a:r>
              <a:rPr lang="it-IT" sz="6400" b="1" dirty="0">
                <a:latin typeface="Lato Regular"/>
              </a:rPr>
              <a:t>1.500 miliardi di dollari e oltre 23 milioni di nuovi posti di lavoro nell’eco-</a:t>
            </a:r>
            <a:r>
              <a:rPr lang="it-IT" sz="6400" b="1" dirty="0" err="1">
                <a:latin typeface="Lato Regular"/>
              </a:rPr>
              <a:t>nomia</a:t>
            </a:r>
            <a:r>
              <a:rPr lang="it-IT" sz="6400" b="1" dirty="0">
                <a:latin typeface="Lato Regular"/>
              </a:rPr>
              <a:t> mondiale entro il 2030</a:t>
            </a:r>
            <a:endParaRPr lang="it-IT" sz="6400" dirty="0">
              <a:latin typeface="Lato Regular"/>
            </a:endParaRPr>
          </a:p>
          <a:p>
            <a:endParaRPr lang="it-IT" sz="3200" b="1" u="sng" dirty="0">
              <a:latin typeface="Lato Regular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8374267-AA53-42CB-9796-934009A386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9027" y="1916832"/>
            <a:ext cx="5661197" cy="3174665"/>
          </a:xfrm>
          <a:prstGeom prst="rect">
            <a:avLst/>
          </a:prstGeom>
        </p:spPr>
      </p:pic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80BE5189-412F-488F-8AA5-959D150E942F}"/>
              </a:ext>
            </a:extLst>
          </p:cNvPr>
          <p:cNvCxnSpPr>
            <a:cxnSpLocks/>
          </p:cNvCxnSpPr>
          <p:nvPr/>
        </p:nvCxnSpPr>
        <p:spPr>
          <a:xfrm>
            <a:off x="3131840" y="2132856"/>
            <a:ext cx="4536504" cy="1944216"/>
          </a:xfrm>
          <a:prstGeom prst="line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65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Il contesto europeo (alcuni esempi)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6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grpSp>
        <p:nvGrpSpPr>
          <p:cNvPr id="30" name="Gruppo 29">
            <a:extLst>
              <a:ext uri="{FF2B5EF4-FFF2-40B4-BE49-F238E27FC236}">
                <a16:creationId xmlns:a16="http://schemas.microsoft.com/office/drawing/2014/main" id="{BCADDAE7-8F56-461F-AF19-3FCD46461E91}"/>
              </a:ext>
            </a:extLst>
          </p:cNvPr>
          <p:cNvGrpSpPr/>
          <p:nvPr/>
        </p:nvGrpSpPr>
        <p:grpSpPr>
          <a:xfrm>
            <a:off x="72160" y="123812"/>
            <a:ext cx="9031807" cy="6689564"/>
            <a:chOff x="72160" y="123812"/>
            <a:chExt cx="9031807" cy="6689564"/>
          </a:xfrm>
        </p:grpSpPr>
        <p:grpSp>
          <p:nvGrpSpPr>
            <p:cNvPr id="15" name="Gruppo 14">
              <a:extLst>
                <a:ext uri="{FF2B5EF4-FFF2-40B4-BE49-F238E27FC236}">
                  <a16:creationId xmlns:a16="http://schemas.microsoft.com/office/drawing/2014/main" id="{8FBC8665-9258-4AF2-A60D-C1A1CAE7ABFA}"/>
                </a:ext>
              </a:extLst>
            </p:cNvPr>
            <p:cNvGrpSpPr/>
            <p:nvPr/>
          </p:nvGrpSpPr>
          <p:grpSpPr>
            <a:xfrm>
              <a:off x="149590" y="1305525"/>
              <a:ext cx="4615292" cy="2872089"/>
              <a:chOff x="149590" y="1305525"/>
              <a:chExt cx="4615292" cy="2872089"/>
            </a:xfrm>
          </p:grpSpPr>
          <p:pic>
            <p:nvPicPr>
              <p:cNvPr id="8" name="Immagine 7">
                <a:extLst>
                  <a:ext uri="{FF2B5EF4-FFF2-40B4-BE49-F238E27FC236}">
                    <a16:creationId xmlns:a16="http://schemas.microsoft.com/office/drawing/2014/main" id="{2FDCCA0A-7A76-4C13-885A-0674D35D42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9590" y="1305525"/>
                <a:ext cx="4306358" cy="195313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3" name="Immagine 12">
                <a:extLst>
                  <a:ext uri="{FF2B5EF4-FFF2-40B4-BE49-F238E27FC236}">
                    <a16:creationId xmlns:a16="http://schemas.microsoft.com/office/drawing/2014/main" id="{2B5C60F8-F5E6-4852-80E5-3315537298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59832" y="2475647"/>
                <a:ext cx="1705050" cy="170196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302DCBBE-1048-4739-8DC4-D24442EE996B}"/>
                  </a:ext>
                </a:extLst>
              </p:cNvPr>
              <p:cNvSpPr txBox="1"/>
              <p:nvPr/>
            </p:nvSpPr>
            <p:spPr>
              <a:xfrm>
                <a:off x="149590" y="3234448"/>
                <a:ext cx="20497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effectLst/>
                    <a:latin typeface="Lato Regular"/>
                    <a:ea typeface="Times New Roman" panose="02020603050405020304" pitchFamily="18" charset="0"/>
                    <a:cs typeface="Arial" panose="020B0604020202020204" pitchFamily="34" charset="0"/>
                    <a:hlinkClick r:id="rId6"/>
                  </a:rPr>
                  <a:t>www.euroxr-association.org</a:t>
                </a:r>
                <a:endParaRPr lang="it-IT" sz="1200" dirty="0">
                  <a:latin typeface="Lato Regular"/>
                </a:endParaRPr>
              </a:p>
            </p:txBody>
          </p:sp>
        </p:grpSp>
        <p:grpSp>
          <p:nvGrpSpPr>
            <p:cNvPr id="19" name="Gruppo 18">
              <a:extLst>
                <a:ext uri="{FF2B5EF4-FFF2-40B4-BE49-F238E27FC236}">
                  <a16:creationId xmlns:a16="http://schemas.microsoft.com/office/drawing/2014/main" id="{8190C1FA-F06F-47BC-9276-ECB3573E60D9}"/>
                </a:ext>
              </a:extLst>
            </p:cNvPr>
            <p:cNvGrpSpPr/>
            <p:nvPr/>
          </p:nvGrpSpPr>
          <p:grpSpPr>
            <a:xfrm>
              <a:off x="4860032" y="123812"/>
              <a:ext cx="4243935" cy="3223399"/>
              <a:chOff x="4860032" y="123812"/>
              <a:chExt cx="4243935" cy="3223399"/>
            </a:xfrm>
          </p:grpSpPr>
          <p:pic>
            <p:nvPicPr>
              <p:cNvPr id="9" name="Immagine 8">
                <a:extLst>
                  <a:ext uri="{FF2B5EF4-FFF2-40B4-BE49-F238E27FC236}">
                    <a16:creationId xmlns:a16="http://schemas.microsoft.com/office/drawing/2014/main" id="{64F4142C-8904-4E6C-9046-A900C5C74C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60032" y="1394078"/>
                <a:ext cx="3727011" cy="195313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7" name="Immagine 16">
                <a:extLst>
                  <a:ext uri="{FF2B5EF4-FFF2-40B4-BE49-F238E27FC236}">
                    <a16:creationId xmlns:a16="http://schemas.microsoft.com/office/drawing/2014/main" id="{FB5008EB-164F-4AB4-AB2B-C7976FA64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80312" y="123812"/>
                <a:ext cx="1723655" cy="150736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BAA1590D-85E7-4818-867A-335356A7BF52}"/>
                  </a:ext>
                </a:extLst>
              </p:cNvPr>
              <p:cNvSpPr txBox="1"/>
              <p:nvPr/>
            </p:nvSpPr>
            <p:spPr>
              <a:xfrm>
                <a:off x="6806601" y="3043362"/>
                <a:ext cx="17111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effectLst/>
                    <a:latin typeface="Lato Regular"/>
                    <a:ea typeface="Times New Roman" panose="02020603050405020304" pitchFamily="18" charset="0"/>
                    <a:cs typeface="Arial" panose="020B0604020202020204" pitchFamily="34" charset="0"/>
                    <a:hlinkClick r:id="rId9"/>
                  </a:rPr>
                  <a:t>www.infra-visionair.eu</a:t>
                </a:r>
                <a:endParaRPr lang="it-IT" sz="1200" dirty="0">
                  <a:latin typeface="Lato Regular"/>
                </a:endParaRPr>
              </a:p>
            </p:txBody>
          </p:sp>
        </p:grpSp>
        <p:grpSp>
          <p:nvGrpSpPr>
            <p:cNvPr id="25" name="Gruppo 24">
              <a:extLst>
                <a:ext uri="{FF2B5EF4-FFF2-40B4-BE49-F238E27FC236}">
                  <a16:creationId xmlns:a16="http://schemas.microsoft.com/office/drawing/2014/main" id="{678BA16E-76ED-47A8-9175-A6FF8A272474}"/>
                </a:ext>
              </a:extLst>
            </p:cNvPr>
            <p:cNvGrpSpPr/>
            <p:nvPr/>
          </p:nvGrpSpPr>
          <p:grpSpPr>
            <a:xfrm>
              <a:off x="72160" y="4022568"/>
              <a:ext cx="4792324" cy="2699542"/>
              <a:chOff x="72160" y="4022568"/>
              <a:chExt cx="4792324" cy="2699542"/>
            </a:xfrm>
          </p:grpSpPr>
          <p:pic>
            <p:nvPicPr>
              <p:cNvPr id="10" name="Immagine 9">
                <a:extLst>
                  <a:ext uri="{FF2B5EF4-FFF2-40B4-BE49-F238E27FC236}">
                    <a16:creationId xmlns:a16="http://schemas.microsoft.com/office/drawing/2014/main" id="{C5B22846-43A4-49BE-AF5C-54DF0A7F1E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0673" y="4299567"/>
                <a:ext cx="4713811" cy="195313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0" name="CasellaDiTesto 19">
                <a:extLst>
                  <a:ext uri="{FF2B5EF4-FFF2-40B4-BE49-F238E27FC236}">
                    <a16:creationId xmlns:a16="http://schemas.microsoft.com/office/drawing/2014/main" id="{B9574F3F-C3D0-4F5C-8193-EEB1916E5E18}"/>
                  </a:ext>
                </a:extLst>
              </p:cNvPr>
              <p:cNvSpPr txBox="1"/>
              <p:nvPr/>
            </p:nvSpPr>
            <p:spPr>
              <a:xfrm>
                <a:off x="72160" y="4022568"/>
                <a:ext cx="151746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effectLst/>
                    <a:latin typeface="Lato Regular"/>
                    <a:ea typeface="Times New Roman" panose="02020603050405020304" pitchFamily="18" charset="0"/>
                    <a:cs typeface="Arial" panose="020B0604020202020204" pitchFamily="34" charset="0"/>
                    <a:hlinkClick r:id="rId11"/>
                  </a:rPr>
                  <a:t>https://thearea.org/</a:t>
                </a:r>
                <a:endParaRPr lang="it-IT" sz="1200" dirty="0">
                  <a:latin typeface="Lato Regular"/>
                </a:endParaRPr>
              </a:p>
            </p:txBody>
          </p:sp>
          <p:pic>
            <p:nvPicPr>
              <p:cNvPr id="22" name="Immagine 21">
                <a:extLst>
                  <a:ext uri="{FF2B5EF4-FFF2-40B4-BE49-F238E27FC236}">
                    <a16:creationId xmlns:a16="http://schemas.microsoft.com/office/drawing/2014/main" id="{5D586D8B-EC8C-47E7-856B-B83FFA0A50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593848" y="4962716"/>
                <a:ext cx="1085506" cy="175939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4" name="Immagine 23">
                <a:extLst>
                  <a:ext uri="{FF2B5EF4-FFF2-40B4-BE49-F238E27FC236}">
                    <a16:creationId xmlns:a16="http://schemas.microsoft.com/office/drawing/2014/main" id="{80D2DE6A-ED00-4FB9-B21F-F986AA38B9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738504" y="4962716"/>
                <a:ext cx="1094077" cy="175939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grpSp>
          <p:nvGrpSpPr>
            <p:cNvPr id="29" name="Gruppo 28">
              <a:extLst>
                <a:ext uri="{FF2B5EF4-FFF2-40B4-BE49-F238E27FC236}">
                  <a16:creationId xmlns:a16="http://schemas.microsoft.com/office/drawing/2014/main" id="{364D2822-D8D0-4EAC-B94C-10E33AD2A164}"/>
                </a:ext>
              </a:extLst>
            </p:cNvPr>
            <p:cNvGrpSpPr/>
            <p:nvPr/>
          </p:nvGrpSpPr>
          <p:grpSpPr>
            <a:xfrm>
              <a:off x="4927228" y="3373919"/>
              <a:ext cx="4168890" cy="3439457"/>
              <a:chOff x="4927228" y="3373919"/>
              <a:chExt cx="4168890" cy="3439457"/>
            </a:xfrm>
          </p:grpSpPr>
          <p:pic>
            <p:nvPicPr>
              <p:cNvPr id="11" name="Immagine 10">
                <a:extLst>
                  <a:ext uri="{FF2B5EF4-FFF2-40B4-BE49-F238E27FC236}">
                    <a16:creationId xmlns:a16="http://schemas.microsoft.com/office/drawing/2014/main" id="{7A967D69-BE4E-41DE-B498-9A50B2ED53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016336" y="3641349"/>
                <a:ext cx="4079782" cy="221055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EF948CB9-00A1-44FC-8214-B2A0E1356828}"/>
                  </a:ext>
                </a:extLst>
              </p:cNvPr>
              <p:cNvSpPr txBox="1"/>
              <p:nvPr/>
            </p:nvSpPr>
            <p:spPr>
              <a:xfrm>
                <a:off x="4927228" y="3373919"/>
                <a:ext cx="146738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effectLst/>
                    <a:latin typeface="Lato Regular"/>
                    <a:ea typeface="Times New Roman" panose="02020603050405020304" pitchFamily="18" charset="0"/>
                    <a:cs typeface="Arial" panose="020B0604020202020204" pitchFamily="34" charset="0"/>
                    <a:hlinkClick r:id="rId15"/>
                  </a:rPr>
                  <a:t>www.thevrara.com</a:t>
                </a:r>
                <a:endParaRPr lang="it-IT" sz="1200" dirty="0">
                  <a:latin typeface="Lato Regular"/>
                </a:endParaRPr>
              </a:p>
            </p:txBody>
          </p:sp>
          <p:pic>
            <p:nvPicPr>
              <p:cNvPr id="28" name="Immagine 27">
                <a:extLst>
                  <a:ext uri="{FF2B5EF4-FFF2-40B4-BE49-F238E27FC236}">
                    <a16:creationId xmlns:a16="http://schemas.microsoft.com/office/drawing/2014/main" id="{18EAF4B1-4B36-4498-A623-4B616AF2CA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964427" y="5156695"/>
                <a:ext cx="3072069" cy="165668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</p:grpSp>
      <p:sp>
        <p:nvSpPr>
          <p:cNvPr id="3" name="Ovale 2">
            <a:extLst>
              <a:ext uri="{FF2B5EF4-FFF2-40B4-BE49-F238E27FC236}">
                <a16:creationId xmlns:a16="http://schemas.microsoft.com/office/drawing/2014/main" id="{131AC105-5C62-470F-BEAA-AE007943266B}"/>
              </a:ext>
            </a:extLst>
          </p:cNvPr>
          <p:cNvSpPr/>
          <p:nvPr/>
        </p:nvSpPr>
        <p:spPr>
          <a:xfrm>
            <a:off x="3923927" y="3373920"/>
            <a:ext cx="288033" cy="2537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02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9D8AFC2-DB23-4FF4-BEEF-A6E0CD3B8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2698510"/>
            <a:ext cx="3284629" cy="364958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Il contesto nazionale (alcuni esempi)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25872" y="6362905"/>
            <a:ext cx="1981200" cy="365760"/>
          </a:xfrm>
        </p:spPr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7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855716"/>
            <a:ext cx="944982" cy="576064"/>
          </a:xfrm>
          <a:prstGeom prst="rect">
            <a:avLst/>
          </a:prstGeom>
        </p:spPr>
      </p:pic>
      <p:grpSp>
        <p:nvGrpSpPr>
          <p:cNvPr id="24" name="Gruppo 23">
            <a:extLst>
              <a:ext uri="{FF2B5EF4-FFF2-40B4-BE49-F238E27FC236}">
                <a16:creationId xmlns:a16="http://schemas.microsoft.com/office/drawing/2014/main" id="{3AD831F7-53E3-4020-885D-198713D89AE0}"/>
              </a:ext>
            </a:extLst>
          </p:cNvPr>
          <p:cNvGrpSpPr/>
          <p:nvPr/>
        </p:nvGrpSpPr>
        <p:grpSpPr>
          <a:xfrm>
            <a:off x="5652120" y="4530575"/>
            <a:ext cx="2952328" cy="1504539"/>
            <a:chOff x="5652120" y="4530575"/>
            <a:chExt cx="2952328" cy="1504539"/>
          </a:xfrm>
        </p:grpSpPr>
        <p:sp>
          <p:nvSpPr>
            <p:cNvPr id="7" name="Connettore 6">
              <a:extLst>
                <a:ext uri="{FF2B5EF4-FFF2-40B4-BE49-F238E27FC236}">
                  <a16:creationId xmlns:a16="http://schemas.microsoft.com/office/drawing/2014/main" id="{628FDA65-297B-4388-A460-EEE8C493922E}"/>
                </a:ext>
              </a:extLst>
            </p:cNvPr>
            <p:cNvSpPr/>
            <p:nvPr/>
          </p:nvSpPr>
          <p:spPr>
            <a:xfrm>
              <a:off x="5652120" y="4765258"/>
              <a:ext cx="216024" cy="216024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cxnSp>
          <p:nvCxnSpPr>
            <p:cNvPr id="8" name="Connettore diritto 7">
              <a:extLst>
                <a:ext uri="{FF2B5EF4-FFF2-40B4-BE49-F238E27FC236}">
                  <a16:creationId xmlns:a16="http://schemas.microsoft.com/office/drawing/2014/main" id="{D6C519E6-0247-45CB-8149-61931EA92FC4}"/>
                </a:ext>
              </a:extLst>
            </p:cNvPr>
            <p:cNvCxnSpPr>
              <a:cxnSpLocks/>
            </p:cNvCxnSpPr>
            <p:nvPr/>
          </p:nvCxnSpPr>
          <p:spPr>
            <a:xfrm>
              <a:off x="5896274" y="4772868"/>
              <a:ext cx="607234" cy="5252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C43FCFA9-10CF-480E-A0E9-8344E9AC1244}"/>
                </a:ext>
              </a:extLst>
            </p:cNvPr>
            <p:cNvGrpSpPr/>
            <p:nvPr/>
          </p:nvGrpSpPr>
          <p:grpSpPr>
            <a:xfrm>
              <a:off x="6643245" y="4530575"/>
              <a:ext cx="1961203" cy="1504539"/>
              <a:chOff x="6597917" y="2276872"/>
              <a:chExt cx="2405926" cy="1839535"/>
            </a:xfrm>
          </p:grpSpPr>
          <p:pic>
            <p:nvPicPr>
              <p:cNvPr id="9" name="Immagine 8">
                <a:extLst>
                  <a:ext uri="{FF2B5EF4-FFF2-40B4-BE49-F238E27FC236}">
                    <a16:creationId xmlns:a16="http://schemas.microsoft.com/office/drawing/2014/main" id="{9531209A-52BC-425D-AA6B-65DEBCD981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97917" y="2741592"/>
                <a:ext cx="2405926" cy="1374815"/>
              </a:xfrm>
              <a:prstGeom prst="rect">
                <a:avLst/>
              </a:prstGeom>
            </p:spPr>
          </p:pic>
          <p:pic>
            <p:nvPicPr>
              <p:cNvPr id="10" name="Immagine 9">
                <a:extLst>
                  <a:ext uri="{FF2B5EF4-FFF2-40B4-BE49-F238E27FC236}">
                    <a16:creationId xmlns:a16="http://schemas.microsoft.com/office/drawing/2014/main" id="{4E07AC9E-0AD7-4A26-9D09-AB43555F21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81816" y="2276872"/>
                <a:ext cx="1838127" cy="603461"/>
              </a:xfrm>
              <a:prstGeom prst="rect">
                <a:avLst/>
              </a:prstGeom>
            </p:spPr>
          </p:pic>
        </p:grpSp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7B9F01AC-4638-4093-A4BA-FD21C9CD3E52}"/>
              </a:ext>
            </a:extLst>
          </p:cNvPr>
          <p:cNvGrpSpPr/>
          <p:nvPr/>
        </p:nvGrpSpPr>
        <p:grpSpPr>
          <a:xfrm>
            <a:off x="274416" y="1268760"/>
            <a:ext cx="3649512" cy="2293846"/>
            <a:chOff x="274416" y="1268760"/>
            <a:chExt cx="3649512" cy="2293846"/>
          </a:xfrm>
        </p:grpSpPr>
        <p:sp>
          <p:nvSpPr>
            <p:cNvPr id="12" name="Connettore 11">
              <a:extLst>
                <a:ext uri="{FF2B5EF4-FFF2-40B4-BE49-F238E27FC236}">
                  <a16:creationId xmlns:a16="http://schemas.microsoft.com/office/drawing/2014/main" id="{B3C4EBAD-48DB-4105-A2D5-3FACEFE0CF54}"/>
                </a:ext>
              </a:extLst>
            </p:cNvPr>
            <p:cNvSpPr/>
            <p:nvPr/>
          </p:nvSpPr>
          <p:spPr>
            <a:xfrm>
              <a:off x="3707904" y="3346582"/>
              <a:ext cx="216024" cy="216024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1C70CA4E-5368-4C3A-8C96-D5F901A421D7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>
              <a:off x="2564238" y="2419185"/>
              <a:ext cx="1143666" cy="91168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756EBE22-7EAC-40C0-B576-A5B569F2BF5C}"/>
                </a:ext>
              </a:extLst>
            </p:cNvPr>
            <p:cNvGrpSpPr/>
            <p:nvPr/>
          </p:nvGrpSpPr>
          <p:grpSpPr>
            <a:xfrm>
              <a:off x="274416" y="1268760"/>
              <a:ext cx="2289822" cy="1738781"/>
              <a:chOff x="424057" y="1200275"/>
              <a:chExt cx="2158555" cy="1784262"/>
            </a:xfrm>
          </p:grpSpPr>
          <p:pic>
            <p:nvPicPr>
              <p:cNvPr id="15" name="Immagine 14">
                <a:extLst>
                  <a:ext uri="{FF2B5EF4-FFF2-40B4-BE49-F238E27FC236}">
                    <a16:creationId xmlns:a16="http://schemas.microsoft.com/office/drawing/2014/main" id="{25DE6BD6-D362-48B3-BBA1-EFB9FE7446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2648" y="1200275"/>
                <a:ext cx="1697663" cy="576770"/>
              </a:xfrm>
              <a:prstGeom prst="rect">
                <a:avLst/>
              </a:prstGeom>
            </p:spPr>
          </p:pic>
          <p:pic>
            <p:nvPicPr>
              <p:cNvPr id="17" name="Immagine 16">
                <a:extLst>
                  <a:ext uri="{FF2B5EF4-FFF2-40B4-BE49-F238E27FC236}">
                    <a16:creationId xmlns:a16="http://schemas.microsoft.com/office/drawing/2014/main" id="{47822DC2-9B78-4182-8BC7-C0F14C6683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4057" y="1777045"/>
                <a:ext cx="2158555" cy="1207492"/>
              </a:xfrm>
              <a:prstGeom prst="rect">
                <a:avLst/>
              </a:prstGeom>
            </p:spPr>
          </p:pic>
        </p:grpSp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00B54CCC-58A1-4FEA-A8E7-0F667E41ABA0}"/>
              </a:ext>
            </a:extLst>
          </p:cNvPr>
          <p:cNvGrpSpPr/>
          <p:nvPr/>
        </p:nvGrpSpPr>
        <p:grpSpPr>
          <a:xfrm>
            <a:off x="161824" y="3099823"/>
            <a:ext cx="3872211" cy="2077462"/>
            <a:chOff x="161824" y="3099823"/>
            <a:chExt cx="3872211" cy="2077462"/>
          </a:xfrm>
        </p:grpSpPr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6522693A-75F8-462B-BD1B-D6B18E300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1824" y="3099823"/>
              <a:ext cx="1800200" cy="2077462"/>
            </a:xfrm>
            <a:prstGeom prst="rect">
              <a:avLst/>
            </a:prstGeom>
          </p:spPr>
        </p:pic>
        <p:cxnSp>
          <p:nvCxnSpPr>
            <p:cNvPr id="23" name="Connettore diritto 22">
              <a:extLst>
                <a:ext uri="{FF2B5EF4-FFF2-40B4-BE49-F238E27FC236}">
                  <a16:creationId xmlns:a16="http://schemas.microsoft.com/office/drawing/2014/main" id="{D042AFC7-BA97-4F00-BCBE-748F67B9FC0D}"/>
                </a:ext>
              </a:extLst>
            </p:cNvPr>
            <p:cNvCxnSpPr>
              <a:cxnSpLocks/>
            </p:cNvCxnSpPr>
            <p:nvPr/>
          </p:nvCxnSpPr>
          <p:spPr>
            <a:xfrm>
              <a:off x="1979712" y="3527133"/>
              <a:ext cx="2054323" cy="64101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54219EC7-B533-41B8-A7C0-5C7955EB844A}"/>
              </a:ext>
            </a:extLst>
          </p:cNvPr>
          <p:cNvGrpSpPr/>
          <p:nvPr/>
        </p:nvGrpSpPr>
        <p:grpSpPr>
          <a:xfrm>
            <a:off x="3187363" y="4886147"/>
            <a:ext cx="2972876" cy="1927520"/>
            <a:chOff x="3187363" y="4886147"/>
            <a:chExt cx="2972876" cy="1927520"/>
          </a:xfrm>
        </p:grpSpPr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id="{59309A79-08BA-4DFA-AC98-B25733A93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187363" y="5860950"/>
              <a:ext cx="2972876" cy="952717"/>
            </a:xfrm>
            <a:prstGeom prst="rect">
              <a:avLst/>
            </a:prstGeom>
          </p:spPr>
        </p:pic>
        <p:sp>
          <p:nvSpPr>
            <p:cNvPr id="40" name="Connettore 39">
              <a:extLst>
                <a:ext uri="{FF2B5EF4-FFF2-40B4-BE49-F238E27FC236}">
                  <a16:creationId xmlns:a16="http://schemas.microsoft.com/office/drawing/2014/main" id="{ACE57096-86A1-4DAE-BA24-A0A3A4F6C9E5}"/>
                </a:ext>
              </a:extLst>
            </p:cNvPr>
            <p:cNvSpPr/>
            <p:nvPr/>
          </p:nvSpPr>
          <p:spPr>
            <a:xfrm>
              <a:off x="5810283" y="4886147"/>
              <a:ext cx="216024" cy="216024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cxnSp>
          <p:nvCxnSpPr>
            <p:cNvPr id="42" name="Connettore diritto 41">
              <a:extLst>
                <a:ext uri="{FF2B5EF4-FFF2-40B4-BE49-F238E27FC236}">
                  <a16:creationId xmlns:a16="http://schemas.microsoft.com/office/drawing/2014/main" id="{B8D2CB42-60A8-4B8B-94F1-092D2F05F5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2867" y="5145033"/>
              <a:ext cx="186294" cy="7060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E9E9BD48-D451-4427-BB89-ADE46C957D5C}"/>
              </a:ext>
            </a:extLst>
          </p:cNvPr>
          <p:cNvGrpSpPr/>
          <p:nvPr/>
        </p:nvGrpSpPr>
        <p:grpSpPr>
          <a:xfrm>
            <a:off x="5515978" y="3182283"/>
            <a:ext cx="2863147" cy="1682971"/>
            <a:chOff x="5515978" y="3182283"/>
            <a:chExt cx="2863147" cy="1682971"/>
          </a:xfrm>
        </p:grpSpPr>
        <p:pic>
          <p:nvPicPr>
            <p:cNvPr id="47" name="Immagine 46">
              <a:extLst>
                <a:ext uri="{FF2B5EF4-FFF2-40B4-BE49-F238E27FC236}">
                  <a16:creationId xmlns:a16="http://schemas.microsoft.com/office/drawing/2014/main" id="{574EFEE2-279F-4808-BC08-F87F2EF7E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53314" y="3182283"/>
              <a:ext cx="2325811" cy="1272379"/>
            </a:xfrm>
            <a:prstGeom prst="rect">
              <a:avLst/>
            </a:prstGeom>
          </p:spPr>
        </p:pic>
        <p:sp>
          <p:nvSpPr>
            <p:cNvPr id="48" name="Connettore 47">
              <a:extLst>
                <a:ext uri="{FF2B5EF4-FFF2-40B4-BE49-F238E27FC236}">
                  <a16:creationId xmlns:a16="http://schemas.microsoft.com/office/drawing/2014/main" id="{F8D47607-1EA9-4307-888C-448DF069FA22}"/>
                </a:ext>
              </a:extLst>
            </p:cNvPr>
            <p:cNvSpPr/>
            <p:nvPr/>
          </p:nvSpPr>
          <p:spPr>
            <a:xfrm>
              <a:off x="5515978" y="4649230"/>
              <a:ext cx="216024" cy="216024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cxnSp>
          <p:nvCxnSpPr>
            <p:cNvPr id="49" name="Connettore diritto 48">
              <a:extLst>
                <a:ext uri="{FF2B5EF4-FFF2-40B4-BE49-F238E27FC236}">
                  <a16:creationId xmlns:a16="http://schemas.microsoft.com/office/drawing/2014/main" id="{0CDEFFC4-B49F-42C7-9D52-1BEBBA8229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3201" y="3977487"/>
              <a:ext cx="329886" cy="66183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C5506ED1-179D-4B9A-B53B-49C264E39E42}"/>
              </a:ext>
            </a:extLst>
          </p:cNvPr>
          <p:cNvGrpSpPr/>
          <p:nvPr/>
        </p:nvGrpSpPr>
        <p:grpSpPr>
          <a:xfrm>
            <a:off x="3077103" y="1213679"/>
            <a:ext cx="2590389" cy="2048774"/>
            <a:chOff x="3077103" y="1213679"/>
            <a:chExt cx="2590389" cy="2048774"/>
          </a:xfrm>
        </p:grpSpPr>
        <p:sp>
          <p:nvSpPr>
            <p:cNvPr id="26" name="Connettore 25">
              <a:extLst>
                <a:ext uri="{FF2B5EF4-FFF2-40B4-BE49-F238E27FC236}">
                  <a16:creationId xmlns:a16="http://schemas.microsoft.com/office/drawing/2014/main" id="{1BE70D56-DC03-4381-B0DB-64146FCD7031}"/>
                </a:ext>
              </a:extLst>
            </p:cNvPr>
            <p:cNvSpPr/>
            <p:nvPr/>
          </p:nvSpPr>
          <p:spPr>
            <a:xfrm>
              <a:off x="4211960" y="3046429"/>
              <a:ext cx="216024" cy="216024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57" name="Gruppo 56">
              <a:extLst>
                <a:ext uri="{FF2B5EF4-FFF2-40B4-BE49-F238E27FC236}">
                  <a16:creationId xmlns:a16="http://schemas.microsoft.com/office/drawing/2014/main" id="{98288E93-96D8-4FF0-9BCB-3E1474D19CE8}"/>
                </a:ext>
              </a:extLst>
            </p:cNvPr>
            <p:cNvGrpSpPr/>
            <p:nvPr/>
          </p:nvGrpSpPr>
          <p:grpSpPr>
            <a:xfrm>
              <a:off x="3077103" y="1213679"/>
              <a:ext cx="2590389" cy="1207492"/>
              <a:chOff x="5613923" y="1639370"/>
              <a:chExt cx="2590389" cy="1207492"/>
            </a:xfrm>
          </p:grpSpPr>
          <p:pic>
            <p:nvPicPr>
              <p:cNvPr id="30" name="Immagine 29">
                <a:extLst>
                  <a:ext uri="{FF2B5EF4-FFF2-40B4-BE49-F238E27FC236}">
                    <a16:creationId xmlns:a16="http://schemas.microsoft.com/office/drawing/2014/main" id="{BF05AD0E-A71B-4AFB-8187-FD455CE912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053314" y="1639370"/>
                <a:ext cx="2150998" cy="1207492"/>
              </a:xfrm>
              <a:prstGeom prst="rect">
                <a:avLst/>
              </a:prstGeom>
            </p:spPr>
          </p:pic>
          <p:pic>
            <p:nvPicPr>
              <p:cNvPr id="29" name="Immagine 28">
                <a:extLst>
                  <a:ext uri="{FF2B5EF4-FFF2-40B4-BE49-F238E27FC236}">
                    <a16:creationId xmlns:a16="http://schemas.microsoft.com/office/drawing/2014/main" id="{4600AD22-CDC1-4383-9C25-CBD5F0CA6A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13923" y="1858540"/>
                <a:ext cx="1874326" cy="277023"/>
              </a:xfrm>
              <a:prstGeom prst="rect">
                <a:avLst/>
              </a:prstGeom>
            </p:spPr>
          </p:pic>
        </p:grpSp>
        <p:cxnSp>
          <p:nvCxnSpPr>
            <p:cNvPr id="27" name="Connettore diritto 26">
              <a:extLst>
                <a:ext uri="{FF2B5EF4-FFF2-40B4-BE49-F238E27FC236}">
                  <a16:creationId xmlns:a16="http://schemas.microsoft.com/office/drawing/2014/main" id="{BB0F696F-8824-477D-AC5D-A48FCD3E21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57908" y="2486855"/>
              <a:ext cx="131740" cy="5206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A766C049-EF75-4D9C-80E4-B88235FA243D}"/>
              </a:ext>
            </a:extLst>
          </p:cNvPr>
          <p:cNvGrpSpPr/>
          <p:nvPr/>
        </p:nvGrpSpPr>
        <p:grpSpPr>
          <a:xfrm>
            <a:off x="4565789" y="1351663"/>
            <a:ext cx="3994711" cy="1901386"/>
            <a:chOff x="4565789" y="1351663"/>
            <a:chExt cx="3994711" cy="1901386"/>
          </a:xfrm>
        </p:grpSpPr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73A8BB15-ADC9-4E6C-967A-1968408E6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091079" y="1351663"/>
              <a:ext cx="2469421" cy="1379422"/>
            </a:xfrm>
            <a:prstGeom prst="rect">
              <a:avLst/>
            </a:prstGeom>
          </p:spPr>
        </p:pic>
        <p:sp>
          <p:nvSpPr>
            <p:cNvPr id="62" name="Connettore 61">
              <a:extLst>
                <a:ext uri="{FF2B5EF4-FFF2-40B4-BE49-F238E27FC236}">
                  <a16:creationId xmlns:a16="http://schemas.microsoft.com/office/drawing/2014/main" id="{5528815C-F2DC-4BB9-8BE6-08B9D431F5A9}"/>
                </a:ext>
              </a:extLst>
            </p:cNvPr>
            <p:cNvSpPr/>
            <p:nvPr/>
          </p:nvSpPr>
          <p:spPr>
            <a:xfrm>
              <a:off x="4565789" y="3037025"/>
              <a:ext cx="216024" cy="216024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63" name="Connettore diritto 62">
              <a:extLst>
                <a:ext uri="{FF2B5EF4-FFF2-40B4-BE49-F238E27FC236}">
                  <a16:creationId xmlns:a16="http://schemas.microsoft.com/office/drawing/2014/main" id="{EA9B18DD-B514-4C1A-A61D-2648B0FCB7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4048" y="2382246"/>
              <a:ext cx="1189266" cy="62529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567E50AF-CF5A-4494-8950-912B304665F4}"/>
              </a:ext>
            </a:extLst>
          </p:cNvPr>
          <p:cNvGrpSpPr/>
          <p:nvPr/>
        </p:nvGrpSpPr>
        <p:grpSpPr>
          <a:xfrm>
            <a:off x="139697" y="4119953"/>
            <a:ext cx="4245224" cy="2583640"/>
            <a:chOff x="139697" y="4119953"/>
            <a:chExt cx="4245224" cy="2583640"/>
          </a:xfrm>
        </p:grpSpPr>
        <p:sp>
          <p:nvSpPr>
            <p:cNvPr id="22" name="Connettore 21">
              <a:extLst>
                <a:ext uri="{FF2B5EF4-FFF2-40B4-BE49-F238E27FC236}">
                  <a16:creationId xmlns:a16="http://schemas.microsoft.com/office/drawing/2014/main" id="{CBB7F6FA-5B77-4A25-9E9E-6EA5E68CCB9D}"/>
                </a:ext>
              </a:extLst>
            </p:cNvPr>
            <p:cNvSpPr/>
            <p:nvPr/>
          </p:nvSpPr>
          <p:spPr>
            <a:xfrm>
              <a:off x="4168897" y="4119953"/>
              <a:ext cx="216024" cy="216024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3B1F8A5C-C5EE-49C5-B241-69AAA2FD6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39697" y="5268660"/>
              <a:ext cx="2771264" cy="1434933"/>
            </a:xfrm>
            <a:prstGeom prst="rect">
              <a:avLst/>
            </a:prstGeom>
          </p:spPr>
        </p:pic>
        <p:cxnSp>
          <p:nvCxnSpPr>
            <p:cNvPr id="39" name="Connettore diritto 38">
              <a:extLst>
                <a:ext uri="{FF2B5EF4-FFF2-40B4-BE49-F238E27FC236}">
                  <a16:creationId xmlns:a16="http://schemas.microsoft.com/office/drawing/2014/main" id="{3E5F3451-2C9B-46DF-B783-946D52D87C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53533" y="4308369"/>
              <a:ext cx="1837877" cy="96621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5865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Il contesto regionale (alcuni esempi)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8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D156868-15D8-4434-AF6A-2CB4BDA0D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05" y="2834686"/>
            <a:ext cx="3456384" cy="3024336"/>
          </a:xfrm>
          <a:prstGeom prst="rect">
            <a:avLst/>
          </a:prstGeom>
        </p:spPr>
      </p:pic>
      <p:grpSp>
        <p:nvGrpSpPr>
          <p:cNvPr id="26" name="Gruppo 25">
            <a:extLst>
              <a:ext uri="{FF2B5EF4-FFF2-40B4-BE49-F238E27FC236}">
                <a16:creationId xmlns:a16="http://schemas.microsoft.com/office/drawing/2014/main" id="{812A1407-80D7-47B8-A5B4-A20B2CF5B0ED}"/>
              </a:ext>
            </a:extLst>
          </p:cNvPr>
          <p:cNvGrpSpPr/>
          <p:nvPr/>
        </p:nvGrpSpPr>
        <p:grpSpPr>
          <a:xfrm>
            <a:off x="-279196" y="1337118"/>
            <a:ext cx="8799282" cy="5314066"/>
            <a:chOff x="-279196" y="1337118"/>
            <a:chExt cx="8799282" cy="5314066"/>
          </a:xfrm>
        </p:grpSpPr>
        <p:sp>
          <p:nvSpPr>
            <p:cNvPr id="44" name="Connettore 43">
              <a:extLst>
                <a:ext uri="{FF2B5EF4-FFF2-40B4-BE49-F238E27FC236}">
                  <a16:creationId xmlns:a16="http://schemas.microsoft.com/office/drawing/2014/main" id="{05B933F1-BBC3-476B-8017-E9CBBD601729}"/>
                </a:ext>
              </a:extLst>
            </p:cNvPr>
            <p:cNvSpPr/>
            <p:nvPr/>
          </p:nvSpPr>
          <p:spPr>
            <a:xfrm>
              <a:off x="1603248" y="3408041"/>
              <a:ext cx="216024" cy="216024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4" name="Gruppo 23">
              <a:extLst>
                <a:ext uri="{FF2B5EF4-FFF2-40B4-BE49-F238E27FC236}">
                  <a16:creationId xmlns:a16="http://schemas.microsoft.com/office/drawing/2014/main" id="{CF120EBC-207B-468B-A61F-E5BA0B153493}"/>
                </a:ext>
              </a:extLst>
            </p:cNvPr>
            <p:cNvGrpSpPr/>
            <p:nvPr/>
          </p:nvGrpSpPr>
          <p:grpSpPr>
            <a:xfrm>
              <a:off x="-279196" y="1337118"/>
              <a:ext cx="8799282" cy="5314066"/>
              <a:chOff x="-279196" y="1337118"/>
              <a:chExt cx="8799282" cy="5314066"/>
            </a:xfrm>
          </p:grpSpPr>
          <p:sp>
            <p:nvSpPr>
              <p:cNvPr id="15" name="Connettore 14">
                <a:extLst>
                  <a:ext uri="{FF2B5EF4-FFF2-40B4-BE49-F238E27FC236}">
                    <a16:creationId xmlns:a16="http://schemas.microsoft.com/office/drawing/2014/main" id="{9CA66FD1-BCD3-4C10-98F2-ACAC0FB25916}"/>
                  </a:ext>
                </a:extLst>
              </p:cNvPr>
              <p:cNvSpPr/>
              <p:nvPr/>
            </p:nvSpPr>
            <p:spPr>
              <a:xfrm>
                <a:off x="3594946" y="4897908"/>
                <a:ext cx="216024" cy="216024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31" name="Connettore diritto 30">
                <a:extLst>
                  <a:ext uri="{FF2B5EF4-FFF2-40B4-BE49-F238E27FC236}">
                    <a16:creationId xmlns:a16="http://schemas.microsoft.com/office/drawing/2014/main" id="{CC32C2DF-6F7C-4899-9A59-8469584C1573}"/>
                  </a:ext>
                </a:extLst>
              </p:cNvPr>
              <p:cNvCxnSpPr>
                <a:cxnSpLocks/>
                <a:endCxn id="28" idx="1"/>
              </p:cNvCxnSpPr>
              <p:nvPr/>
            </p:nvCxnSpPr>
            <p:spPr>
              <a:xfrm flipV="1">
                <a:off x="3702958" y="3814714"/>
                <a:ext cx="827923" cy="45094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Connettore diritto 32">
                <a:extLst>
                  <a:ext uri="{FF2B5EF4-FFF2-40B4-BE49-F238E27FC236}">
                    <a16:creationId xmlns:a16="http://schemas.microsoft.com/office/drawing/2014/main" id="{9C5AE946-74C0-43E0-B52A-F4D0A24E4189}"/>
                  </a:ext>
                </a:extLst>
              </p:cNvPr>
              <p:cNvCxnSpPr>
                <a:cxnSpLocks/>
                <a:endCxn id="17" idx="0"/>
              </p:cNvCxnSpPr>
              <p:nvPr/>
            </p:nvCxnSpPr>
            <p:spPr>
              <a:xfrm flipH="1">
                <a:off x="1082405" y="3657877"/>
                <a:ext cx="572462" cy="106697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3" name="Gruppo 12">
                <a:extLst>
                  <a:ext uri="{FF2B5EF4-FFF2-40B4-BE49-F238E27FC236}">
                    <a16:creationId xmlns:a16="http://schemas.microsoft.com/office/drawing/2014/main" id="{9AF7ACC0-E140-445D-86A6-EDCDC3AA395E}"/>
                  </a:ext>
                </a:extLst>
              </p:cNvPr>
              <p:cNvGrpSpPr/>
              <p:nvPr/>
            </p:nvGrpSpPr>
            <p:grpSpPr>
              <a:xfrm>
                <a:off x="5782929" y="5576395"/>
                <a:ext cx="2737157" cy="1025277"/>
                <a:chOff x="5850133" y="5521599"/>
                <a:chExt cx="2737157" cy="1025277"/>
              </a:xfrm>
            </p:grpSpPr>
            <p:pic>
              <p:nvPicPr>
                <p:cNvPr id="9" name="Immagine 8">
                  <a:extLst>
                    <a:ext uri="{FF2B5EF4-FFF2-40B4-BE49-F238E27FC236}">
                      <a16:creationId xmlns:a16="http://schemas.microsoft.com/office/drawing/2014/main" id="{3E2001B2-345D-44D1-B293-CD2A6FAEEB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850133" y="5656194"/>
                  <a:ext cx="2226705" cy="890682"/>
                </a:xfrm>
                <a:prstGeom prst="rect">
                  <a:avLst/>
                </a:prstGeom>
              </p:spPr>
            </p:pic>
            <p:pic>
              <p:nvPicPr>
                <p:cNvPr id="12" name="Immagine 11">
                  <a:extLst>
                    <a:ext uri="{FF2B5EF4-FFF2-40B4-BE49-F238E27FC236}">
                      <a16:creationId xmlns:a16="http://schemas.microsoft.com/office/drawing/2014/main" id="{AC4668CD-7718-4BF2-9440-8F95A83D85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66540" y="5521599"/>
                  <a:ext cx="1320750" cy="462262"/>
                </a:xfrm>
                <a:prstGeom prst="rect">
                  <a:avLst/>
                </a:prstGeom>
              </p:spPr>
            </p:pic>
          </p:grpSp>
          <p:grpSp>
            <p:nvGrpSpPr>
              <p:cNvPr id="45" name="Gruppo 44">
                <a:extLst>
                  <a:ext uri="{FF2B5EF4-FFF2-40B4-BE49-F238E27FC236}">
                    <a16:creationId xmlns:a16="http://schemas.microsoft.com/office/drawing/2014/main" id="{4D581F83-53B8-48F6-ABAE-7C6F5A9C809E}"/>
                  </a:ext>
                </a:extLst>
              </p:cNvPr>
              <p:cNvGrpSpPr/>
              <p:nvPr/>
            </p:nvGrpSpPr>
            <p:grpSpPr>
              <a:xfrm>
                <a:off x="-279196" y="1337118"/>
                <a:ext cx="2737157" cy="1025277"/>
                <a:chOff x="5850133" y="5521599"/>
                <a:chExt cx="2737157" cy="1025277"/>
              </a:xfrm>
            </p:grpSpPr>
            <p:pic>
              <p:nvPicPr>
                <p:cNvPr id="46" name="Immagine 45">
                  <a:extLst>
                    <a:ext uri="{FF2B5EF4-FFF2-40B4-BE49-F238E27FC236}">
                      <a16:creationId xmlns:a16="http://schemas.microsoft.com/office/drawing/2014/main" id="{3212F2DF-C3C3-458A-81C0-F82AD72D23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850133" y="5656194"/>
                  <a:ext cx="2226705" cy="890682"/>
                </a:xfrm>
                <a:prstGeom prst="rect">
                  <a:avLst/>
                </a:prstGeom>
              </p:spPr>
            </p:pic>
            <p:pic>
              <p:nvPicPr>
                <p:cNvPr id="47" name="Immagine 46">
                  <a:extLst>
                    <a:ext uri="{FF2B5EF4-FFF2-40B4-BE49-F238E27FC236}">
                      <a16:creationId xmlns:a16="http://schemas.microsoft.com/office/drawing/2014/main" id="{B87F54E0-5598-437A-B85A-2AFCC7CA18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66540" y="5521599"/>
                  <a:ext cx="1320750" cy="462262"/>
                </a:xfrm>
                <a:prstGeom prst="rect">
                  <a:avLst/>
                </a:prstGeom>
              </p:spPr>
            </p:pic>
          </p:grpSp>
          <p:sp>
            <p:nvSpPr>
              <p:cNvPr id="10" name="Connettore 9">
                <a:extLst>
                  <a:ext uri="{FF2B5EF4-FFF2-40B4-BE49-F238E27FC236}">
                    <a16:creationId xmlns:a16="http://schemas.microsoft.com/office/drawing/2014/main" id="{B7E39EBB-427D-43B4-A17B-EA72429FCBA5}"/>
                  </a:ext>
                </a:extLst>
              </p:cNvPr>
              <p:cNvSpPr/>
              <p:nvPr/>
            </p:nvSpPr>
            <p:spPr>
              <a:xfrm>
                <a:off x="3437505" y="4238842"/>
                <a:ext cx="216024" cy="216024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18" name="Gruppo 17">
                <a:extLst>
                  <a:ext uri="{FF2B5EF4-FFF2-40B4-BE49-F238E27FC236}">
                    <a16:creationId xmlns:a16="http://schemas.microsoft.com/office/drawing/2014/main" id="{1F371B72-7572-442A-AD8D-96B68EFDB291}"/>
                  </a:ext>
                </a:extLst>
              </p:cNvPr>
              <p:cNvGrpSpPr/>
              <p:nvPr/>
            </p:nvGrpSpPr>
            <p:grpSpPr>
              <a:xfrm>
                <a:off x="3860678" y="5545993"/>
                <a:ext cx="1859642" cy="1105191"/>
                <a:chOff x="6300192" y="4556057"/>
                <a:chExt cx="1859642" cy="1105191"/>
              </a:xfrm>
            </p:grpSpPr>
            <p:pic>
              <p:nvPicPr>
                <p:cNvPr id="2050" name="Picture 2" descr="Esperienze ed escursioni in Sicilia | SiciLife">
                  <a:extLst>
                    <a:ext uri="{FF2B5EF4-FFF2-40B4-BE49-F238E27FC236}">
                      <a16:creationId xmlns:a16="http://schemas.microsoft.com/office/drawing/2014/main" id="{FB9172C2-0AEE-46E7-A2F5-726316FE5E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192" y="4720591"/>
                  <a:ext cx="1138933" cy="94065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" name="Immagine 2">
                  <a:extLst>
                    <a:ext uri="{FF2B5EF4-FFF2-40B4-BE49-F238E27FC236}">
                      <a16:creationId xmlns:a16="http://schemas.microsoft.com/office/drawing/2014/main" id="{90B0D399-43DF-44D9-8C6F-F7812C3656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284419" y="4556057"/>
                  <a:ext cx="875415" cy="545593"/>
                </a:xfrm>
                <a:prstGeom prst="rect">
                  <a:avLst/>
                </a:prstGeom>
              </p:spPr>
            </p:pic>
          </p:grpSp>
          <p:sp>
            <p:nvSpPr>
              <p:cNvPr id="14" name="Connettore 13">
                <a:extLst>
                  <a:ext uri="{FF2B5EF4-FFF2-40B4-BE49-F238E27FC236}">
                    <a16:creationId xmlns:a16="http://schemas.microsoft.com/office/drawing/2014/main" id="{C6178E8E-B0B6-480D-91CD-C650F3EEA82C}"/>
                  </a:ext>
                </a:extLst>
              </p:cNvPr>
              <p:cNvSpPr/>
              <p:nvPr/>
            </p:nvSpPr>
            <p:spPr>
              <a:xfrm>
                <a:off x="2876606" y="3876230"/>
                <a:ext cx="216024" cy="216024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30" name="Connettore diritto 29">
                <a:extLst>
                  <a:ext uri="{FF2B5EF4-FFF2-40B4-BE49-F238E27FC236}">
                    <a16:creationId xmlns:a16="http://schemas.microsoft.com/office/drawing/2014/main" id="{9559DAB4-DC5A-4B88-A102-D225655D63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38925" y="3086686"/>
                <a:ext cx="896186" cy="112951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Connettore diritto 31">
                <a:extLst>
                  <a:ext uri="{FF2B5EF4-FFF2-40B4-BE49-F238E27FC236}">
                    <a16:creationId xmlns:a16="http://schemas.microsoft.com/office/drawing/2014/main" id="{52BF800D-0D7A-4F72-A855-F414AD04A7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6668" y="4324378"/>
                <a:ext cx="2192481" cy="40264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Connettore diritto 33">
                <a:extLst>
                  <a:ext uri="{FF2B5EF4-FFF2-40B4-BE49-F238E27FC236}">
                    <a16:creationId xmlns:a16="http://schemas.microsoft.com/office/drawing/2014/main" id="{06DD677D-2C29-4E29-B0D2-2689AD0BF6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696824" y="2973131"/>
                <a:ext cx="219205" cy="77767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Connettore diritto 34">
                <a:extLst>
                  <a:ext uri="{FF2B5EF4-FFF2-40B4-BE49-F238E27FC236}">
                    <a16:creationId xmlns:a16="http://schemas.microsoft.com/office/drawing/2014/main" id="{C3F3C0B6-BBFF-4D8F-AC85-2FCD6BABDF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14584" y="5143695"/>
                <a:ext cx="484512" cy="64988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076" name="Gruppo 2075">
                <a:extLst>
                  <a:ext uri="{FF2B5EF4-FFF2-40B4-BE49-F238E27FC236}">
                    <a16:creationId xmlns:a16="http://schemas.microsoft.com/office/drawing/2014/main" id="{C78AF499-8046-4618-841D-629883F2B580}"/>
                  </a:ext>
                </a:extLst>
              </p:cNvPr>
              <p:cNvGrpSpPr/>
              <p:nvPr/>
            </p:nvGrpSpPr>
            <p:grpSpPr>
              <a:xfrm>
                <a:off x="1930468" y="1354164"/>
                <a:ext cx="2105517" cy="1634209"/>
                <a:chOff x="1930468" y="1354164"/>
                <a:chExt cx="2105517" cy="1634209"/>
              </a:xfrm>
            </p:grpSpPr>
            <p:pic>
              <p:nvPicPr>
                <p:cNvPr id="2065" name="Immagine 2064">
                  <a:extLst>
                    <a:ext uri="{FF2B5EF4-FFF2-40B4-BE49-F238E27FC236}">
                      <a16:creationId xmlns:a16="http://schemas.microsoft.com/office/drawing/2014/main" id="{74D3F7A4-315C-4D42-BD25-0A083A670C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25938" y="2197363"/>
                  <a:ext cx="810047" cy="578605"/>
                </a:xfrm>
                <a:prstGeom prst="rect">
                  <a:avLst/>
                </a:prstGeom>
              </p:spPr>
            </p:pic>
            <p:pic>
              <p:nvPicPr>
                <p:cNvPr id="8" name="Immagine 7">
                  <a:extLst>
                    <a:ext uri="{FF2B5EF4-FFF2-40B4-BE49-F238E27FC236}">
                      <a16:creationId xmlns:a16="http://schemas.microsoft.com/office/drawing/2014/main" id="{F2E0E571-B8CF-4D41-BF71-93038580ED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30468" y="1815164"/>
                  <a:ext cx="1289497" cy="1173209"/>
                </a:xfrm>
                <a:prstGeom prst="rect">
                  <a:avLst/>
                </a:prstGeom>
              </p:spPr>
            </p:pic>
            <p:pic>
              <p:nvPicPr>
                <p:cNvPr id="2075" name="Immagine 2074">
                  <a:extLst>
                    <a:ext uri="{FF2B5EF4-FFF2-40B4-BE49-F238E27FC236}">
                      <a16:creationId xmlns:a16="http://schemas.microsoft.com/office/drawing/2014/main" id="{B3BDB71A-AA11-46BC-80CF-C371513D89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57087" y="1354164"/>
                  <a:ext cx="715739" cy="607205"/>
                </a:xfrm>
                <a:prstGeom prst="rect">
                  <a:avLst/>
                </a:prstGeom>
              </p:spPr>
            </p:pic>
          </p:grpSp>
          <p:grpSp>
            <p:nvGrpSpPr>
              <p:cNvPr id="2079" name="Gruppo 2078">
                <a:extLst>
                  <a:ext uri="{FF2B5EF4-FFF2-40B4-BE49-F238E27FC236}">
                    <a16:creationId xmlns:a16="http://schemas.microsoft.com/office/drawing/2014/main" id="{F3996C38-9686-4EA8-8D63-A3C3C7080ACC}"/>
                  </a:ext>
                </a:extLst>
              </p:cNvPr>
              <p:cNvGrpSpPr/>
              <p:nvPr/>
            </p:nvGrpSpPr>
            <p:grpSpPr>
              <a:xfrm>
                <a:off x="6029602" y="4134666"/>
                <a:ext cx="2320750" cy="1167117"/>
                <a:chOff x="6029602" y="4134666"/>
                <a:chExt cx="2320750" cy="1167117"/>
              </a:xfrm>
            </p:grpSpPr>
            <p:pic>
              <p:nvPicPr>
                <p:cNvPr id="20" name="Immagine 19">
                  <a:extLst>
                    <a:ext uri="{FF2B5EF4-FFF2-40B4-BE49-F238E27FC236}">
                      <a16:creationId xmlns:a16="http://schemas.microsoft.com/office/drawing/2014/main" id="{DC77B96C-ECB7-4FB6-8048-C1585F8A7D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87741" y="4134666"/>
                  <a:ext cx="1562611" cy="518470"/>
                </a:xfrm>
                <a:prstGeom prst="rect">
                  <a:avLst/>
                </a:prstGeom>
              </p:spPr>
            </p:pic>
            <p:pic>
              <p:nvPicPr>
                <p:cNvPr id="23" name="Immagine 22">
                  <a:extLst>
                    <a:ext uri="{FF2B5EF4-FFF2-40B4-BE49-F238E27FC236}">
                      <a16:creationId xmlns:a16="http://schemas.microsoft.com/office/drawing/2014/main" id="{8398546F-87B2-401F-8AB7-584F6242EA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29602" y="4587153"/>
                  <a:ext cx="1539445" cy="714630"/>
                </a:xfrm>
                <a:prstGeom prst="rect">
                  <a:avLst/>
                </a:prstGeom>
              </p:spPr>
            </p:pic>
            <p:pic>
              <p:nvPicPr>
                <p:cNvPr id="66" name="Immagine 65">
                  <a:extLst>
                    <a:ext uri="{FF2B5EF4-FFF2-40B4-BE49-F238E27FC236}">
                      <a16:creationId xmlns:a16="http://schemas.microsoft.com/office/drawing/2014/main" id="{2F1E2C7C-A36C-47EA-9168-28EB367A10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585926" y="4636947"/>
                  <a:ext cx="715739" cy="607205"/>
                </a:xfrm>
                <a:prstGeom prst="rect">
                  <a:avLst/>
                </a:prstGeom>
              </p:spPr>
            </p:pic>
          </p:grpSp>
          <p:grpSp>
            <p:nvGrpSpPr>
              <p:cNvPr id="2078" name="Gruppo 2077">
                <a:extLst>
                  <a:ext uri="{FF2B5EF4-FFF2-40B4-BE49-F238E27FC236}">
                    <a16:creationId xmlns:a16="http://schemas.microsoft.com/office/drawing/2014/main" id="{B27B7D40-2082-49E1-BA5B-BF5B9B9F3B37}"/>
                  </a:ext>
                </a:extLst>
              </p:cNvPr>
              <p:cNvGrpSpPr/>
              <p:nvPr/>
            </p:nvGrpSpPr>
            <p:grpSpPr>
              <a:xfrm>
                <a:off x="4530881" y="2999856"/>
                <a:ext cx="3396034" cy="1119439"/>
                <a:chOff x="4530881" y="2999856"/>
                <a:chExt cx="3396034" cy="1119439"/>
              </a:xfrm>
            </p:grpSpPr>
            <p:grpSp>
              <p:nvGrpSpPr>
                <p:cNvPr id="2070" name="Gruppo 2069">
                  <a:extLst>
                    <a:ext uri="{FF2B5EF4-FFF2-40B4-BE49-F238E27FC236}">
                      <a16:creationId xmlns:a16="http://schemas.microsoft.com/office/drawing/2014/main" id="{927D268D-2C0E-406E-BB9E-455A5A206F72}"/>
                    </a:ext>
                  </a:extLst>
                </p:cNvPr>
                <p:cNvGrpSpPr/>
                <p:nvPr/>
              </p:nvGrpSpPr>
              <p:grpSpPr>
                <a:xfrm>
                  <a:off x="4530881" y="3144409"/>
                  <a:ext cx="2644417" cy="974886"/>
                  <a:chOff x="4530881" y="3144409"/>
                  <a:chExt cx="2644417" cy="974886"/>
                </a:xfrm>
              </p:grpSpPr>
              <p:pic>
                <p:nvPicPr>
                  <p:cNvPr id="28" name="Immagine 27">
                    <a:extLst>
                      <a:ext uri="{FF2B5EF4-FFF2-40B4-BE49-F238E27FC236}">
                        <a16:creationId xmlns:a16="http://schemas.microsoft.com/office/drawing/2014/main" id="{97A16F3B-5E0C-4377-9A73-50EA335FAED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4530881" y="3510132"/>
                    <a:ext cx="2026128" cy="609163"/>
                  </a:xfrm>
                  <a:prstGeom prst="rect">
                    <a:avLst/>
                  </a:prstGeom>
                </p:spPr>
              </p:pic>
              <p:pic>
                <p:nvPicPr>
                  <p:cNvPr id="25" name="Immagine 24">
                    <a:extLst>
                      <a:ext uri="{FF2B5EF4-FFF2-40B4-BE49-F238E27FC236}">
                        <a16:creationId xmlns:a16="http://schemas.microsoft.com/office/drawing/2014/main" id="{3E79766B-626A-4B50-92A3-50B39550D8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850133" y="3144409"/>
                    <a:ext cx="1325165" cy="439686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67" name="Immagine 66">
                  <a:extLst>
                    <a:ext uri="{FF2B5EF4-FFF2-40B4-BE49-F238E27FC236}">
                      <a16:creationId xmlns:a16="http://schemas.microsoft.com/office/drawing/2014/main" id="{F08324B1-2923-4951-80BE-781AF4CC87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211176" y="2999856"/>
                  <a:ext cx="715739" cy="607205"/>
                </a:xfrm>
                <a:prstGeom prst="rect">
                  <a:avLst/>
                </a:prstGeom>
              </p:spPr>
            </p:pic>
          </p:grpSp>
          <p:grpSp>
            <p:nvGrpSpPr>
              <p:cNvPr id="2077" name="Gruppo 2076">
                <a:extLst>
                  <a:ext uri="{FF2B5EF4-FFF2-40B4-BE49-F238E27FC236}">
                    <a16:creationId xmlns:a16="http://schemas.microsoft.com/office/drawing/2014/main" id="{65EA62C2-0349-447E-A3C3-98F0743CC7DF}"/>
                  </a:ext>
                </a:extLst>
              </p:cNvPr>
              <p:cNvGrpSpPr/>
              <p:nvPr/>
            </p:nvGrpSpPr>
            <p:grpSpPr>
              <a:xfrm>
                <a:off x="4535111" y="1676580"/>
                <a:ext cx="1813030" cy="1330524"/>
                <a:chOff x="4535111" y="1676580"/>
                <a:chExt cx="1813030" cy="1330524"/>
              </a:xfrm>
            </p:grpSpPr>
            <p:pic>
              <p:nvPicPr>
                <p:cNvPr id="7" name="Immagine 6" descr="Immagine che contiene testo, clipart&#10;&#10;Descrizione generata automaticamente">
                  <a:extLst>
                    <a:ext uri="{FF2B5EF4-FFF2-40B4-BE49-F238E27FC236}">
                      <a16:creationId xmlns:a16="http://schemas.microsoft.com/office/drawing/2014/main" id="{3F5740B8-FB28-42B6-893A-9BAA45DA89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35111" y="2197363"/>
                  <a:ext cx="1813030" cy="809741"/>
                </a:xfrm>
                <a:prstGeom prst="rect">
                  <a:avLst/>
                </a:prstGeom>
              </p:spPr>
            </p:pic>
            <p:pic>
              <p:nvPicPr>
                <p:cNvPr id="68" name="Immagine 67">
                  <a:extLst>
                    <a:ext uri="{FF2B5EF4-FFF2-40B4-BE49-F238E27FC236}">
                      <a16:creationId xmlns:a16="http://schemas.microsoft.com/office/drawing/2014/main" id="{44F59A12-76C7-4DE7-B538-404C4E0F5C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576892" y="1676580"/>
                  <a:ext cx="715739" cy="607205"/>
                </a:xfrm>
                <a:prstGeom prst="rect">
                  <a:avLst/>
                </a:prstGeom>
              </p:spPr>
            </p:pic>
          </p:grpSp>
          <p:cxnSp>
            <p:nvCxnSpPr>
              <p:cNvPr id="39" name="Connettore diritto 38">
                <a:extLst>
                  <a:ext uri="{FF2B5EF4-FFF2-40B4-BE49-F238E27FC236}">
                    <a16:creationId xmlns:a16="http://schemas.microsoft.com/office/drawing/2014/main" id="{723C54C3-39AA-4772-85E8-58F440A721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72826" y="4440845"/>
                <a:ext cx="2441727" cy="136348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Connettore diritto 47">
                <a:extLst>
                  <a:ext uri="{FF2B5EF4-FFF2-40B4-BE49-F238E27FC236}">
                    <a16:creationId xmlns:a16="http://schemas.microsoft.com/office/drawing/2014/main" id="{C9805A92-2B98-4E52-B57A-BB110E98B0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0681" y="2172394"/>
                <a:ext cx="845851" cy="120952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1" name="Gruppo 20">
                <a:extLst>
                  <a:ext uri="{FF2B5EF4-FFF2-40B4-BE49-F238E27FC236}">
                    <a16:creationId xmlns:a16="http://schemas.microsoft.com/office/drawing/2014/main" id="{2CD86AA3-F70A-480E-A5AE-E67CC0354967}"/>
                  </a:ext>
                </a:extLst>
              </p:cNvPr>
              <p:cNvGrpSpPr/>
              <p:nvPr/>
            </p:nvGrpSpPr>
            <p:grpSpPr>
              <a:xfrm>
                <a:off x="133832" y="4724850"/>
                <a:ext cx="1865295" cy="1443349"/>
                <a:chOff x="133832" y="4724850"/>
                <a:chExt cx="1865295" cy="1443349"/>
              </a:xfrm>
            </p:grpSpPr>
            <p:pic>
              <p:nvPicPr>
                <p:cNvPr id="2062" name="Immagine 2061">
                  <a:extLst>
                    <a:ext uri="{FF2B5EF4-FFF2-40B4-BE49-F238E27FC236}">
                      <a16:creationId xmlns:a16="http://schemas.microsoft.com/office/drawing/2014/main" id="{ED9029B1-6916-4571-9129-4629CBC71B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3832" y="5685769"/>
                  <a:ext cx="1796636" cy="482430"/>
                </a:xfrm>
                <a:prstGeom prst="rect">
                  <a:avLst/>
                </a:prstGeom>
              </p:spPr>
            </p:pic>
            <p:pic>
              <p:nvPicPr>
                <p:cNvPr id="17" name="Immagine 16">
                  <a:extLst>
                    <a:ext uri="{FF2B5EF4-FFF2-40B4-BE49-F238E27FC236}">
                      <a16:creationId xmlns:a16="http://schemas.microsoft.com/office/drawing/2014/main" id="{E73BDAC0-21BB-4792-BBD6-47FFED05AB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65683" y="4724850"/>
                  <a:ext cx="1833444" cy="885502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97793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Il progetto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9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91946C2-BB5F-4C64-AA38-7E1387141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99A9EFA-EA86-4135-9CA6-76B968785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217547"/>
            <a:ext cx="7128792" cy="5080539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6C83A548-3F0E-4E24-89E8-B9CDE389D65E}"/>
              </a:ext>
            </a:extLst>
          </p:cNvPr>
          <p:cNvSpPr/>
          <p:nvPr/>
        </p:nvSpPr>
        <p:spPr>
          <a:xfrm>
            <a:off x="5652120" y="2708920"/>
            <a:ext cx="1440160" cy="33924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768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Partner </a:t>
            </a:r>
            <a:br>
              <a:rPr lang="it-IT" sz="3600" dirty="0">
                <a:solidFill>
                  <a:schemeClr val="tx1"/>
                </a:solidFill>
                <a:latin typeface="Lato Regular"/>
              </a:rPr>
            </a:br>
            <a:r>
              <a:rPr lang="it-IT" sz="2400" dirty="0">
                <a:solidFill>
                  <a:schemeClr val="tx1"/>
                </a:solidFill>
                <a:latin typeface="Lato Regular"/>
              </a:rPr>
              <a:t>(10 in totale: 5 imprese + 5 organismi di ricerca)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10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C2ED898-9EB3-4A3C-9005-291D1ADA5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AFA1732F-A9DE-4448-BBCD-567A57097A22}"/>
              </a:ext>
            </a:extLst>
          </p:cNvPr>
          <p:cNvGrpSpPr/>
          <p:nvPr/>
        </p:nvGrpSpPr>
        <p:grpSpPr>
          <a:xfrm>
            <a:off x="146985" y="1195608"/>
            <a:ext cx="8858191" cy="5628355"/>
            <a:chOff x="146985" y="1195608"/>
            <a:chExt cx="8858191" cy="5628355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F43FFA39-7D57-42EA-B325-702FC7F83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9602" y="2940746"/>
              <a:ext cx="3235982" cy="1772848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2827A311-E53B-49DF-A74D-AA5D02A30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5943" y="2905859"/>
              <a:ext cx="2919233" cy="1355145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B54067C3-88C1-499C-AC47-484087487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87371" y="1246541"/>
              <a:ext cx="2795508" cy="1784290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B79ADC34-5F07-45A3-BDFC-39BAEF6B3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6342" y="1353784"/>
              <a:ext cx="2856227" cy="1002039"/>
            </a:xfrm>
            <a:prstGeom prst="rect">
              <a:avLst/>
            </a:prstGeom>
          </p:spPr>
        </p:pic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E805449C-8DFB-4FB4-8F62-65DCAB83A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45235" y="1195608"/>
              <a:ext cx="2559213" cy="1580546"/>
            </a:xfrm>
            <a:prstGeom prst="rect">
              <a:avLst/>
            </a:prstGeom>
          </p:spPr>
        </p:pic>
        <p:pic>
          <p:nvPicPr>
            <p:cNvPr id="22" name="Immagine 21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96A93C76-138F-4D43-A8D2-91CB08195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985" y="2692645"/>
              <a:ext cx="2964564" cy="1199212"/>
            </a:xfrm>
            <a:prstGeom prst="rect">
              <a:avLst/>
            </a:prstGeom>
          </p:spPr>
        </p:pic>
        <p:pic>
          <p:nvPicPr>
            <p:cNvPr id="28" name="Immagine 27" descr="Immagine che contiene testo, clipart&#10;&#10;Descrizione generata automaticamente">
              <a:extLst>
                <a:ext uri="{FF2B5EF4-FFF2-40B4-BE49-F238E27FC236}">
                  <a16:creationId xmlns:a16="http://schemas.microsoft.com/office/drawing/2014/main" id="{7994F508-DDC8-4D60-A3D4-0650026D6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066" y="3992969"/>
              <a:ext cx="2775842" cy="1239755"/>
            </a:xfrm>
            <a:prstGeom prst="rect">
              <a:avLst/>
            </a:prstGeom>
          </p:spPr>
        </p:pic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3FECD0D4-A149-42E2-B9DB-BCB988316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7814" y="5264825"/>
              <a:ext cx="2771800" cy="1559138"/>
            </a:xfrm>
            <a:prstGeom prst="rect">
              <a:avLst/>
            </a:prstGeom>
          </p:spPr>
        </p:pic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DCFEB5BF-A869-496C-862F-30218A4F1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4883954"/>
              <a:ext cx="1928956" cy="1448939"/>
            </a:xfrm>
            <a:prstGeom prst="rect">
              <a:avLst/>
            </a:prstGeom>
          </p:spPr>
        </p:pic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1CB90E65-FE09-41DF-84DD-25C9CAD9E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4223254"/>
              <a:ext cx="2095355" cy="19063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499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Obiettivi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11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278E9DCA-6A3D-45F1-854C-01E2A2187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7" y="1340768"/>
            <a:ext cx="8608306" cy="4680520"/>
          </a:xfrm>
        </p:spPr>
        <p:txBody>
          <a:bodyPr>
            <a:normAutofit fontScale="85000" lnSpcReduction="20000"/>
          </a:bodyPr>
          <a:lstStyle/>
          <a:p>
            <a:r>
              <a:rPr lang="it-IT" sz="3200" dirty="0">
                <a:latin typeface="Lato Regular"/>
              </a:rPr>
              <a:t>Creare, sviluppare, validare e promuovere una </a:t>
            </a:r>
            <a:r>
              <a:rPr lang="it-IT" sz="3200" b="1" u="sng" dirty="0">
                <a:latin typeface="Lato Regular"/>
              </a:rPr>
              <a:t>infrastruttura regionale sostenibile</a:t>
            </a:r>
            <a:r>
              <a:rPr lang="it-IT" sz="3200" dirty="0">
                <a:latin typeface="Lato Regular"/>
              </a:rPr>
              <a:t>, la prima del suo genere in Sicilia, costituita da 3 centri per la realtà virtuale e aumentata e per la visualizzazione 3D</a:t>
            </a:r>
          </a:p>
          <a:p>
            <a:r>
              <a:rPr lang="it-IT" sz="3200" dirty="0">
                <a:latin typeface="Lato Regular"/>
              </a:rPr>
              <a:t>Validare le apparecchiature ed i servizi dell’infrastruttura con una serie di “casi d’uso” che intercettino in modo coerente i temi della </a:t>
            </a:r>
            <a:r>
              <a:rPr lang="it-IT" sz="3200" dirty="0">
                <a:latin typeface="Lato Regular"/>
                <a:hlinkClick r:id="rId4"/>
              </a:rPr>
              <a:t>Strategia Regionale dell'innovazione per la Specializzazione Intelligente 2014-2020 </a:t>
            </a:r>
            <a:r>
              <a:rPr lang="it-IT" sz="3200" dirty="0">
                <a:latin typeface="Lato Regular"/>
              </a:rPr>
              <a:t>e le cui applicazioni e prodotti possano, dopo la fine del progetto, essere immessi sul mercato e generare profitto</a:t>
            </a:r>
          </a:p>
          <a:p>
            <a:r>
              <a:rPr lang="it-IT" sz="3200" dirty="0">
                <a:latin typeface="Lato Regular"/>
              </a:rPr>
              <a:t>Creare all’interno dell’infrastruttura un “liquid lab” per </a:t>
            </a:r>
            <a:r>
              <a:rPr lang="it-IT" sz="3200">
                <a:latin typeface="Lato Regular"/>
              </a:rPr>
              <a:t>la co-progettazione </a:t>
            </a:r>
            <a:r>
              <a:rPr lang="it-IT" sz="3200" dirty="0">
                <a:latin typeface="Lato Regular"/>
              </a:rPr>
              <a:t>e la co-creazione</a:t>
            </a:r>
          </a:p>
        </p:txBody>
      </p:sp>
    </p:spTree>
    <p:extLst>
      <p:ext uri="{BB962C8B-B14F-4D97-AF65-F5344CB8AC3E}">
        <p14:creationId xmlns:p14="http://schemas.microsoft.com/office/powerpoint/2010/main" val="408657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Attività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12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B8CAF374-E692-4A3F-8A4C-1A05E1680D53}"/>
              </a:ext>
            </a:extLst>
          </p:cNvPr>
          <p:cNvGrpSpPr/>
          <p:nvPr/>
        </p:nvGrpSpPr>
        <p:grpSpPr>
          <a:xfrm>
            <a:off x="395536" y="5458755"/>
            <a:ext cx="7852594" cy="685800"/>
            <a:chOff x="895967" y="5860016"/>
            <a:chExt cx="10470125" cy="914400"/>
          </a:xfrm>
        </p:grpSpPr>
        <p:sp>
          <p:nvSpPr>
            <p:cNvPr id="8" name="Rettangolo arrotondato 36">
              <a:extLst>
                <a:ext uri="{FF2B5EF4-FFF2-40B4-BE49-F238E27FC236}">
                  <a16:creationId xmlns:a16="http://schemas.microsoft.com/office/drawing/2014/main" id="{5CCA49DF-A479-478C-8F94-68A731D6320E}"/>
                </a:ext>
              </a:extLst>
            </p:cNvPr>
            <p:cNvSpPr/>
            <p:nvPr/>
          </p:nvSpPr>
          <p:spPr>
            <a:xfrm>
              <a:off x="895967" y="5860016"/>
              <a:ext cx="10470125" cy="914400"/>
            </a:xfrm>
            <a:prstGeom prst="roundRect">
              <a:avLst/>
            </a:prstGeom>
            <a:solidFill>
              <a:srgbClr val="FFC000"/>
            </a:solidFill>
            <a:ln w="508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3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832BA460-C767-4803-9A61-1334ED61C630}"/>
                </a:ext>
              </a:extLst>
            </p:cNvPr>
            <p:cNvSpPr txBox="1"/>
            <p:nvPr/>
          </p:nvSpPr>
          <p:spPr>
            <a:xfrm>
              <a:off x="1765026" y="6089952"/>
              <a:ext cx="905418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defTabSz="685800"/>
              <a:r>
                <a:rPr kumimoji="0" lang="it-IT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WP1 </a:t>
              </a:r>
              <a:r>
                <a:rPr lang="it-IT" b="1" kern="0" dirty="0">
                  <a:solidFill>
                    <a:prstClr val="black"/>
                  </a:solidFill>
                  <a:latin typeface="Calibri" panose="020F0502020204030204"/>
                </a:rPr>
                <a:t>– Gestione Amministrativa e Coordinamento Tecnico-Scientifico</a:t>
              </a:r>
              <a:endPara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146EB4ED-51C2-48A7-921A-7BCEDFEC7B7F}"/>
              </a:ext>
            </a:extLst>
          </p:cNvPr>
          <p:cNvGrpSpPr/>
          <p:nvPr/>
        </p:nvGrpSpPr>
        <p:grpSpPr>
          <a:xfrm>
            <a:off x="1700855" y="2616163"/>
            <a:ext cx="2906099" cy="1477328"/>
            <a:chOff x="2810565" y="2055379"/>
            <a:chExt cx="3874798" cy="1969770"/>
          </a:xfrm>
        </p:grpSpPr>
        <p:sp>
          <p:nvSpPr>
            <p:cNvPr id="11" name="Rettangolo arrotondato 39">
              <a:extLst>
                <a:ext uri="{FF2B5EF4-FFF2-40B4-BE49-F238E27FC236}">
                  <a16:creationId xmlns:a16="http://schemas.microsoft.com/office/drawing/2014/main" id="{E10DB6B8-0C41-4863-98BC-94925439461D}"/>
                </a:ext>
              </a:extLst>
            </p:cNvPr>
            <p:cNvSpPr/>
            <p:nvPr/>
          </p:nvSpPr>
          <p:spPr>
            <a:xfrm>
              <a:off x="2810565" y="2110943"/>
              <a:ext cx="3874798" cy="1378161"/>
            </a:xfrm>
            <a:prstGeom prst="roundRect">
              <a:avLst/>
            </a:prstGeom>
            <a:solidFill>
              <a:srgbClr val="ED7D31">
                <a:lumMod val="60000"/>
                <a:lumOff val="40000"/>
              </a:srgbClr>
            </a:solidFill>
            <a:ln w="50800" cap="flat" cmpd="sng" algn="ctr">
              <a:solidFill>
                <a:srgbClr val="ED7D31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3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5E2CB5B1-1DAA-418A-94C5-44A5D0AAFF05}"/>
                </a:ext>
              </a:extLst>
            </p:cNvPr>
            <p:cNvSpPr txBox="1"/>
            <p:nvPr/>
          </p:nvSpPr>
          <p:spPr>
            <a:xfrm>
              <a:off x="2995316" y="2055379"/>
              <a:ext cx="3619955" cy="1969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685800"/>
              <a:r>
                <a:rPr kumimoji="0" lang="it-IT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WP5 </a:t>
              </a:r>
              <a:r>
                <a:rPr lang="it-IT" b="1" kern="0" dirty="0">
                  <a:solidFill>
                    <a:prstClr val="black"/>
                  </a:solidFill>
                  <a:latin typeface="Calibri" panose="020F0502020204030204"/>
                </a:rPr>
                <a:t>– Identificazione, </a:t>
              </a:r>
            </a:p>
            <a:p>
              <a:pPr lvl="0" algn="ctr" defTabSz="685800"/>
              <a:r>
                <a:rPr lang="it-IT" b="1" kern="0" dirty="0">
                  <a:solidFill>
                    <a:prstClr val="black"/>
                  </a:solidFill>
                  <a:latin typeface="Calibri" panose="020F0502020204030204"/>
                </a:rPr>
                <a:t>selezione ed </a:t>
              </a:r>
            </a:p>
            <a:p>
              <a:pPr lvl="0" algn="ctr" defTabSz="685800"/>
              <a:r>
                <a:rPr lang="it-IT" b="1" kern="0" dirty="0">
                  <a:solidFill>
                    <a:prstClr val="black"/>
                  </a:solidFill>
                  <a:latin typeface="Calibri" panose="020F0502020204030204"/>
                </a:rPr>
                <a:t>implementazione </a:t>
              </a:r>
            </a:p>
            <a:p>
              <a:pPr lvl="0" algn="ctr" defTabSz="685800"/>
              <a:r>
                <a:rPr lang="it-IT" b="1" kern="0" dirty="0">
                  <a:solidFill>
                    <a:prstClr val="black"/>
                  </a:solidFill>
                  <a:latin typeface="Calibri" panose="020F0502020204030204"/>
                </a:rPr>
                <a:t>di nuovi casi d'uso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B4D02A5A-4C1D-4DA6-B1C8-2182E703F40B}"/>
              </a:ext>
            </a:extLst>
          </p:cNvPr>
          <p:cNvGrpSpPr/>
          <p:nvPr/>
        </p:nvGrpSpPr>
        <p:grpSpPr>
          <a:xfrm>
            <a:off x="975157" y="4037316"/>
            <a:ext cx="4798475" cy="1086352"/>
            <a:chOff x="899545" y="3964765"/>
            <a:chExt cx="6397966" cy="1448469"/>
          </a:xfrm>
        </p:grpSpPr>
        <p:sp>
          <p:nvSpPr>
            <p:cNvPr id="14" name="Rettangolo arrotondato 42">
              <a:extLst>
                <a:ext uri="{FF2B5EF4-FFF2-40B4-BE49-F238E27FC236}">
                  <a16:creationId xmlns:a16="http://schemas.microsoft.com/office/drawing/2014/main" id="{D1C04DF0-4E80-40A1-A522-0B6A63678BC7}"/>
                </a:ext>
              </a:extLst>
            </p:cNvPr>
            <p:cNvSpPr/>
            <p:nvPr/>
          </p:nvSpPr>
          <p:spPr>
            <a:xfrm>
              <a:off x="899545" y="3964765"/>
              <a:ext cx="6397966" cy="1383442"/>
            </a:xfrm>
            <a:prstGeom prst="roundRect">
              <a:avLst/>
            </a:prstGeom>
            <a:solidFill>
              <a:srgbClr val="ED7D31">
                <a:lumMod val="40000"/>
                <a:lumOff val="60000"/>
              </a:srgbClr>
            </a:solidFill>
            <a:ln w="50800" cap="flat" cmpd="sng" algn="ctr">
              <a:solidFill>
                <a:srgbClr val="ED7D31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3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606E1490-F6CC-4EC4-9F39-4AE4AA3754D4}"/>
                </a:ext>
              </a:extLst>
            </p:cNvPr>
            <p:cNvSpPr txBox="1"/>
            <p:nvPr/>
          </p:nvSpPr>
          <p:spPr>
            <a:xfrm>
              <a:off x="1127400" y="4182128"/>
              <a:ext cx="6109069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685800"/>
              <a:r>
                <a:rPr kumimoji="0" lang="it-IT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WP3 </a:t>
              </a:r>
              <a:r>
                <a:rPr lang="it-IT" b="1" kern="0" dirty="0">
                  <a:solidFill>
                    <a:prstClr val="black"/>
                  </a:solidFill>
                  <a:latin typeface="Calibri" panose="020F0502020204030204"/>
                </a:rPr>
                <a:t>– Creazione e gestione della rete di centri di VR, AR e visualizzazione 3D e del «</a:t>
              </a:r>
              <a:r>
                <a:rPr lang="it-IT" b="1" kern="0" dirty="0" err="1">
                  <a:solidFill>
                    <a:prstClr val="black"/>
                  </a:solidFill>
                  <a:latin typeface="Calibri" panose="020F0502020204030204"/>
                </a:rPr>
                <a:t>liquid</a:t>
              </a:r>
              <a:r>
                <a:rPr lang="it-IT" b="1" kern="0" dirty="0">
                  <a:solidFill>
                    <a:prstClr val="black"/>
                  </a:solidFill>
                  <a:latin typeface="Calibri" panose="020F0502020204030204"/>
                </a:rPr>
                <a:t> lab»</a:t>
              </a:r>
              <a:endPara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570A8A1A-0BFC-47F2-8333-4C75C4D47723}"/>
              </a:ext>
            </a:extLst>
          </p:cNvPr>
          <p:cNvGrpSpPr/>
          <p:nvPr/>
        </p:nvGrpSpPr>
        <p:grpSpPr>
          <a:xfrm>
            <a:off x="2209211" y="1196752"/>
            <a:ext cx="4245737" cy="1064228"/>
            <a:chOff x="3096491" y="177345"/>
            <a:chExt cx="5660982" cy="1418971"/>
          </a:xfrm>
        </p:grpSpPr>
        <p:sp>
          <p:nvSpPr>
            <p:cNvPr id="17" name="Rettangolo arrotondato 45">
              <a:extLst>
                <a:ext uri="{FF2B5EF4-FFF2-40B4-BE49-F238E27FC236}">
                  <a16:creationId xmlns:a16="http://schemas.microsoft.com/office/drawing/2014/main" id="{31F6E506-DDB3-47CC-99E2-1FB098DAEA43}"/>
                </a:ext>
              </a:extLst>
            </p:cNvPr>
            <p:cNvSpPr/>
            <p:nvPr/>
          </p:nvSpPr>
          <p:spPr>
            <a:xfrm>
              <a:off x="3096491" y="177345"/>
              <a:ext cx="5660982" cy="1418971"/>
            </a:xfrm>
            <a:prstGeom prst="roundRect">
              <a:avLst/>
            </a:prstGeom>
            <a:solidFill>
              <a:srgbClr val="ED7D31">
                <a:lumMod val="75000"/>
              </a:srgbClr>
            </a:solidFill>
            <a:ln w="508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E42BF1EE-558B-4DBF-A71C-9CFA0DD77835}"/>
                </a:ext>
              </a:extLst>
            </p:cNvPr>
            <p:cNvSpPr txBox="1"/>
            <p:nvPr/>
          </p:nvSpPr>
          <p:spPr>
            <a:xfrm>
              <a:off x="3371519" y="440033"/>
              <a:ext cx="4978285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 defTabSz="685800"/>
              <a:r>
                <a:rPr kumimoji="0" lang="it-IT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WP4 </a:t>
              </a:r>
              <a:r>
                <a:rPr lang="it-IT" b="1" kern="0" dirty="0">
                  <a:solidFill>
                    <a:prstClr val="black"/>
                  </a:solidFill>
                  <a:latin typeface="Calibri" panose="020F0502020204030204"/>
                </a:rPr>
                <a:t>–  Implementazione e </a:t>
              </a:r>
            </a:p>
            <a:p>
              <a:pPr lvl="0" algn="ctr" defTabSz="685800"/>
              <a:r>
                <a:rPr lang="it-IT" b="1" kern="0" dirty="0">
                  <a:solidFill>
                    <a:prstClr val="black"/>
                  </a:solidFill>
                  <a:latin typeface="Calibri" panose="020F0502020204030204"/>
                </a:rPr>
                <a:t>sviluppo dei casi d'uso già identificati</a:t>
              </a:r>
              <a:endPara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57EDCF90-008A-4DAC-9E66-3D35704D442D}"/>
              </a:ext>
            </a:extLst>
          </p:cNvPr>
          <p:cNvGrpSpPr/>
          <p:nvPr/>
        </p:nvGrpSpPr>
        <p:grpSpPr>
          <a:xfrm>
            <a:off x="7028620" y="1207540"/>
            <a:ext cx="1219509" cy="3867358"/>
            <a:chOff x="9740080" y="191729"/>
            <a:chExt cx="1626012" cy="5156477"/>
          </a:xfrm>
        </p:grpSpPr>
        <p:sp>
          <p:nvSpPr>
            <p:cNvPr id="20" name="Rettangolo arrotondato 48">
              <a:extLst>
                <a:ext uri="{FF2B5EF4-FFF2-40B4-BE49-F238E27FC236}">
                  <a16:creationId xmlns:a16="http://schemas.microsoft.com/office/drawing/2014/main" id="{C6E2F536-9947-414F-A7FB-73F4AD9DC7DD}"/>
                </a:ext>
              </a:extLst>
            </p:cNvPr>
            <p:cNvSpPr/>
            <p:nvPr/>
          </p:nvSpPr>
          <p:spPr>
            <a:xfrm rot="16200000">
              <a:off x="7974847" y="1956962"/>
              <a:ext cx="5156477" cy="1626012"/>
            </a:xfrm>
            <a:prstGeom prst="roundRect">
              <a:avLst/>
            </a:prstGeom>
            <a:solidFill>
              <a:srgbClr val="00B0F0"/>
            </a:solidFill>
            <a:ln w="508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87EDA751-E4C9-44B7-B316-43FB59FCE35D}"/>
                </a:ext>
              </a:extLst>
            </p:cNvPr>
            <p:cNvSpPr txBox="1"/>
            <p:nvPr/>
          </p:nvSpPr>
          <p:spPr>
            <a:xfrm rot="16200000">
              <a:off x="8550679" y="2320130"/>
              <a:ext cx="4014348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 defTabSz="685800"/>
              <a:r>
                <a:rPr kumimoji="0" lang="it-IT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WP2 </a:t>
              </a:r>
              <a:r>
                <a:rPr lang="it-IT" b="1" kern="0" dirty="0">
                  <a:solidFill>
                    <a:prstClr val="black"/>
                  </a:solidFill>
                  <a:latin typeface="Calibri" panose="020F0502020204030204"/>
                </a:rPr>
                <a:t>– Disseminazione,  </a:t>
              </a:r>
            </a:p>
            <a:p>
              <a:pPr lvl="0" algn="ctr" defTabSz="685800"/>
              <a:r>
                <a:rPr lang="it-IT" b="1" kern="0" dirty="0">
                  <a:solidFill>
                    <a:prstClr val="black"/>
                  </a:solidFill>
                  <a:latin typeface="Calibri" panose="020F0502020204030204"/>
                </a:rPr>
                <a:t>Comunicazione e Promozione</a:t>
              </a:r>
            </a:p>
          </p:txBody>
        </p:sp>
      </p:grpSp>
      <p:cxnSp>
        <p:nvCxnSpPr>
          <p:cNvPr id="22" name="Connettore 4 50">
            <a:extLst>
              <a:ext uri="{FF2B5EF4-FFF2-40B4-BE49-F238E27FC236}">
                <a16:creationId xmlns:a16="http://schemas.microsoft.com/office/drawing/2014/main" id="{CFF11B96-A677-46FD-8428-67DE80F8D534}"/>
              </a:ext>
            </a:extLst>
          </p:cNvPr>
          <p:cNvCxnSpPr/>
          <p:nvPr/>
        </p:nvCxnSpPr>
        <p:spPr>
          <a:xfrm>
            <a:off x="6454947" y="1722335"/>
            <a:ext cx="180627" cy="3729889"/>
          </a:xfrm>
          <a:prstGeom prst="bentConnector2">
            <a:avLst/>
          </a:prstGeom>
          <a:noFill/>
          <a:ln w="50800" cap="flat" cmpd="sng" algn="ctr">
            <a:solidFill>
              <a:srgbClr val="ED7D31">
                <a:lumMod val="75000"/>
              </a:srgbClr>
            </a:solidFill>
            <a:prstDash val="dash"/>
            <a:miter lim="800000"/>
            <a:tailEnd type="triangle"/>
          </a:ln>
          <a:effectLst/>
        </p:spPr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2B5897ED-F35C-425E-B9F6-EF25271C745A}"/>
              </a:ext>
            </a:extLst>
          </p:cNvPr>
          <p:cNvCxnSpPr/>
          <p:nvPr/>
        </p:nvCxnSpPr>
        <p:spPr>
          <a:xfrm flipH="1" flipV="1">
            <a:off x="7644845" y="5091438"/>
            <a:ext cx="2169" cy="364084"/>
          </a:xfrm>
          <a:prstGeom prst="straightConnector1">
            <a:avLst/>
          </a:prstGeom>
          <a:noFill/>
          <a:ln w="50800" cap="flat" cmpd="sng" algn="ctr">
            <a:solidFill>
              <a:srgbClr val="FFC000"/>
            </a:solidFill>
            <a:prstDash val="solid"/>
            <a:miter lim="800000"/>
            <a:headEnd type="none"/>
            <a:tailEnd type="triangle"/>
          </a:ln>
          <a:effectLst/>
        </p:spPr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941A3C67-2071-46F3-BAFE-9721E44DCD14}"/>
              </a:ext>
            </a:extLst>
          </p:cNvPr>
          <p:cNvCxnSpPr/>
          <p:nvPr/>
        </p:nvCxnSpPr>
        <p:spPr>
          <a:xfrm flipV="1">
            <a:off x="5784998" y="4350697"/>
            <a:ext cx="1243621" cy="6969"/>
          </a:xfrm>
          <a:prstGeom prst="straightConnector1">
            <a:avLst/>
          </a:prstGeom>
          <a:noFill/>
          <a:ln w="50800" cap="flat" cmpd="sng" algn="ctr">
            <a:solidFill>
              <a:srgbClr val="ED7D31">
                <a:lumMod val="40000"/>
                <a:lumOff val="60000"/>
              </a:srgbClr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3358AB9A-0238-4874-BEF4-46EEAB9264AA}"/>
              </a:ext>
            </a:extLst>
          </p:cNvPr>
          <p:cNvCxnSpPr/>
          <p:nvPr/>
        </p:nvCxnSpPr>
        <p:spPr>
          <a:xfrm flipV="1">
            <a:off x="6454947" y="1483653"/>
            <a:ext cx="573672" cy="2718"/>
          </a:xfrm>
          <a:prstGeom prst="straightConnector1">
            <a:avLst/>
          </a:prstGeom>
          <a:noFill/>
          <a:ln w="50800" cap="flat" cmpd="sng" algn="ctr">
            <a:solidFill>
              <a:srgbClr val="ED7D31">
                <a:lumMod val="75000"/>
              </a:srgbClr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2039C5FB-D4AE-44B7-802F-3110F0A11578}"/>
              </a:ext>
            </a:extLst>
          </p:cNvPr>
          <p:cNvCxnSpPr/>
          <p:nvPr/>
        </p:nvCxnSpPr>
        <p:spPr>
          <a:xfrm>
            <a:off x="4629170" y="3007862"/>
            <a:ext cx="2399450" cy="11431"/>
          </a:xfrm>
          <a:prstGeom prst="straightConnector1">
            <a:avLst/>
          </a:prstGeom>
          <a:noFill/>
          <a:ln w="50800" cap="flat" cmpd="sng" algn="ctr">
            <a:solidFill>
              <a:srgbClr val="ED7D31">
                <a:lumMod val="60000"/>
                <a:lumOff val="40000"/>
              </a:srgbClr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DF11576F-3C5C-4234-8D65-8648ADE687AE}"/>
              </a:ext>
            </a:extLst>
          </p:cNvPr>
          <p:cNvSpPr txBox="1"/>
          <p:nvPr/>
        </p:nvSpPr>
        <p:spPr>
          <a:xfrm rot="16200000">
            <a:off x="6133484" y="2262816"/>
            <a:ext cx="99270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/>
            <a:r>
              <a:rPr lang="it-IT" sz="1350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</a:rPr>
              <a:t>valutazione</a:t>
            </a:r>
          </a:p>
          <a:p>
            <a:pPr algn="ctr" defTabSz="685800"/>
            <a:r>
              <a:rPr lang="it-IT" sz="1350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</a:rPr>
              <a:t>d’impatto</a:t>
            </a:r>
          </a:p>
        </p:txBody>
      </p:sp>
      <p:cxnSp>
        <p:nvCxnSpPr>
          <p:cNvPr id="28" name="Connettore 4 56">
            <a:extLst>
              <a:ext uri="{FF2B5EF4-FFF2-40B4-BE49-F238E27FC236}">
                <a16:creationId xmlns:a16="http://schemas.microsoft.com/office/drawing/2014/main" id="{AF4C46DC-D986-4D96-B6E7-1E75BD997699}"/>
              </a:ext>
            </a:extLst>
          </p:cNvPr>
          <p:cNvCxnSpPr/>
          <p:nvPr/>
        </p:nvCxnSpPr>
        <p:spPr>
          <a:xfrm rot="5400000">
            <a:off x="4354853" y="2186592"/>
            <a:ext cx="939703" cy="396308"/>
          </a:xfrm>
          <a:prstGeom prst="bentConnector2">
            <a:avLst/>
          </a:prstGeom>
          <a:noFill/>
          <a:ln w="50800" cap="flat" cmpd="sng" algn="ctr">
            <a:solidFill>
              <a:srgbClr val="ED7D31">
                <a:lumMod val="75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9" name="Connettore 4 57">
            <a:extLst>
              <a:ext uri="{FF2B5EF4-FFF2-40B4-BE49-F238E27FC236}">
                <a16:creationId xmlns:a16="http://schemas.microsoft.com/office/drawing/2014/main" id="{D625E3D9-1DB9-4BAA-A61B-DD65E675274C}"/>
              </a:ext>
            </a:extLst>
          </p:cNvPr>
          <p:cNvCxnSpPr/>
          <p:nvPr/>
        </p:nvCxnSpPr>
        <p:spPr>
          <a:xfrm rot="5400000" flipH="1" flipV="1">
            <a:off x="-477566" y="2779633"/>
            <a:ext cx="3726656" cy="1646897"/>
          </a:xfrm>
          <a:prstGeom prst="bentConnector2">
            <a:avLst/>
          </a:prstGeom>
          <a:noFill/>
          <a:ln w="508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0" name="Connettore 4 58">
            <a:extLst>
              <a:ext uri="{FF2B5EF4-FFF2-40B4-BE49-F238E27FC236}">
                <a16:creationId xmlns:a16="http://schemas.microsoft.com/office/drawing/2014/main" id="{EFF6FDBD-5429-45C7-BC86-28F87C2B9308}"/>
              </a:ext>
            </a:extLst>
          </p:cNvPr>
          <p:cNvCxnSpPr/>
          <p:nvPr/>
        </p:nvCxnSpPr>
        <p:spPr>
          <a:xfrm rot="5400000" flipH="1" flipV="1">
            <a:off x="88492" y="3870840"/>
            <a:ext cx="2319443" cy="905286"/>
          </a:xfrm>
          <a:prstGeom prst="bentConnector2">
            <a:avLst/>
          </a:prstGeom>
          <a:noFill/>
          <a:ln w="508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2DB714A2-D5B4-49F2-8ED6-D31F9BA5ED11}"/>
              </a:ext>
            </a:extLst>
          </p:cNvPr>
          <p:cNvCxnSpPr/>
          <p:nvPr/>
        </p:nvCxnSpPr>
        <p:spPr>
          <a:xfrm flipH="1" flipV="1">
            <a:off x="3356958" y="5107768"/>
            <a:ext cx="2169" cy="364084"/>
          </a:xfrm>
          <a:prstGeom prst="straightConnector1">
            <a:avLst/>
          </a:prstGeom>
          <a:noFill/>
          <a:ln w="50800" cap="flat" cmpd="sng" algn="ctr">
            <a:solidFill>
              <a:srgbClr val="FFC000"/>
            </a:solidFill>
            <a:prstDash val="solid"/>
            <a:miter lim="800000"/>
            <a:headEnd type="none"/>
            <a:tailEnd type="triangle"/>
          </a:ln>
          <a:effectLst/>
        </p:spPr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54B5DCC5-AA74-440F-B6CF-450966F2845D}"/>
              </a:ext>
            </a:extLst>
          </p:cNvPr>
          <p:cNvCxnSpPr/>
          <p:nvPr/>
        </p:nvCxnSpPr>
        <p:spPr>
          <a:xfrm flipV="1">
            <a:off x="5404740" y="2260160"/>
            <a:ext cx="0" cy="1777157"/>
          </a:xfrm>
          <a:prstGeom prst="straightConnector1">
            <a:avLst/>
          </a:prstGeom>
          <a:noFill/>
          <a:ln w="50800" cap="flat" cmpd="sng" algn="ctr">
            <a:solidFill>
              <a:srgbClr val="ED7D31">
                <a:lumMod val="40000"/>
                <a:lumOff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49465C07-8546-4230-89C6-75166E28E982}"/>
              </a:ext>
            </a:extLst>
          </p:cNvPr>
          <p:cNvCxnSpPr/>
          <p:nvPr/>
        </p:nvCxnSpPr>
        <p:spPr>
          <a:xfrm flipV="1">
            <a:off x="3199083" y="3704521"/>
            <a:ext cx="0" cy="321632"/>
          </a:xfrm>
          <a:prstGeom prst="straightConnector1">
            <a:avLst/>
          </a:prstGeom>
          <a:noFill/>
          <a:ln w="50800" cap="flat" cmpd="sng" algn="ctr">
            <a:solidFill>
              <a:srgbClr val="ED7D31">
                <a:lumMod val="40000"/>
                <a:lumOff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0AFA48D5-3627-4647-9424-4478709C4740}"/>
              </a:ext>
            </a:extLst>
          </p:cNvPr>
          <p:cNvCxnSpPr/>
          <p:nvPr/>
        </p:nvCxnSpPr>
        <p:spPr>
          <a:xfrm>
            <a:off x="5138115" y="2260160"/>
            <a:ext cx="0" cy="1765993"/>
          </a:xfrm>
          <a:prstGeom prst="straightConnector1">
            <a:avLst/>
          </a:prstGeom>
          <a:noFill/>
          <a:ln w="50800" cap="flat" cmpd="sng" algn="ctr">
            <a:solidFill>
              <a:srgbClr val="ED7D31">
                <a:lumMod val="75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5" name="Connettore 4 63">
            <a:extLst>
              <a:ext uri="{FF2B5EF4-FFF2-40B4-BE49-F238E27FC236}">
                <a16:creationId xmlns:a16="http://schemas.microsoft.com/office/drawing/2014/main" id="{5C919A0F-C9A9-43BC-8E42-E799BDF7C752}"/>
              </a:ext>
            </a:extLst>
          </p:cNvPr>
          <p:cNvCxnSpPr/>
          <p:nvPr/>
        </p:nvCxnSpPr>
        <p:spPr>
          <a:xfrm>
            <a:off x="4554700" y="3155051"/>
            <a:ext cx="1767269" cy="2308559"/>
          </a:xfrm>
          <a:prstGeom prst="bentConnector2">
            <a:avLst/>
          </a:prstGeom>
          <a:noFill/>
          <a:ln w="50800" cap="flat" cmpd="sng" algn="ctr">
            <a:solidFill>
              <a:srgbClr val="ED7D31">
                <a:lumMod val="60000"/>
                <a:lumOff val="40000"/>
              </a:srgbClr>
            </a:solidFill>
            <a:prstDash val="dash"/>
            <a:miter lim="800000"/>
            <a:tailEnd type="triangle"/>
          </a:ln>
          <a:effectLst/>
        </p:spPr>
      </p:cxnSp>
      <p:cxnSp>
        <p:nvCxnSpPr>
          <p:cNvPr id="36" name="Connettore 4 64">
            <a:extLst>
              <a:ext uri="{FF2B5EF4-FFF2-40B4-BE49-F238E27FC236}">
                <a16:creationId xmlns:a16="http://schemas.microsoft.com/office/drawing/2014/main" id="{DC8BABC5-537A-4E47-9E29-FF5B0243F752}"/>
              </a:ext>
            </a:extLst>
          </p:cNvPr>
          <p:cNvCxnSpPr/>
          <p:nvPr/>
        </p:nvCxnSpPr>
        <p:spPr>
          <a:xfrm>
            <a:off x="5682187" y="4556108"/>
            <a:ext cx="367999" cy="899413"/>
          </a:xfrm>
          <a:prstGeom prst="bentConnector2">
            <a:avLst/>
          </a:prstGeom>
          <a:noFill/>
          <a:ln w="50800" cap="flat" cmpd="sng" algn="ctr">
            <a:solidFill>
              <a:srgbClr val="ED7D31">
                <a:lumMod val="40000"/>
                <a:lumOff val="60000"/>
              </a:srgbClr>
            </a:solidFill>
            <a:prstDash val="dash"/>
            <a:miter lim="800000"/>
            <a:tailEnd type="triangle"/>
          </a:ln>
          <a:effectLst/>
        </p:spPr>
      </p:cxn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B2BB8955-3018-4391-A061-6E3D0555B50F}"/>
              </a:ext>
            </a:extLst>
          </p:cNvPr>
          <p:cNvSpPr txBox="1"/>
          <p:nvPr/>
        </p:nvSpPr>
        <p:spPr>
          <a:xfrm rot="16200000">
            <a:off x="5868126" y="3494839"/>
            <a:ext cx="93980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/>
            <a:r>
              <a:rPr lang="it-IT" sz="1350" dirty="0" err="1">
                <a:solidFill>
                  <a:srgbClr val="ED7D31">
                    <a:lumMod val="60000"/>
                    <a:lumOff val="40000"/>
                  </a:srgbClr>
                </a:solidFill>
                <a:latin typeface="Calibri" panose="020F0502020204030204"/>
              </a:rPr>
              <a:t>valutazine</a:t>
            </a:r>
            <a:r>
              <a:rPr lang="it-IT" sz="1350" dirty="0">
                <a:solidFill>
                  <a:srgbClr val="ED7D31">
                    <a:lumMod val="60000"/>
                    <a:lumOff val="40000"/>
                  </a:srgbClr>
                </a:solidFill>
                <a:latin typeface="Calibri" panose="020F0502020204030204"/>
              </a:rPr>
              <a:t> </a:t>
            </a:r>
          </a:p>
          <a:p>
            <a:pPr algn="ctr" defTabSz="685800"/>
            <a:r>
              <a:rPr lang="it-IT" sz="1350" dirty="0">
                <a:solidFill>
                  <a:srgbClr val="ED7D31">
                    <a:lumMod val="60000"/>
                    <a:lumOff val="40000"/>
                  </a:srgbClr>
                </a:solidFill>
                <a:latin typeface="Calibri" panose="020F0502020204030204"/>
              </a:rPr>
              <a:t>d’impatto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6CE54F0-7E3D-4D05-99EE-083C233CFD3C}"/>
              </a:ext>
            </a:extLst>
          </p:cNvPr>
          <p:cNvSpPr txBox="1"/>
          <p:nvPr/>
        </p:nvSpPr>
        <p:spPr>
          <a:xfrm rot="16200000">
            <a:off x="5518704" y="4650358"/>
            <a:ext cx="103118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/>
            <a:r>
              <a:rPr lang="it-IT" sz="1350" dirty="0">
                <a:solidFill>
                  <a:srgbClr val="ED7D31">
                    <a:lumMod val="40000"/>
                    <a:lumOff val="60000"/>
                  </a:srgbClr>
                </a:solidFill>
                <a:latin typeface="Calibri" panose="020F0502020204030204"/>
              </a:rPr>
              <a:t>valutazione </a:t>
            </a:r>
          </a:p>
          <a:p>
            <a:pPr algn="ctr" defTabSz="685800"/>
            <a:r>
              <a:rPr lang="it-IT" sz="1350" dirty="0">
                <a:solidFill>
                  <a:srgbClr val="ED7D31">
                    <a:lumMod val="40000"/>
                    <a:lumOff val="60000"/>
                  </a:srgbClr>
                </a:solidFill>
                <a:latin typeface="Calibri" panose="020F0502020204030204"/>
              </a:rPr>
              <a:t>d’impatto</a:t>
            </a:r>
          </a:p>
        </p:txBody>
      </p: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B7AE52DD-5C94-48D7-9D93-9DD47C620B39}"/>
              </a:ext>
            </a:extLst>
          </p:cNvPr>
          <p:cNvGrpSpPr/>
          <p:nvPr/>
        </p:nvGrpSpPr>
        <p:grpSpPr>
          <a:xfrm>
            <a:off x="1043608" y="4258882"/>
            <a:ext cx="4536504" cy="826302"/>
            <a:chOff x="931280" y="4536148"/>
            <a:chExt cx="4536504" cy="826302"/>
          </a:xfrm>
        </p:grpSpPr>
        <p:pic>
          <p:nvPicPr>
            <p:cNvPr id="43" name="Immagine 42">
              <a:extLst>
                <a:ext uri="{FF2B5EF4-FFF2-40B4-BE49-F238E27FC236}">
                  <a16:creationId xmlns:a16="http://schemas.microsoft.com/office/drawing/2014/main" id="{02A742E4-5EDC-45ED-9FAE-DF6D1D101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68506" y="4536774"/>
              <a:ext cx="861483" cy="821925"/>
            </a:xfrm>
            <a:prstGeom prst="rect">
              <a:avLst/>
            </a:prstGeom>
          </p:spPr>
        </p:pic>
        <p:pic>
          <p:nvPicPr>
            <p:cNvPr id="45" name="Immagine 44">
              <a:extLst>
                <a:ext uri="{FF2B5EF4-FFF2-40B4-BE49-F238E27FC236}">
                  <a16:creationId xmlns:a16="http://schemas.microsoft.com/office/drawing/2014/main" id="{FA3C7C1D-02A0-4691-9BD5-9B5BBC3B6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1280" y="4545339"/>
              <a:ext cx="837225" cy="810925"/>
            </a:xfrm>
            <a:prstGeom prst="rect">
              <a:avLst/>
            </a:prstGeom>
          </p:spPr>
        </p:pic>
        <p:pic>
          <p:nvPicPr>
            <p:cNvPr id="47" name="Immagine 46">
              <a:extLst>
                <a:ext uri="{FF2B5EF4-FFF2-40B4-BE49-F238E27FC236}">
                  <a16:creationId xmlns:a16="http://schemas.microsoft.com/office/drawing/2014/main" id="{BEA9A1C3-56C4-44A7-A0FD-C1496D970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67584" y="4545461"/>
              <a:ext cx="934791" cy="811671"/>
            </a:xfrm>
            <a:prstGeom prst="rect">
              <a:avLst/>
            </a:prstGeom>
          </p:spPr>
        </p:pic>
        <p:pic>
          <p:nvPicPr>
            <p:cNvPr id="51" name="Immagine 50">
              <a:extLst>
                <a:ext uri="{FF2B5EF4-FFF2-40B4-BE49-F238E27FC236}">
                  <a16:creationId xmlns:a16="http://schemas.microsoft.com/office/drawing/2014/main" id="{51B7BFD7-49C6-43D6-81EE-FEBA4CA08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18945" y="4536148"/>
              <a:ext cx="1118930" cy="826302"/>
            </a:xfrm>
            <a:prstGeom prst="rect">
              <a:avLst/>
            </a:prstGeom>
          </p:spPr>
        </p:pic>
        <p:grpSp>
          <p:nvGrpSpPr>
            <p:cNvPr id="55" name="Gruppo 54">
              <a:extLst>
                <a:ext uri="{FF2B5EF4-FFF2-40B4-BE49-F238E27FC236}">
                  <a16:creationId xmlns:a16="http://schemas.microsoft.com/office/drawing/2014/main" id="{DBB484FD-8C8A-4F25-B5B9-3B6D2F236D73}"/>
                </a:ext>
              </a:extLst>
            </p:cNvPr>
            <p:cNvGrpSpPr/>
            <p:nvPr/>
          </p:nvGrpSpPr>
          <p:grpSpPr>
            <a:xfrm>
              <a:off x="4531680" y="4541671"/>
              <a:ext cx="936104" cy="819057"/>
              <a:chOff x="6616070" y="81274"/>
              <a:chExt cx="936104" cy="819057"/>
            </a:xfrm>
          </p:grpSpPr>
          <p:pic>
            <p:nvPicPr>
              <p:cNvPr id="53" name="Immagine 52">
                <a:extLst>
                  <a:ext uri="{FF2B5EF4-FFF2-40B4-BE49-F238E27FC236}">
                    <a16:creationId xmlns:a16="http://schemas.microsoft.com/office/drawing/2014/main" id="{8AECD645-7897-4D56-B576-C5F6463864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37320" y="81274"/>
                <a:ext cx="914854" cy="819057"/>
              </a:xfrm>
              <a:prstGeom prst="rect">
                <a:avLst/>
              </a:prstGeom>
            </p:spPr>
          </p:pic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44AF0859-91E6-4527-87D5-B3E270A55B49}"/>
                  </a:ext>
                </a:extLst>
              </p:cNvPr>
              <p:cNvSpPr txBox="1"/>
              <p:nvPr/>
            </p:nvSpPr>
            <p:spPr>
              <a:xfrm>
                <a:off x="6616070" y="93075"/>
                <a:ext cx="914854" cy="26161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t-IT" sz="1100" b="1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iome Light" panose="020B0303030204020804" pitchFamily="34" charset="0"/>
                    <a:cs typeface="Biome Light" panose="020B0303030204020804" pitchFamily="34" charset="0"/>
                  </a:rPr>
                  <a:t>Liquid Lab</a:t>
                </a:r>
              </a:p>
            </p:txBody>
          </p:sp>
        </p:grpSp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4BE47B04-1E10-43FF-B070-CFF57704549F}"/>
              </a:ext>
            </a:extLst>
          </p:cNvPr>
          <p:cNvGrpSpPr/>
          <p:nvPr/>
        </p:nvGrpSpPr>
        <p:grpSpPr>
          <a:xfrm>
            <a:off x="2113631" y="1268760"/>
            <a:ext cx="4427722" cy="873957"/>
            <a:chOff x="2561894" y="183156"/>
            <a:chExt cx="4427722" cy="873957"/>
          </a:xfrm>
        </p:grpSpPr>
        <p:pic>
          <p:nvPicPr>
            <p:cNvPr id="74" name="Immagine 73">
              <a:extLst>
                <a:ext uri="{FF2B5EF4-FFF2-40B4-BE49-F238E27FC236}">
                  <a16:creationId xmlns:a16="http://schemas.microsoft.com/office/drawing/2014/main" id="{7CF180C4-69D3-440A-AA50-5FC337386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86240" y="183575"/>
              <a:ext cx="837442" cy="873538"/>
            </a:xfrm>
            <a:prstGeom prst="rect">
              <a:avLst/>
            </a:prstGeom>
          </p:spPr>
        </p:pic>
        <p:pic>
          <p:nvPicPr>
            <p:cNvPr id="68" name="Immagine 67">
              <a:extLst>
                <a:ext uri="{FF2B5EF4-FFF2-40B4-BE49-F238E27FC236}">
                  <a16:creationId xmlns:a16="http://schemas.microsoft.com/office/drawing/2014/main" id="{D988E5B3-32F0-461D-ADA9-2367F4CBF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19872" y="186542"/>
              <a:ext cx="881094" cy="861368"/>
            </a:xfrm>
            <a:prstGeom prst="rect">
              <a:avLst/>
            </a:prstGeom>
          </p:spPr>
        </p:pic>
        <p:pic>
          <p:nvPicPr>
            <p:cNvPr id="70" name="Immagine 69">
              <a:extLst>
                <a:ext uri="{FF2B5EF4-FFF2-40B4-BE49-F238E27FC236}">
                  <a16:creationId xmlns:a16="http://schemas.microsoft.com/office/drawing/2014/main" id="{1F0AF401-53C6-48E1-8D1E-27D2087ED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61894" y="193297"/>
              <a:ext cx="856386" cy="861144"/>
            </a:xfrm>
            <a:prstGeom prst="rect">
              <a:avLst/>
            </a:prstGeom>
          </p:spPr>
        </p:pic>
        <p:pic>
          <p:nvPicPr>
            <p:cNvPr id="72" name="Immagine 71">
              <a:extLst>
                <a:ext uri="{FF2B5EF4-FFF2-40B4-BE49-F238E27FC236}">
                  <a16:creationId xmlns:a16="http://schemas.microsoft.com/office/drawing/2014/main" id="{27C805FB-FF4D-46F6-891F-C1F3594F1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265139" y="183156"/>
              <a:ext cx="921099" cy="858732"/>
            </a:xfrm>
            <a:prstGeom prst="rect">
              <a:avLst/>
            </a:prstGeom>
          </p:spPr>
        </p:pic>
        <p:pic>
          <p:nvPicPr>
            <p:cNvPr id="76" name="Immagine 75">
              <a:extLst>
                <a:ext uri="{FF2B5EF4-FFF2-40B4-BE49-F238E27FC236}">
                  <a16:creationId xmlns:a16="http://schemas.microsoft.com/office/drawing/2014/main" id="{F5DF97B1-8EBE-471F-9D8A-15728B7E3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012132" y="183156"/>
              <a:ext cx="977484" cy="868874"/>
            </a:xfrm>
            <a:prstGeom prst="rect">
              <a:avLst/>
            </a:prstGeom>
          </p:spPr>
        </p:pic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119F7BE6-337B-430B-BC43-B1B5F894D669}"/>
              </a:ext>
            </a:extLst>
          </p:cNvPr>
          <p:cNvGrpSpPr/>
          <p:nvPr/>
        </p:nvGrpSpPr>
        <p:grpSpPr>
          <a:xfrm>
            <a:off x="1613830" y="2644836"/>
            <a:ext cx="3119658" cy="1072196"/>
            <a:chOff x="2805377" y="29715"/>
            <a:chExt cx="3119658" cy="1072196"/>
          </a:xfrm>
        </p:grpSpPr>
        <p:pic>
          <p:nvPicPr>
            <p:cNvPr id="81" name="Immagine 80">
              <a:extLst>
                <a:ext uri="{FF2B5EF4-FFF2-40B4-BE49-F238E27FC236}">
                  <a16:creationId xmlns:a16="http://schemas.microsoft.com/office/drawing/2014/main" id="{DBB654E9-29E8-4C34-AF1D-A533F1B59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868032" y="46581"/>
              <a:ext cx="1057003" cy="1045387"/>
            </a:xfrm>
            <a:prstGeom prst="rect">
              <a:avLst/>
            </a:prstGeom>
          </p:spPr>
        </p:pic>
        <p:pic>
          <p:nvPicPr>
            <p:cNvPr id="83" name="Immagine 82">
              <a:extLst>
                <a:ext uri="{FF2B5EF4-FFF2-40B4-BE49-F238E27FC236}">
                  <a16:creationId xmlns:a16="http://schemas.microsoft.com/office/drawing/2014/main" id="{ABB2D140-BD98-45E6-BAB8-9C8FC5917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805377" y="29715"/>
              <a:ext cx="1157970" cy="1072196"/>
            </a:xfrm>
            <a:prstGeom prst="rect">
              <a:avLst/>
            </a:prstGeom>
          </p:spPr>
        </p:pic>
        <p:pic>
          <p:nvPicPr>
            <p:cNvPr id="79" name="Immagine 78">
              <a:extLst>
                <a:ext uri="{FF2B5EF4-FFF2-40B4-BE49-F238E27FC236}">
                  <a16:creationId xmlns:a16="http://schemas.microsoft.com/office/drawing/2014/main" id="{DAC6F52F-A542-4CA9-A896-9478BEFF8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923928" y="34772"/>
              <a:ext cx="1043758" cy="10614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038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magine 42">
            <a:extLst>
              <a:ext uri="{FF2B5EF4-FFF2-40B4-BE49-F238E27FC236}">
                <a16:creationId xmlns:a16="http://schemas.microsoft.com/office/drawing/2014/main" id="{F0BEB2A8-4B3D-46BA-BB90-0BD4CCC7F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167" y="5292306"/>
            <a:ext cx="1116722" cy="743719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Validazione su larga scala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13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D106CAC-98BA-4E71-AA57-40441298C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1800" y="2204864"/>
            <a:ext cx="3456384" cy="3024336"/>
          </a:xfrm>
          <a:prstGeom prst="rect">
            <a:avLst/>
          </a:prstGeom>
        </p:spPr>
      </p:pic>
      <p:sp>
        <p:nvSpPr>
          <p:cNvPr id="7" name="Connettore 6">
            <a:extLst>
              <a:ext uri="{FF2B5EF4-FFF2-40B4-BE49-F238E27FC236}">
                <a16:creationId xmlns:a16="http://schemas.microsoft.com/office/drawing/2014/main" id="{B09DA7CB-E0DE-400B-A182-88A4CD87439A}"/>
              </a:ext>
            </a:extLst>
          </p:cNvPr>
          <p:cNvSpPr/>
          <p:nvPr/>
        </p:nvSpPr>
        <p:spPr>
          <a:xfrm>
            <a:off x="5197559" y="3942917"/>
            <a:ext cx="216024" cy="21602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onnettore 7">
            <a:extLst>
              <a:ext uri="{FF2B5EF4-FFF2-40B4-BE49-F238E27FC236}">
                <a16:creationId xmlns:a16="http://schemas.microsoft.com/office/drawing/2014/main" id="{2583DBED-C9EF-42C4-8424-70BBFBE51F03}"/>
              </a:ext>
            </a:extLst>
          </p:cNvPr>
          <p:cNvSpPr/>
          <p:nvPr/>
        </p:nvSpPr>
        <p:spPr>
          <a:xfrm>
            <a:off x="5508104" y="4005064"/>
            <a:ext cx="216024" cy="21602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onnettore 8">
            <a:extLst>
              <a:ext uri="{FF2B5EF4-FFF2-40B4-BE49-F238E27FC236}">
                <a16:creationId xmlns:a16="http://schemas.microsoft.com/office/drawing/2014/main" id="{BC7E4C69-91E7-41C3-AD87-1DE47281052B}"/>
              </a:ext>
            </a:extLst>
          </p:cNvPr>
          <p:cNvSpPr/>
          <p:nvPr/>
        </p:nvSpPr>
        <p:spPr>
          <a:xfrm>
            <a:off x="5328084" y="3717032"/>
            <a:ext cx="216024" cy="21602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onnettore 9">
            <a:extLst>
              <a:ext uri="{FF2B5EF4-FFF2-40B4-BE49-F238E27FC236}">
                <a16:creationId xmlns:a16="http://schemas.microsoft.com/office/drawing/2014/main" id="{1858BB64-CD7F-46AF-8ED0-4BC6B7155485}"/>
              </a:ext>
            </a:extLst>
          </p:cNvPr>
          <p:cNvSpPr/>
          <p:nvPr/>
        </p:nvSpPr>
        <p:spPr>
          <a:xfrm>
            <a:off x="4139952" y="3393302"/>
            <a:ext cx="216024" cy="21602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onnettore 10">
            <a:extLst>
              <a:ext uri="{FF2B5EF4-FFF2-40B4-BE49-F238E27FC236}">
                <a16:creationId xmlns:a16="http://schemas.microsoft.com/office/drawing/2014/main" id="{C236FC37-0904-4DAB-9FCE-1CD95809FE21}"/>
              </a:ext>
            </a:extLst>
          </p:cNvPr>
          <p:cNvSpPr/>
          <p:nvPr/>
        </p:nvSpPr>
        <p:spPr>
          <a:xfrm>
            <a:off x="5436096" y="3329250"/>
            <a:ext cx="216024" cy="21602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969FDBB4-B93E-4463-B5FB-7392136DF8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7131" y="4815438"/>
            <a:ext cx="569873" cy="662507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9AE8F190-5852-4517-9AD8-65BD51223B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7724" y="3628251"/>
            <a:ext cx="584982" cy="743719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FD7AC3C1-D8E5-4BF4-8906-14559B4552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6985" y="4425904"/>
            <a:ext cx="545015" cy="74371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6485E858-27C5-4E9B-9865-B8B48BAE9C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5952" y="3088796"/>
            <a:ext cx="616733" cy="80144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2434A7F5-25A9-490C-AECF-A9A01DF2F3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0192" y="1304402"/>
            <a:ext cx="902240" cy="1220128"/>
          </a:xfrm>
          <a:prstGeom prst="rect">
            <a:avLst/>
          </a:prstGeom>
        </p:spPr>
      </p:pic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56CB8034-44B3-44E4-B6C5-FF2490D52E97}"/>
              </a:ext>
            </a:extLst>
          </p:cNvPr>
          <p:cNvCxnSpPr>
            <a:cxnSpLocks/>
          </p:cNvCxnSpPr>
          <p:nvPr/>
        </p:nvCxnSpPr>
        <p:spPr>
          <a:xfrm flipV="1">
            <a:off x="5574124" y="3539889"/>
            <a:ext cx="1173785" cy="2478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5C5702F0-23BD-4114-B1F9-62B9C87D3275}"/>
              </a:ext>
            </a:extLst>
          </p:cNvPr>
          <p:cNvCxnSpPr>
            <a:cxnSpLocks/>
          </p:cNvCxnSpPr>
          <p:nvPr/>
        </p:nvCxnSpPr>
        <p:spPr>
          <a:xfrm>
            <a:off x="5743716" y="4269242"/>
            <a:ext cx="484468" cy="631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E8C4BE9D-6140-4C84-9CF4-0A62FA49461D}"/>
              </a:ext>
            </a:extLst>
          </p:cNvPr>
          <p:cNvCxnSpPr>
            <a:cxnSpLocks/>
          </p:cNvCxnSpPr>
          <p:nvPr/>
        </p:nvCxnSpPr>
        <p:spPr>
          <a:xfrm flipV="1">
            <a:off x="4501662" y="4140621"/>
            <a:ext cx="651031" cy="4405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C1813EA0-54F7-4231-A129-1B1D962ADB22}"/>
              </a:ext>
            </a:extLst>
          </p:cNvPr>
          <p:cNvCxnSpPr>
            <a:cxnSpLocks/>
          </p:cNvCxnSpPr>
          <p:nvPr/>
        </p:nvCxnSpPr>
        <p:spPr>
          <a:xfrm flipV="1">
            <a:off x="5655523" y="2573962"/>
            <a:ext cx="956691" cy="730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1BE805C5-645E-47E8-A60B-3339C29D07E9}"/>
              </a:ext>
            </a:extLst>
          </p:cNvPr>
          <p:cNvCxnSpPr>
            <a:cxnSpLocks/>
          </p:cNvCxnSpPr>
          <p:nvPr/>
        </p:nvCxnSpPr>
        <p:spPr>
          <a:xfrm flipV="1">
            <a:off x="2702722" y="3537212"/>
            <a:ext cx="1380447" cy="3564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3" name="Immagine 32">
            <a:extLst>
              <a:ext uri="{FF2B5EF4-FFF2-40B4-BE49-F238E27FC236}">
                <a16:creationId xmlns:a16="http://schemas.microsoft.com/office/drawing/2014/main" id="{CD0D2E9E-B178-4AEA-A8B6-82A61897D99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76610" y="2700629"/>
            <a:ext cx="1164501" cy="776334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A8D6DA8E-94BB-4E7D-B1EF-F16DD37161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96261" y="3527963"/>
            <a:ext cx="1075491" cy="716994"/>
          </a:xfrm>
          <a:prstGeom prst="rect">
            <a:avLst/>
          </a:prstGeom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06DCD62E-5048-42DB-86C4-0F1B46E535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94373" y="2629739"/>
            <a:ext cx="1291163" cy="859777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9A875021-4FBC-48BE-8D93-C0A536CCCAB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741" y="3592266"/>
            <a:ext cx="1291164" cy="895534"/>
          </a:xfrm>
          <a:prstGeom prst="rect">
            <a:avLst/>
          </a:prstGeom>
        </p:spPr>
      </p:pic>
      <p:pic>
        <p:nvPicPr>
          <p:cNvPr id="38" name="Immagine 37">
            <a:extLst>
              <a:ext uri="{FF2B5EF4-FFF2-40B4-BE49-F238E27FC236}">
                <a16:creationId xmlns:a16="http://schemas.microsoft.com/office/drawing/2014/main" id="{20F00E09-E271-44D5-B507-3EEEB17EEC6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39453" y="3896767"/>
            <a:ext cx="1007118" cy="671412"/>
          </a:xfrm>
          <a:prstGeom prst="rect">
            <a:avLst/>
          </a:prstGeom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4BCB3D2F-FC36-4EE9-AE21-D3785C70B82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62609" y="4759353"/>
            <a:ext cx="1030369" cy="688433"/>
          </a:xfrm>
          <a:prstGeom prst="rect">
            <a:avLst/>
          </a:prstGeom>
        </p:spPr>
      </p:pic>
      <p:pic>
        <p:nvPicPr>
          <p:cNvPr id="42" name="Immagine 41">
            <a:extLst>
              <a:ext uri="{FF2B5EF4-FFF2-40B4-BE49-F238E27FC236}">
                <a16:creationId xmlns:a16="http://schemas.microsoft.com/office/drawing/2014/main" id="{AC871AB8-5BB1-4127-B0D2-F5782D9C10F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51022" y="4508493"/>
            <a:ext cx="1177863" cy="783813"/>
          </a:xfrm>
          <a:prstGeom prst="rect">
            <a:avLst/>
          </a:prstGeom>
        </p:spPr>
      </p:pic>
      <p:pic>
        <p:nvPicPr>
          <p:cNvPr id="44" name="Immagine 43">
            <a:extLst>
              <a:ext uri="{FF2B5EF4-FFF2-40B4-BE49-F238E27FC236}">
                <a16:creationId xmlns:a16="http://schemas.microsoft.com/office/drawing/2014/main" id="{AC4D314A-E68F-4D15-A14F-9958230D4C8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7992" y="4944946"/>
            <a:ext cx="1089245" cy="726163"/>
          </a:xfrm>
          <a:prstGeom prst="rect">
            <a:avLst/>
          </a:prstGeom>
        </p:spPr>
      </p:pic>
      <p:pic>
        <p:nvPicPr>
          <p:cNvPr id="45" name="Immagine 44">
            <a:extLst>
              <a:ext uri="{FF2B5EF4-FFF2-40B4-BE49-F238E27FC236}">
                <a16:creationId xmlns:a16="http://schemas.microsoft.com/office/drawing/2014/main" id="{8C4B1334-96AB-4568-958F-126282F417F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19903" y="5504731"/>
            <a:ext cx="1146149" cy="714325"/>
          </a:xfrm>
          <a:prstGeom prst="rect">
            <a:avLst/>
          </a:prstGeom>
        </p:spPr>
      </p:pic>
      <p:pic>
        <p:nvPicPr>
          <p:cNvPr id="46" name="Immagine 45">
            <a:extLst>
              <a:ext uri="{FF2B5EF4-FFF2-40B4-BE49-F238E27FC236}">
                <a16:creationId xmlns:a16="http://schemas.microsoft.com/office/drawing/2014/main" id="{16C87BAA-027C-4C25-8EBE-382AB0F9ABD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959920" y="5567092"/>
            <a:ext cx="1294438" cy="727310"/>
          </a:xfrm>
          <a:prstGeom prst="rect">
            <a:avLst/>
          </a:prstGeom>
        </p:spPr>
      </p:pic>
      <p:pic>
        <p:nvPicPr>
          <p:cNvPr id="48" name="Immagine 47">
            <a:extLst>
              <a:ext uri="{FF2B5EF4-FFF2-40B4-BE49-F238E27FC236}">
                <a16:creationId xmlns:a16="http://schemas.microsoft.com/office/drawing/2014/main" id="{9FBE0B8B-E952-4E20-AA13-08308102427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839735" y="4581128"/>
            <a:ext cx="1134598" cy="757958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0D028F01-C75B-4280-86D3-9AB80D63A46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470" y="1213180"/>
            <a:ext cx="1487449" cy="148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5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Validazione su larga scala (in dettaglio)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14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C28597-0CDC-4B28-BE8C-341ED5417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8" y="1268760"/>
            <a:ext cx="8352926" cy="4032448"/>
          </a:xfrm>
        </p:spPr>
        <p:txBody>
          <a:bodyPr>
            <a:normAutofit fontScale="47500" lnSpcReduction="20000"/>
          </a:bodyPr>
          <a:lstStyle/>
          <a:p>
            <a:r>
              <a:rPr lang="it-IT" sz="3200" b="1" dirty="0">
                <a:latin typeface="Lato Regular"/>
              </a:rPr>
              <a:t>Militello in Val di Catania (CT)</a:t>
            </a:r>
            <a:endParaRPr lang="it-IT" sz="3200" dirty="0">
              <a:latin typeface="Lato Regular"/>
            </a:endParaRPr>
          </a:p>
          <a:p>
            <a:pPr lvl="1"/>
            <a:r>
              <a:rPr lang="it-IT" sz="2900" dirty="0">
                <a:latin typeface="Lato Regular"/>
              </a:rPr>
              <a:t>Chiesa del Calvario, parco archeologico “Santa Maria La Vetere”, museo di Arte Sacra di San Nicolò, percorso naturalistico comprendente le cascate del fiume </a:t>
            </a:r>
            <a:r>
              <a:rPr lang="it-IT" sz="2900" dirty="0" err="1">
                <a:latin typeface="Lato Regular"/>
              </a:rPr>
              <a:t>Oxena</a:t>
            </a:r>
            <a:r>
              <a:rPr lang="it-IT" sz="2900" dirty="0">
                <a:latin typeface="Lato Regular"/>
              </a:rPr>
              <a:t> ed i “Mulini del Principe”</a:t>
            </a:r>
          </a:p>
          <a:p>
            <a:r>
              <a:rPr lang="it-IT" sz="3200" b="1" dirty="0">
                <a:latin typeface="Lato Regular"/>
              </a:rPr>
              <a:t>Mussomeli (CL)</a:t>
            </a:r>
          </a:p>
          <a:p>
            <a:pPr lvl="1"/>
            <a:r>
              <a:rPr lang="it-IT" sz="2900" dirty="0">
                <a:latin typeface="Lato Regular"/>
              </a:rPr>
              <a:t>Castello </a:t>
            </a:r>
            <a:r>
              <a:rPr lang="it-IT" sz="2900" dirty="0" err="1">
                <a:latin typeface="Lato Regular"/>
              </a:rPr>
              <a:t>Manfredonico</a:t>
            </a:r>
            <a:r>
              <a:rPr lang="it-IT" sz="2900" dirty="0">
                <a:latin typeface="Lato Regular"/>
              </a:rPr>
              <a:t>, Palazzo </a:t>
            </a:r>
            <a:r>
              <a:rPr lang="it-IT" sz="2900" dirty="0" err="1">
                <a:latin typeface="Lato Regular"/>
              </a:rPr>
              <a:t>Sgadari</a:t>
            </a:r>
            <a:r>
              <a:rPr lang="it-IT" sz="2900" dirty="0">
                <a:latin typeface="Lato Regular"/>
              </a:rPr>
              <a:t>, Biblioteca e Archivio Storico comunale, territorio urbano compreso tra “Terravecchia” (quartiere </a:t>
            </a:r>
            <a:r>
              <a:rPr lang="it-IT" sz="2900" dirty="0" err="1">
                <a:latin typeface="Lato Regular"/>
              </a:rPr>
              <a:t>Madrice</a:t>
            </a:r>
            <a:r>
              <a:rPr lang="it-IT" sz="2900" dirty="0">
                <a:latin typeface="Lato Regular"/>
              </a:rPr>
              <a:t>), Piazza Roma, Piazza Firenze, Piazza S. Domenico e Piazza del Popolo</a:t>
            </a:r>
          </a:p>
          <a:p>
            <a:r>
              <a:rPr lang="it-IT" sz="3200" b="1" dirty="0">
                <a:latin typeface="Lato Regular"/>
              </a:rPr>
              <a:t>Sortino (SR)</a:t>
            </a:r>
          </a:p>
          <a:p>
            <a:pPr lvl="1"/>
            <a:r>
              <a:rPr lang="it-IT" sz="2900" dirty="0">
                <a:latin typeface="Lato Regular"/>
              </a:rPr>
              <a:t>Riserva Naturale Orientata di </a:t>
            </a:r>
            <a:r>
              <a:rPr lang="it-IT" sz="2900" dirty="0" err="1">
                <a:latin typeface="Lato Regular"/>
              </a:rPr>
              <a:t>Pantalica</a:t>
            </a:r>
            <a:r>
              <a:rPr lang="it-IT" sz="2900" dirty="0">
                <a:latin typeface="Lato Regular"/>
              </a:rPr>
              <a:t> e della Valle dell’</a:t>
            </a:r>
            <a:r>
              <a:rPr lang="it-IT" sz="2900" dirty="0" err="1">
                <a:latin typeface="Lato Regular"/>
              </a:rPr>
              <a:t>Anapo</a:t>
            </a:r>
            <a:r>
              <a:rPr lang="it-IT" sz="2900" dirty="0">
                <a:latin typeface="Lato Regular"/>
              </a:rPr>
              <a:t>, Palazzo Municipale, Musei comunali</a:t>
            </a:r>
          </a:p>
          <a:p>
            <a:r>
              <a:rPr lang="it-IT" sz="3200" b="1" dirty="0">
                <a:latin typeface="Lato Regular"/>
              </a:rPr>
              <a:t>Vizzini (CT)</a:t>
            </a:r>
          </a:p>
          <a:p>
            <a:pPr lvl="1"/>
            <a:r>
              <a:rPr lang="it-IT" sz="2900" dirty="0">
                <a:latin typeface="Lato Regular"/>
              </a:rPr>
              <a:t>Carcere Borbonico impiantato sui resti del Castello Normanno, borgo di archeologia industriale della “</a:t>
            </a:r>
            <a:r>
              <a:rPr lang="it-IT" sz="2900" dirty="0" err="1">
                <a:latin typeface="Lato Regular"/>
              </a:rPr>
              <a:t>Cunziria</a:t>
            </a:r>
            <a:r>
              <a:rPr lang="it-IT" sz="2900" dirty="0">
                <a:latin typeface="Lato Regular"/>
              </a:rPr>
              <a:t>”, museo dell'“Immaginario Verghiano” c/o palazzo </a:t>
            </a:r>
            <a:r>
              <a:rPr lang="it-IT" sz="2900" dirty="0" err="1">
                <a:latin typeface="Lato Regular"/>
              </a:rPr>
              <a:t>Trao</a:t>
            </a:r>
            <a:r>
              <a:rPr lang="it-IT" sz="2900" dirty="0">
                <a:latin typeface="Lato Regular"/>
              </a:rPr>
              <a:t>-Ventimiglia, territorio extraurbano ricadente tra Piazza De Gasperi e la “Valle dei Mulini” (c/da Masera)</a:t>
            </a:r>
          </a:p>
          <a:p>
            <a:r>
              <a:rPr lang="it-IT" sz="3200" b="1" dirty="0">
                <a:latin typeface="Lato Regular"/>
              </a:rPr>
              <a:t>Parco dell’Etna</a:t>
            </a:r>
          </a:p>
          <a:p>
            <a:pPr lvl="1"/>
            <a:r>
              <a:rPr lang="it-IT" sz="2900" dirty="0">
                <a:latin typeface="Lato Regular"/>
              </a:rPr>
              <a:t>Da definire in dettaglio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A60F3CB4-1A39-42E0-AF85-8BFB47C447F0}"/>
              </a:ext>
            </a:extLst>
          </p:cNvPr>
          <p:cNvSpPr txBox="1">
            <a:spLocks/>
          </p:cNvSpPr>
          <p:nvPr/>
        </p:nvSpPr>
        <p:spPr>
          <a:xfrm>
            <a:off x="395536" y="4888418"/>
            <a:ext cx="8608306" cy="127688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>
                <a:latin typeface="Lato Regular"/>
              </a:rPr>
              <a:t>N.B: oltre che agli use case relativi alla fruizione innovativa di beni naturalisti e culturali, i Comuni di Militello in Val di Catania e di Vizzini parteciperanno anche alla validazione e dimostrazione del caso d’uso </a:t>
            </a:r>
            <a:r>
              <a:rPr lang="it-IT" sz="2000" dirty="0" err="1">
                <a:latin typeface="Lato Regular"/>
              </a:rPr>
              <a:t>ADnet</a:t>
            </a:r>
            <a:r>
              <a:rPr lang="it-IT" sz="2000" dirty="0">
                <a:latin typeface="Lato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007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Mostre itineranti del «liquid lab»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15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C28597-0CDC-4B28-BE8C-341ED5417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3" y="1237270"/>
            <a:ext cx="5870520" cy="2740561"/>
          </a:xfrm>
        </p:spPr>
        <p:txBody>
          <a:bodyPr>
            <a:noAutofit/>
          </a:bodyPr>
          <a:lstStyle/>
          <a:p>
            <a:r>
              <a:rPr lang="it-IT" sz="1800" dirty="0">
                <a:latin typeface="Lato Regular"/>
              </a:rPr>
              <a:t>Nel contesto del piano di diffusione dei risultati del progetto, il “liquid lab” 3DLab-Sicilia sarà validato e dimostrato su larga scala mediante </a:t>
            </a:r>
            <a:r>
              <a:rPr lang="it-IT" sz="1800" u="sng" dirty="0">
                <a:latin typeface="Lato Regular"/>
              </a:rPr>
              <a:t>quattro edizioni </a:t>
            </a:r>
            <a:r>
              <a:rPr lang="it-IT" sz="1800" dirty="0">
                <a:latin typeface="Lato Regular"/>
              </a:rPr>
              <a:t>di una </a:t>
            </a:r>
            <a:r>
              <a:rPr lang="it-IT" sz="1800" u="sng" dirty="0">
                <a:latin typeface="Lato Regular"/>
              </a:rPr>
              <a:t>mostra itinerante temporanea </a:t>
            </a:r>
            <a:r>
              <a:rPr lang="it-IT" sz="1800" dirty="0">
                <a:latin typeface="Lato Regular"/>
              </a:rPr>
              <a:t>aperta alle imprese, agli investitori, ed al grande pubblico che sarà allestita nei Comuni che partecipano alle attività del progetto e nella quale saranno mostrati le risorse dell’infrastruttura ed i vari use case che potranno essere “provati” dai visitatori</a:t>
            </a:r>
          </a:p>
        </p:txBody>
      </p: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8FF09578-7B30-48F4-ADD5-DDD027302785}"/>
              </a:ext>
            </a:extLst>
          </p:cNvPr>
          <p:cNvGrpSpPr/>
          <p:nvPr/>
        </p:nvGrpSpPr>
        <p:grpSpPr>
          <a:xfrm>
            <a:off x="6118478" y="1368089"/>
            <a:ext cx="1796605" cy="2084470"/>
            <a:chOff x="1187624" y="4201108"/>
            <a:chExt cx="1523496" cy="1733616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A0A8054B-8042-4A44-98BF-3EC4113B8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4930" y="5229200"/>
              <a:ext cx="569873" cy="662507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E479CDFA-74A2-4725-AE87-869876D83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26138" y="4201108"/>
              <a:ext cx="584982" cy="743719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4AAF047A-32F0-4486-8D66-88385D9B2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46121" y="5191005"/>
              <a:ext cx="545015" cy="743719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8435FE7E-4553-481E-9636-B4A5DAD05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87624" y="4211736"/>
              <a:ext cx="616733" cy="801440"/>
            </a:xfrm>
            <a:prstGeom prst="rect">
              <a:avLst/>
            </a:prstGeom>
          </p:spPr>
        </p:pic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1B87FE29-6D9F-4FB0-8CA4-072EF7ED40E9}"/>
              </a:ext>
            </a:extLst>
          </p:cNvPr>
          <p:cNvGrpSpPr/>
          <p:nvPr/>
        </p:nvGrpSpPr>
        <p:grpSpPr>
          <a:xfrm>
            <a:off x="3319770" y="3690095"/>
            <a:ext cx="5487117" cy="2840050"/>
            <a:chOff x="3319770" y="3690095"/>
            <a:chExt cx="5487117" cy="2840050"/>
          </a:xfrm>
        </p:grpSpPr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EC148523-8C1E-4679-8A9C-91C8E844A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62333" y="5191005"/>
              <a:ext cx="949023" cy="955802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40C850AD-DDB3-4494-8D28-ACDBBBD5E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81481" y="5198284"/>
              <a:ext cx="937644" cy="981003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5AF7C192-F7C6-4522-903E-090CFA392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04769" y="3992163"/>
              <a:ext cx="1128485" cy="1113132"/>
            </a:xfrm>
            <a:prstGeom prst="rect">
              <a:avLst/>
            </a:prstGeom>
          </p:spPr>
        </p:pic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C0D377AE-20DA-47B0-9CB5-10478B453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179710" y="5105295"/>
              <a:ext cx="992402" cy="911262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A1F16E3B-A526-4B3A-A3F8-3971D28AB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874118" y="3971692"/>
              <a:ext cx="932769" cy="81693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68676DF-C3B4-4DF8-81E1-B7029B257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572000" y="4192061"/>
              <a:ext cx="932769" cy="913234"/>
            </a:xfrm>
            <a:prstGeom prst="rect">
              <a:avLst/>
            </a:prstGeom>
          </p:spPr>
        </p:pic>
        <p:sp>
          <p:nvSpPr>
            <p:cNvPr id="22" name="Nuvola 21">
              <a:extLst>
                <a:ext uri="{FF2B5EF4-FFF2-40B4-BE49-F238E27FC236}">
                  <a16:creationId xmlns:a16="http://schemas.microsoft.com/office/drawing/2014/main" id="{4C6F021E-5622-4A25-AEB3-FD92D7FF09B9}"/>
                </a:ext>
              </a:extLst>
            </p:cNvPr>
            <p:cNvSpPr/>
            <p:nvPr/>
          </p:nvSpPr>
          <p:spPr>
            <a:xfrm>
              <a:off x="3319770" y="3690095"/>
              <a:ext cx="4609300" cy="2840050"/>
            </a:xfrm>
            <a:prstGeom prst="cloud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5" name="Segnaposto contenuto 2">
            <a:extLst>
              <a:ext uri="{FF2B5EF4-FFF2-40B4-BE49-F238E27FC236}">
                <a16:creationId xmlns:a16="http://schemas.microsoft.com/office/drawing/2014/main" id="{BB2F7665-3687-4C7E-A9C6-5F5415049CB8}"/>
              </a:ext>
            </a:extLst>
          </p:cNvPr>
          <p:cNvSpPr txBox="1">
            <a:spLocks/>
          </p:cNvSpPr>
          <p:nvPr/>
        </p:nvSpPr>
        <p:spPr>
          <a:xfrm>
            <a:off x="33683" y="4077780"/>
            <a:ext cx="3373361" cy="227856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dirty="0">
                <a:latin typeface="Lato Regular"/>
              </a:rPr>
              <a:t>D’accordo con le Amministrazioni Comunali, saranno individuati degli spazi opportuni ove allestire il “liquid lab”, eventualmente con l’ausilio di strutture mobili temporanee</a:t>
            </a:r>
            <a:endParaRPr lang="it-IT" sz="1600" dirty="0">
              <a:latin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06032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769152" cy="1143000"/>
          </a:xfrm>
        </p:spPr>
        <p:txBody>
          <a:bodyPr>
            <a:normAutofit fontScale="90000"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Opportunità di partecipazione e finanziamento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16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0CFFFFD2-E62E-4414-8E22-620A4A761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1680" y="1268760"/>
            <a:ext cx="6624736" cy="712458"/>
          </a:xfrm>
        </p:spPr>
        <p:txBody>
          <a:bodyPr>
            <a:normAutofit/>
          </a:bodyPr>
          <a:lstStyle/>
          <a:p>
            <a:r>
              <a:rPr lang="it-IT" sz="2000" dirty="0">
                <a:latin typeface="Lato Regular"/>
              </a:rPr>
              <a:t>2 bandi «interni» (separati di 3 mesi l’uno dall’altro; il primo entro il 2021)</a:t>
            </a:r>
          </a:p>
          <a:p>
            <a:endParaRPr lang="it-IT" sz="2000" dirty="0">
              <a:latin typeface="Lato Regular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EBABAFE-5919-476F-AD2C-7EB04AB7F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" y="4177585"/>
            <a:ext cx="905586" cy="89563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D2ECEA1A-FCB2-4DA9-BC04-60027FDD6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231" y="1204676"/>
            <a:ext cx="916433" cy="84855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A9BFC3C-4B7A-4304-B276-BD8E2161D5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231" y="3078308"/>
            <a:ext cx="905586" cy="92093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AF794B7-0F97-4B96-B31B-6DBA2FDE12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231" y="2158092"/>
            <a:ext cx="916433" cy="74187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45548E8-0414-4B8F-8731-478E32EB2E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231" y="5301208"/>
            <a:ext cx="887003" cy="883060"/>
          </a:xfrm>
          <a:prstGeom prst="rect">
            <a:avLst/>
          </a:prstGeom>
        </p:spPr>
      </p:pic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0908ED5C-D582-4050-B9A5-95A0A5ADEA40}"/>
              </a:ext>
            </a:extLst>
          </p:cNvPr>
          <p:cNvSpPr txBox="1">
            <a:spLocks/>
          </p:cNvSpPr>
          <p:nvPr/>
        </p:nvSpPr>
        <p:spPr>
          <a:xfrm>
            <a:off x="1691680" y="2212486"/>
            <a:ext cx="7056784" cy="865822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>
                <a:latin typeface="Lato Regular"/>
              </a:rPr>
              <a:t>Imprese, organismi di ricerca, Pubblica Amministrazione, associazioni, ecc. (sia in forma singola sia associata)</a:t>
            </a:r>
          </a:p>
          <a:p>
            <a:endParaRPr lang="it-IT" sz="2000" dirty="0">
              <a:latin typeface="Lato Regular"/>
            </a:endParaRP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D81DD460-5360-4721-B22D-D58594606453}"/>
              </a:ext>
            </a:extLst>
          </p:cNvPr>
          <p:cNvSpPr txBox="1">
            <a:spLocks/>
          </p:cNvSpPr>
          <p:nvPr/>
        </p:nvSpPr>
        <p:spPr>
          <a:xfrm>
            <a:off x="1691680" y="3292606"/>
            <a:ext cx="6624736" cy="71245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>
                <a:latin typeface="Lato Regular"/>
              </a:rPr>
              <a:t>3 nuovi casi d’uso selezionati per ogni bando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2129CE3F-0EF8-4375-AB0A-A963615709AE}"/>
              </a:ext>
            </a:extLst>
          </p:cNvPr>
          <p:cNvSpPr txBox="1">
            <a:spLocks/>
          </p:cNvSpPr>
          <p:nvPr/>
        </p:nvSpPr>
        <p:spPr>
          <a:xfrm>
            <a:off x="1691680" y="4365104"/>
            <a:ext cx="6624736" cy="71245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>
                <a:latin typeface="Lato Regular"/>
              </a:rPr>
              <a:t>€ 15.000 per ogni nuovo caso d’uso (€ 90.000 in totale)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E53E1F88-B33A-4AA0-B45D-21118D62E73D}"/>
              </a:ext>
            </a:extLst>
          </p:cNvPr>
          <p:cNvSpPr txBox="1">
            <a:spLocks/>
          </p:cNvSpPr>
          <p:nvPr/>
        </p:nvSpPr>
        <p:spPr>
          <a:xfrm>
            <a:off x="1691680" y="5445224"/>
            <a:ext cx="6624736" cy="71245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>
                <a:latin typeface="Lato Regular"/>
              </a:rPr>
              <a:t>1 «hackathon» di 2 settimane dopo ognuna delle selezioni di nuovi casi d’uso</a:t>
            </a:r>
          </a:p>
        </p:txBody>
      </p:sp>
    </p:spTree>
    <p:extLst>
      <p:ext uri="{BB962C8B-B14F-4D97-AF65-F5344CB8AC3E}">
        <p14:creationId xmlns:p14="http://schemas.microsoft.com/office/powerpoint/2010/main" val="259442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Il programma dell’incontro di oggi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17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229600" cy="4937760"/>
          </a:xfrm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chemeClr val="bg1">
                    <a:lumMod val="75000"/>
                  </a:schemeClr>
                </a:solidFill>
                <a:latin typeface="Lato Regular"/>
              </a:rPr>
              <a:t>Presentazione del progetto (15’)</a:t>
            </a:r>
          </a:p>
          <a:p>
            <a:endParaRPr lang="it-IT" dirty="0">
              <a:latin typeface="Lato Regular"/>
            </a:endParaRPr>
          </a:p>
          <a:p>
            <a:r>
              <a:rPr lang="it-IT" dirty="0">
                <a:latin typeface="Lato Regular"/>
              </a:rPr>
              <a:t>I casi d’uso del progetto nell’ambito della preservazione e della valorizzazione dei beni naturali e culturali e della promozione del turismo (30’)</a:t>
            </a:r>
          </a:p>
          <a:p>
            <a:endParaRPr lang="it-IT" dirty="0">
              <a:latin typeface="Lato Regular"/>
            </a:endParaRPr>
          </a:p>
          <a:p>
            <a:r>
              <a:rPr lang="it-IT" dirty="0">
                <a:latin typeface="Lato Regular"/>
              </a:rPr>
              <a:t>I casi d’uso del progetto nell’ambito della salute (30’)</a:t>
            </a:r>
          </a:p>
          <a:p>
            <a:endParaRPr lang="it-IT" dirty="0">
              <a:latin typeface="Lato Regular"/>
            </a:endParaRPr>
          </a:p>
          <a:p>
            <a:r>
              <a:rPr lang="it-IT" dirty="0">
                <a:latin typeface="Lato Regular"/>
              </a:rPr>
              <a:t>L’infrastruttura del progetto (30’)</a:t>
            </a:r>
          </a:p>
          <a:p>
            <a:endParaRPr lang="it-IT" dirty="0">
              <a:latin typeface="Lato Regular"/>
            </a:endParaRPr>
          </a:p>
          <a:p>
            <a:r>
              <a:rPr lang="it-IT" dirty="0">
                <a:latin typeface="Lato Regular"/>
              </a:rPr>
              <a:t>Discussione finale ed elenco delle azioni (15’)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9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 algn="ctr">
              <a:buNone/>
            </a:pPr>
            <a:r>
              <a:rPr lang="it-IT" sz="4400" dirty="0">
                <a:latin typeface="Lato Regular"/>
              </a:rPr>
              <a:t>Grazie !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18</a:t>
            </a:fld>
            <a:endParaRPr lang="it-IT" dirty="0">
              <a:latin typeface="Lato Regular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20AC771-2714-4752-BE7B-FA1C534D84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88A0BFE-C12A-4F3A-8DF5-1DB2A5E042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294" y="5827213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tellite">
  <a:themeElements>
    <a:clrScheme name="Satellit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tellit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3405</TotalTime>
  <Words>1124</Words>
  <Application>Microsoft Office PowerPoint</Application>
  <PresentationFormat>Presentazione su schermo (4:3)</PresentationFormat>
  <Paragraphs>144</Paragraphs>
  <Slides>18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6" baseType="lpstr">
      <vt:lpstr>Biome Light</vt:lpstr>
      <vt:lpstr>Bookman Old Style</vt:lpstr>
      <vt:lpstr>Calibri</vt:lpstr>
      <vt:lpstr>Gill Sans MT</vt:lpstr>
      <vt:lpstr>Lato Regular</vt:lpstr>
      <vt:lpstr>Wingdings</vt:lpstr>
      <vt:lpstr>Wingdings 3</vt:lpstr>
      <vt:lpstr>Satellite</vt:lpstr>
      <vt:lpstr>Presentazione del progetto   Prof. Roberto Barbera (roberto.barbera@ct.infn.it)     Università degli Studi di Catania</vt:lpstr>
      <vt:lpstr>Indice</vt:lpstr>
      <vt:lpstr>«C’è realtà e realtà…» Definizioni e concetti</vt:lpstr>
      <vt:lpstr>(Alcuni) campi di applicazione della VR</vt:lpstr>
      <vt:lpstr>Il mercato mondiale dell’AR/VR</vt:lpstr>
      <vt:lpstr>Il contesto europeo (alcuni esempi)</vt:lpstr>
      <vt:lpstr>Il contesto nazionale (alcuni esempi)</vt:lpstr>
      <vt:lpstr>Il contesto regionale (alcuni esempi)</vt:lpstr>
      <vt:lpstr>Il progetto</vt:lpstr>
      <vt:lpstr>Partner  (10 in totale: 5 imprese + 5 organismi di ricerca)</vt:lpstr>
      <vt:lpstr>Obiettivi</vt:lpstr>
      <vt:lpstr>Attività</vt:lpstr>
      <vt:lpstr>Validazione su larga scala</vt:lpstr>
      <vt:lpstr>Validazione su larga scala (in dettaglio)</vt:lpstr>
      <vt:lpstr>Mostre itineranti del «liquid lab»</vt:lpstr>
      <vt:lpstr>Opportunità di partecipazione e finanziamento</vt:lpstr>
      <vt:lpstr>Il programma dell’incontro di oggi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Roberto Barbera</dc:creator>
  <cp:lastModifiedBy>Roberto Barbera</cp:lastModifiedBy>
  <cp:revision>527</cp:revision>
  <dcterms:created xsi:type="dcterms:W3CDTF">2012-02-24T14:26:31Z</dcterms:created>
  <dcterms:modified xsi:type="dcterms:W3CDTF">2021-03-27T08:17:49Z</dcterms:modified>
</cp:coreProperties>
</file>