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kv" ContentType="video/unknown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43"/>
  </p:notesMasterIdLst>
  <p:sldIdLst>
    <p:sldId id="379" r:id="rId2"/>
    <p:sldId id="380" r:id="rId3"/>
    <p:sldId id="381" r:id="rId4"/>
    <p:sldId id="382" r:id="rId5"/>
    <p:sldId id="383" r:id="rId6"/>
    <p:sldId id="384" r:id="rId7"/>
    <p:sldId id="385" r:id="rId8"/>
    <p:sldId id="386" r:id="rId9"/>
    <p:sldId id="387" r:id="rId10"/>
    <p:sldId id="388" r:id="rId11"/>
    <p:sldId id="389" r:id="rId12"/>
    <p:sldId id="427" r:id="rId13"/>
    <p:sldId id="390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401" r:id="rId24"/>
    <p:sldId id="428" r:id="rId25"/>
    <p:sldId id="403" r:id="rId26"/>
    <p:sldId id="404" r:id="rId27"/>
    <p:sldId id="405" r:id="rId28"/>
    <p:sldId id="406" r:id="rId29"/>
    <p:sldId id="422" r:id="rId30"/>
    <p:sldId id="423" r:id="rId31"/>
    <p:sldId id="424" r:id="rId32"/>
    <p:sldId id="426" r:id="rId33"/>
    <p:sldId id="425" r:id="rId34"/>
    <p:sldId id="410" r:id="rId35"/>
    <p:sldId id="411" r:id="rId36"/>
    <p:sldId id="412" r:id="rId37"/>
    <p:sldId id="413" r:id="rId38"/>
    <p:sldId id="414" r:id="rId39"/>
    <p:sldId id="416" r:id="rId40"/>
    <p:sldId id="417" r:id="rId41"/>
    <p:sldId id="415" r:id="rId4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1" autoAdjust="0"/>
    <p:restoredTop sz="92933" autoAdjust="0"/>
  </p:normalViewPr>
  <p:slideViewPr>
    <p:cSldViewPr>
      <p:cViewPr varScale="1">
        <p:scale>
          <a:sx n="96" d="100"/>
          <a:sy n="96" d="100"/>
        </p:scale>
        <p:origin x="4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9F564-DC57-4192-8078-79C90AA5E388}" type="datetimeFigureOut">
              <a:rPr lang="it-IT" smtClean="0"/>
              <a:t>26/03/2021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B7ADB-F32C-45E7-8989-D778B87DF0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38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443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314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071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330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133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105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175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97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539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412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32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692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496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953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116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587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856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7779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156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541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7412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2847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4090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4310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2447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6163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75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1771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8101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7959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1061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8109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5372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565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8049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7129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9986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647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63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39C6055-D158-4D21-AF18-7BA659A618B4}" type="datetime1">
              <a:rPr lang="it-IT" smtClean="0"/>
              <a:t>26/03/2021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dirty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984B8-676E-43AF-99E4-B168536AA7D0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1D8CAF5-D8A0-4655-B07B-B121751DD8FB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7F2C-A2A8-4201-808C-B053030B1926}" type="datetime1">
              <a:rPr lang="it-IT" smtClean="0"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3908-86C6-4ECD-872F-61B04B34631B}" type="datetime1">
              <a:rPr lang="it-IT" smtClean="0"/>
              <a:t>26/03/2021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B128-A84B-4F68-A6F3-05210B74F8DE}" type="datetime1">
              <a:rPr lang="it-IT" smtClean="0"/>
              <a:t>26/03/2021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E79A-18EE-4229-829B-223C70D83055}" type="datetime1">
              <a:rPr lang="it-IT" smtClean="0"/>
              <a:t>26/03/2021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7B77-9F97-4D9D-B75F-11A7A0AF7E6D}" type="datetime1">
              <a:rPr lang="it-IT" smtClean="0"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FB355-0DE0-4AB9-A595-4E9AE7C838DA}" type="datetime1">
              <a:rPr lang="it-IT" smtClean="0"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2103-6AD1-4CDE-AAC8-9529DFC86523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EBDC-21DD-4A81-8B9D-925CA4A0CD06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C56BF6-77C5-4CD1-A246-4973B9ED7BB4}" type="datetime1">
              <a:rPr lang="it-IT" smtClean="0"/>
              <a:t>26/03/2021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6" Type="http://schemas.openxmlformats.org/officeDocument/2006/relationships/image" Target="../media/image16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kv"/><Relationship Id="rId1" Type="http://schemas.microsoft.com/office/2007/relationships/media" Target="../media/media2.mkv"/><Relationship Id="rId6" Type="http://schemas.openxmlformats.org/officeDocument/2006/relationships/image" Target="../media/image18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kv"/><Relationship Id="rId1" Type="http://schemas.microsoft.com/office/2007/relationships/media" Target="../media/media3.mkv"/><Relationship Id="rId6" Type="http://schemas.openxmlformats.org/officeDocument/2006/relationships/image" Target="../media/image19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3573016"/>
            <a:ext cx="7613501" cy="13506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sz="1700" b="1" dirty="0">
                <a:latin typeface="Lato Regular"/>
              </a:rPr>
              <a:t>SIMAM</a:t>
            </a:r>
            <a:br>
              <a:rPr lang="it-IT" sz="1700" b="1" dirty="0">
                <a:latin typeface="Lato Regular"/>
              </a:rPr>
            </a:br>
            <a:r>
              <a:rPr lang="it-IT" sz="1500" b="1" dirty="0">
                <a:latin typeface="Lato Regular"/>
              </a:rPr>
              <a:t>Sviluppo e Integrazione di Metodologie di AR per l'Analisi non invasiva della Microcircolazione arteriosa-venosa per il supporto alla diagnosi</a:t>
            </a:r>
            <a:br>
              <a:rPr lang="it-IT" sz="1500" b="1" dirty="0">
                <a:latin typeface="Lato Regular"/>
              </a:rPr>
            </a:br>
            <a:r>
              <a:rPr lang="it-IT" sz="1700" dirty="0">
                <a:latin typeface="Lato Regular"/>
              </a:rPr>
              <a:t>Cesare Valenti (cesare.valenti@unipa.it)    </a:t>
            </a:r>
            <a:br>
              <a:rPr lang="it-IT" sz="1700" dirty="0">
                <a:latin typeface="Lato Regular"/>
              </a:rPr>
            </a:br>
            <a:r>
              <a:rPr lang="it-IT" sz="1700" dirty="0">
                <a:latin typeface="Lato Regular"/>
              </a:rPr>
              <a:t>Università degli Studi di Palermo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5127848"/>
            <a:ext cx="6858000" cy="533400"/>
          </a:xfrm>
        </p:spPr>
        <p:txBody>
          <a:bodyPr>
            <a:normAutofit fontScale="70000" lnSpcReduction="20000"/>
          </a:bodyPr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Evento di presentazione del progetto 3DLab-Sicilia, Online</a:t>
            </a:r>
          </a:p>
          <a:p>
            <a:r>
              <a:rPr lang="it-IT" dirty="0">
                <a:solidFill>
                  <a:schemeClr val="tx1"/>
                </a:solidFill>
                <a:latin typeface="Lato Regular"/>
              </a:rPr>
              <a:t>27 marzo 2021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63BC25-7C2B-48DE-B3CF-1CBCD785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5852" cy="175922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0029D5-C216-4D6F-9401-69F4B85D23C9}"/>
              </a:ext>
            </a:extLst>
          </p:cNvPr>
          <p:cNvSpPr txBox="1"/>
          <p:nvPr/>
        </p:nvSpPr>
        <p:spPr>
          <a:xfrm>
            <a:off x="5366173" y="6239371"/>
            <a:ext cx="372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>
                <a:latin typeface="Lato Regular"/>
              </a:rPr>
              <a:t>Progetto 3DLab-Sicilia – N. 08CT4669990220</a:t>
            </a:r>
            <a:endParaRPr lang="it-IT" dirty="0">
              <a:latin typeface="Lato Regular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1731110-BA89-48A0-8995-8EC0978D5A0C}"/>
              </a:ext>
            </a:extLst>
          </p:cNvPr>
          <p:cNvGrpSpPr/>
          <p:nvPr/>
        </p:nvGrpSpPr>
        <p:grpSpPr>
          <a:xfrm>
            <a:off x="57513" y="5967064"/>
            <a:ext cx="4370471" cy="846312"/>
            <a:chOff x="57513" y="5967064"/>
            <a:chExt cx="4370471" cy="846312"/>
          </a:xfrm>
        </p:grpSpPr>
        <p:pic>
          <p:nvPicPr>
            <p:cNvPr id="11" name="Immagine 10" descr="Immagine che contiene clipart&#10;&#10;Descrizione generata automaticamente">
              <a:extLst>
                <a:ext uri="{FF2B5EF4-FFF2-40B4-BE49-F238E27FC236}">
                  <a16:creationId xmlns:a16="http://schemas.microsoft.com/office/drawing/2014/main" id="{1A89BD20-7A66-4249-8102-4D8150B8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12" name="Immagine 1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2B50402-FD7E-4D70-8177-1E185BBCB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AB4FF193-432B-4DBF-8425-BCD067660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4DA3967D-F2F9-4E0C-BA48-5BA37874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78568"/>
            <a:ext cx="2670155" cy="108011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696" y="78568"/>
            <a:ext cx="143779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2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Videocapillaroscopia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000" dirty="0">
                <a:latin typeface="Lato Regular"/>
              </a:rPr>
              <a:t>Metodica di indagine per immagini in vivo, non invasiva e ripetibile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8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Videocapillaroscopia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000" dirty="0">
                <a:latin typeface="Lato Regular"/>
              </a:rPr>
              <a:t>Metodica di indagine per immagini in vivo, non invasiva e ripetibile</a:t>
            </a:r>
          </a:p>
          <a:p>
            <a:r>
              <a:rPr lang="it-IT" sz="3000" dirty="0">
                <a:latin typeface="Lato Regular"/>
              </a:rPr>
              <a:t>Studio delle alterazioni e patologie del microcircolo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1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Videocapillaroscopia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000" dirty="0">
                <a:latin typeface="Lato Regular"/>
              </a:rPr>
              <a:t>Metodica di indagine per immagini in vivo, non invasiva e ripetibile</a:t>
            </a:r>
          </a:p>
          <a:p>
            <a:r>
              <a:rPr lang="it-IT" sz="3000" dirty="0">
                <a:latin typeface="Lato Regular"/>
              </a:rPr>
              <a:t>Studio delle alterazioni e patologie del microcircolo </a:t>
            </a:r>
          </a:p>
          <a:p>
            <a:pPr lvl="1"/>
            <a:r>
              <a:rPr lang="it-IT" sz="2700" dirty="0" err="1">
                <a:latin typeface="Lato Regular"/>
              </a:rPr>
              <a:t>Microangiopatie</a:t>
            </a:r>
            <a:r>
              <a:rPr lang="it-IT" sz="2700" dirty="0">
                <a:latin typeface="Lato Regular"/>
              </a:rPr>
              <a:t> </a:t>
            </a:r>
            <a:r>
              <a:rPr lang="it-IT" sz="2700" dirty="0" err="1">
                <a:latin typeface="Lato Regular"/>
              </a:rPr>
              <a:t>immuno</a:t>
            </a:r>
            <a:r>
              <a:rPr lang="it-IT" sz="2700" dirty="0">
                <a:latin typeface="Lato Regular"/>
              </a:rPr>
              <a:t>-reumatologiche e funzionali come lichen </a:t>
            </a:r>
            <a:r>
              <a:rPr lang="it-IT" sz="2700" dirty="0" err="1">
                <a:latin typeface="Lato Regular"/>
              </a:rPr>
              <a:t>planus</a:t>
            </a:r>
            <a:r>
              <a:rPr lang="it-IT" sz="2700" dirty="0">
                <a:latin typeface="Lato Regular"/>
              </a:rPr>
              <a:t>, pemfigo e pemfigoide, diabete, sclerodermia, sindrome di </a:t>
            </a:r>
            <a:r>
              <a:rPr lang="it-IT" sz="2700" dirty="0" err="1">
                <a:latin typeface="Lato Regular"/>
              </a:rPr>
              <a:t>Sjögren</a:t>
            </a:r>
            <a:r>
              <a:rPr lang="it-IT" sz="2700" dirty="0">
                <a:latin typeface="Lato Regular"/>
              </a:rPr>
              <a:t> e artrite reumatoide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4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5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Videocapillaroscopia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5015582"/>
          </a:xfrm>
        </p:spPr>
        <p:txBody>
          <a:bodyPr>
            <a:normAutofit/>
          </a:bodyPr>
          <a:lstStyle/>
          <a:p>
            <a:r>
              <a:rPr lang="it-IT" sz="3000" dirty="0">
                <a:latin typeface="Lato Regular"/>
              </a:rPr>
              <a:t>Metodica di indagine per immagini in vivo, non invasiva e ripetibile</a:t>
            </a:r>
          </a:p>
          <a:p>
            <a:r>
              <a:rPr lang="it-IT" sz="3000" dirty="0">
                <a:latin typeface="Lato Regular"/>
              </a:rPr>
              <a:t>Studio delle alterazioni e patologie del microcircolo </a:t>
            </a:r>
          </a:p>
          <a:p>
            <a:pPr lvl="1"/>
            <a:r>
              <a:rPr lang="it-IT" sz="2700" dirty="0" err="1">
                <a:latin typeface="Lato Regular"/>
              </a:rPr>
              <a:t>Microangiopatie</a:t>
            </a:r>
            <a:r>
              <a:rPr lang="it-IT" sz="2700" dirty="0">
                <a:latin typeface="Lato Regular"/>
              </a:rPr>
              <a:t> </a:t>
            </a:r>
            <a:r>
              <a:rPr lang="it-IT" sz="2700" dirty="0" err="1">
                <a:latin typeface="Lato Regular"/>
              </a:rPr>
              <a:t>immuno</a:t>
            </a:r>
            <a:r>
              <a:rPr lang="it-IT" sz="2700" dirty="0">
                <a:latin typeface="Lato Regular"/>
              </a:rPr>
              <a:t>-reumatologiche e funzionali come lichen </a:t>
            </a:r>
            <a:r>
              <a:rPr lang="it-IT" sz="2700" dirty="0" err="1">
                <a:latin typeface="Lato Regular"/>
              </a:rPr>
              <a:t>planus</a:t>
            </a:r>
            <a:r>
              <a:rPr lang="it-IT" sz="2700" dirty="0">
                <a:latin typeface="Lato Regular"/>
              </a:rPr>
              <a:t>, pemfigo e pemfigoide, diabete, sclerodermia, sindrome di </a:t>
            </a:r>
            <a:r>
              <a:rPr lang="it-IT" sz="2700" dirty="0" err="1">
                <a:latin typeface="Lato Regular"/>
              </a:rPr>
              <a:t>Sjögren</a:t>
            </a:r>
            <a:r>
              <a:rPr lang="it-IT" sz="2700" dirty="0">
                <a:latin typeface="Lato Regular"/>
              </a:rPr>
              <a:t> e artrite reumatoide</a:t>
            </a:r>
          </a:p>
          <a:p>
            <a:r>
              <a:rPr lang="it-IT" sz="3000" dirty="0">
                <a:latin typeface="Lato Regular"/>
              </a:rPr>
              <a:t>Follow-up a livello </a:t>
            </a:r>
            <a:r>
              <a:rPr lang="it-IT" sz="3000" dirty="0" err="1">
                <a:latin typeface="Lato Regular"/>
              </a:rPr>
              <a:t>microvascolare</a:t>
            </a:r>
            <a:endParaRPr lang="it-IT" sz="3000" dirty="0"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5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5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Videocapillaroscopia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6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4" name="Immagine 13" descr="strumen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7544" y="1772816"/>
            <a:ext cx="3960000" cy="3960000"/>
          </a:xfrm>
          <a:prstGeom prst="rect">
            <a:avLst/>
          </a:prstGeom>
        </p:spPr>
      </p:pic>
      <p:pic>
        <p:nvPicPr>
          <p:cNvPr id="15" name="Immagine 14" descr="san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788024" y="1772816"/>
            <a:ext cx="396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Videocapillaroscopia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7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/>
          <a:srcRect t="1219"/>
          <a:stretch/>
        </p:blipFill>
        <p:spPr>
          <a:xfrm>
            <a:off x="467544" y="1772815"/>
            <a:ext cx="8257021" cy="39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9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Videocapillaroscopia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8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Immagine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7544" y="1772816"/>
            <a:ext cx="3960000" cy="3960000"/>
          </a:xfrm>
          <a:prstGeom prst="rect">
            <a:avLst/>
          </a:prstGeom>
        </p:spPr>
      </p:pic>
      <p:pic>
        <p:nvPicPr>
          <p:cNvPr id="8" name="Immagine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788024" y="1772816"/>
            <a:ext cx="396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3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Videocapillaroscopia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9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968" y="1230997"/>
            <a:ext cx="2981360" cy="49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6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Videocapillaroscopia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10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3" name="Vide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47664" y="1418224"/>
            <a:ext cx="6096851" cy="4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Partecipanti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11</a:t>
            </a:fld>
            <a:endParaRPr lang="it-IT" dirty="0">
              <a:latin typeface="Lato Regular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50D6D8EC-E2AA-4B17-9BAA-53EF30FAE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Lato Regular"/>
              </a:rPr>
              <a:t>Ditta Adamo S.r.l. (Trapani)</a:t>
            </a:r>
            <a:endParaRPr lang="it-IT" sz="2900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1FDC0F-9836-4BC5-AA9B-B794C9ABA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1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Partecipanti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12</a:t>
            </a:fld>
            <a:endParaRPr lang="it-IT" dirty="0">
              <a:latin typeface="Lato Regular"/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50D6D8EC-E2AA-4B17-9BAA-53EF30FAE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Lato Regular"/>
              </a:rPr>
              <a:t>Ditta Adamo S.r.l. (Trapani)</a:t>
            </a:r>
          </a:p>
          <a:p>
            <a:r>
              <a:rPr lang="it-IT" sz="3200" dirty="0">
                <a:latin typeface="Lato Regular"/>
              </a:rPr>
              <a:t>Università degli Studi di Palermo</a:t>
            </a:r>
          </a:p>
          <a:p>
            <a:pPr lvl="1"/>
            <a:r>
              <a:rPr lang="it-IT" sz="2900" dirty="0">
                <a:latin typeface="Lato Regular"/>
              </a:rPr>
              <a:t>Dipartimento di Discipline Chirurgiche, Oncologiche e Stomatologiche</a:t>
            </a:r>
          </a:p>
          <a:p>
            <a:pPr lvl="1"/>
            <a:r>
              <a:rPr lang="it-IT" sz="2900" dirty="0">
                <a:latin typeface="Lato Regular"/>
              </a:rPr>
              <a:t>Dipartimento di Matematica e Informatica</a:t>
            </a:r>
          </a:p>
          <a:p>
            <a:pPr lvl="1"/>
            <a:r>
              <a:rPr lang="it-IT" sz="2900" dirty="0">
                <a:latin typeface="Lato Regular"/>
              </a:rPr>
              <a:t>Dipartimento di Fisica e Chimica</a:t>
            </a:r>
          </a:p>
          <a:p>
            <a:pPr lvl="1"/>
            <a:r>
              <a:rPr lang="it-IT" sz="2900" dirty="0">
                <a:latin typeface="Lato Regular"/>
              </a:rPr>
              <a:t>Dipartimento di Ingegneria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1FDC0F-9836-4BC5-AA9B-B794C9ABA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2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Partecipanti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13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1" name="Immagine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27" y="1196752"/>
            <a:ext cx="6777641" cy="509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7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Adamo S.r.l.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14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Sistema integrato </a:t>
            </a:r>
            <a:r>
              <a:rPr lang="it-IT" sz="3000" dirty="0" err="1"/>
              <a:t>hw</a:t>
            </a:r>
            <a:r>
              <a:rPr lang="it-IT" sz="3000" dirty="0"/>
              <a:t>/</a:t>
            </a:r>
            <a:r>
              <a:rPr lang="it-IT" sz="3000" dirty="0" err="1"/>
              <a:t>sw</a:t>
            </a:r>
            <a:r>
              <a:rPr lang="it-IT" sz="3000" dirty="0"/>
              <a:t> proprietari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0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Adamo S.r.l.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15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Sistema integrato </a:t>
            </a:r>
            <a:r>
              <a:rPr lang="it-IT" sz="3000" dirty="0" err="1"/>
              <a:t>hw</a:t>
            </a:r>
            <a:r>
              <a:rPr lang="it-IT" sz="3000" dirty="0"/>
              <a:t>/</a:t>
            </a:r>
            <a:r>
              <a:rPr lang="it-IT" sz="3000" dirty="0" err="1"/>
              <a:t>sw</a:t>
            </a:r>
            <a:r>
              <a:rPr lang="it-IT" sz="3000" dirty="0"/>
              <a:t> proprietari</a:t>
            </a:r>
          </a:p>
          <a:p>
            <a:r>
              <a:rPr lang="it-IT" sz="3000" dirty="0"/>
              <a:t>Impiego di un sensore monocromatico ad alta sensibilità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8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Adamo S.r.l.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16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Sistema integrato </a:t>
            </a:r>
            <a:r>
              <a:rPr lang="it-IT" sz="3000" dirty="0" err="1"/>
              <a:t>hw</a:t>
            </a:r>
            <a:r>
              <a:rPr lang="it-IT" sz="3000" dirty="0"/>
              <a:t>/</a:t>
            </a:r>
            <a:r>
              <a:rPr lang="it-IT" sz="3000" dirty="0" err="1"/>
              <a:t>sw</a:t>
            </a:r>
            <a:r>
              <a:rPr lang="it-IT" sz="3000" dirty="0"/>
              <a:t> proprietari</a:t>
            </a:r>
          </a:p>
          <a:p>
            <a:r>
              <a:rPr lang="it-IT" sz="3000" dirty="0"/>
              <a:t>Impiego di un sensore monocromatico ad alta sensibilità </a:t>
            </a:r>
          </a:p>
          <a:p>
            <a:r>
              <a:rPr lang="it-IT" sz="3000" dirty="0"/>
              <a:t>Semplice aggiunta o sostituzione dei singoli moduli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4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DICHIRONS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17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Protocollo per l'acquisizione dati, per facilitare e uniformare la successiva elaborazione automatica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DICHIRONS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18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Protocollo per l'acquisizione dati, per facilitare e uniformare la successiva elaborazione automatica</a:t>
            </a:r>
          </a:p>
          <a:p>
            <a:r>
              <a:rPr lang="it-IT" sz="3000" dirty="0"/>
              <a:t>Acquisizione di video in alta definizione e </a:t>
            </a:r>
            <a:r>
              <a:rPr lang="it-IT" sz="3000" dirty="0" err="1"/>
              <a:t>elavato</a:t>
            </a:r>
            <a:r>
              <a:rPr lang="it-IT" sz="3000" dirty="0"/>
              <a:t> </a:t>
            </a:r>
            <a:r>
              <a:rPr lang="it-IT" sz="3000" i="1" dirty="0" err="1"/>
              <a:t>framerate</a:t>
            </a:r>
            <a:r>
              <a:rPr lang="it-IT" sz="3000" dirty="0"/>
              <a:t> con etichette della diagnosi (anonimizzata)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5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DICHIRONS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19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Protocollo per l'acquisizione dati, per facilitare e uniformare la successiva elaborazione automatica</a:t>
            </a:r>
          </a:p>
          <a:p>
            <a:r>
              <a:rPr lang="it-IT" sz="3000" dirty="0"/>
              <a:t>Acquisizione di video in alta definizione e </a:t>
            </a:r>
            <a:r>
              <a:rPr lang="it-IT" sz="3000" dirty="0" err="1"/>
              <a:t>elavato</a:t>
            </a:r>
            <a:r>
              <a:rPr lang="it-IT" sz="3000" dirty="0"/>
              <a:t> </a:t>
            </a:r>
            <a:r>
              <a:rPr lang="it-IT" sz="3000" i="1" dirty="0" err="1"/>
              <a:t>framerate</a:t>
            </a:r>
            <a:r>
              <a:rPr lang="it-IT" sz="3000" dirty="0"/>
              <a:t> con etichette della diagnosi (anonimizzata)</a:t>
            </a:r>
          </a:p>
          <a:p>
            <a:r>
              <a:rPr lang="it-IT" sz="3000" dirty="0"/>
              <a:t>Validazione dei risultati ottenuti tramite analisi automatica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4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DMI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20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Sviluppo di tecniche automatiche per la misurazione oggettiva di caratteristiche utili alla diagnosi (elongazione, direzione, calibro, tortuosità, emodinamica)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8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DMI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21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Sviluppo di tecniche automatiche per la misurazione oggettiva di caratteristiche utili alla diagnosi (elongazione, direzione, calibro, tortuosità, emodinamica)</a:t>
            </a:r>
          </a:p>
          <a:p>
            <a:r>
              <a:rPr lang="it-IT" sz="3000" dirty="0"/>
              <a:t>Sviluppo di moduli funzionali di interfaccia grafica in realtà aumentata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9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DMI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22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Sviluppo di tecniche automatiche per la misurazione oggettiva di caratteristiche utili alla diagnosi (elongazione, direzione, calibro, tortuosità, emodinamica)</a:t>
            </a:r>
          </a:p>
          <a:p>
            <a:r>
              <a:rPr lang="it-IT" sz="3000" dirty="0"/>
              <a:t>Sviluppo di moduli funzionali di interfaccia grafica in realtà aumentata</a:t>
            </a:r>
          </a:p>
          <a:p>
            <a:r>
              <a:rPr lang="it-IT" sz="3000" dirty="0"/>
              <a:t>Archivio per la divulgazione dei risultati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4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DMI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23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5" name="2 horu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1648" y="1433925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9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DMI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24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3" name="3 hs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1648" y="1422043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8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DFC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25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Sviluppo di tecniche per il miglioramento delle immagini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99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DFC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26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Sviluppo di tecniche per il miglioramento delle immagini</a:t>
            </a:r>
          </a:p>
          <a:p>
            <a:r>
              <a:rPr lang="it-IT" sz="3000" dirty="0"/>
              <a:t>"for processing" - analisi automatiche</a:t>
            </a:r>
          </a:p>
          <a:p>
            <a:r>
              <a:rPr lang="it-IT" sz="3000" dirty="0"/>
              <a:t>"for </a:t>
            </a:r>
            <a:r>
              <a:rPr lang="it-IT" sz="3000" dirty="0" err="1"/>
              <a:t>presentation</a:t>
            </a:r>
            <a:r>
              <a:rPr lang="it-IT" sz="3000" dirty="0"/>
              <a:t>" - analisi visiva del medico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1733211" y="3501008"/>
            <a:ext cx="5512874" cy="2753646"/>
            <a:chOff x="1733211" y="3356992"/>
            <a:chExt cx="5512874" cy="2753646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2F351187-B899-4981-9B8C-0D0E0D29E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3211" y="4027969"/>
              <a:ext cx="1614004" cy="1193820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6F562AFF-6C9A-4D1C-97EB-94EAA6BED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28734" y="3356992"/>
              <a:ext cx="1752663" cy="1325520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0C1C07A4-8F9C-42F7-A45E-487C3E4E2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28734" y="4785118"/>
              <a:ext cx="1766442" cy="1325520"/>
            </a:xfrm>
            <a:prstGeom prst="rect">
              <a:avLst/>
            </a:prstGeom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9046B81A-C683-425C-8132-EE501330BAEF}"/>
                </a:ext>
              </a:extLst>
            </p:cNvPr>
            <p:cNvSpPr txBox="1"/>
            <p:nvPr/>
          </p:nvSpPr>
          <p:spPr>
            <a:xfrm>
              <a:off x="1907668" y="3645024"/>
              <a:ext cx="1265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FF0000"/>
                  </a:solidFill>
                </a:rPr>
                <a:t>Input image</a:t>
              </a:r>
            </a:p>
          </p:txBody>
        </p:sp>
        <p:cxnSp>
          <p:nvCxnSpPr>
            <p:cNvPr id="12" name="Connettore 2 11">
              <a:extLst>
                <a:ext uri="{FF2B5EF4-FFF2-40B4-BE49-F238E27FC236}">
                  <a16:creationId xmlns:a16="http://schemas.microsoft.com/office/drawing/2014/main" id="{2E5335F8-BC20-46E3-B848-CAF116FEE61E}"/>
                </a:ext>
              </a:extLst>
            </p:cNvPr>
            <p:cNvCxnSpPr>
              <a:stCxn id="8" idx="3"/>
              <a:endCxn id="9" idx="1"/>
            </p:cNvCxnSpPr>
            <p:nvPr/>
          </p:nvCxnSpPr>
          <p:spPr>
            <a:xfrm flipV="1">
              <a:off x="3347215" y="4019752"/>
              <a:ext cx="1081518" cy="60512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2 12">
              <a:extLst>
                <a:ext uri="{FF2B5EF4-FFF2-40B4-BE49-F238E27FC236}">
                  <a16:creationId xmlns:a16="http://schemas.microsoft.com/office/drawing/2014/main" id="{216410E6-A8DD-4D59-AC9F-C53158380C03}"/>
                </a:ext>
              </a:extLst>
            </p:cNvPr>
            <p:cNvCxnSpPr>
              <a:cxnSpLocks/>
              <a:stCxn id="8" idx="3"/>
              <a:endCxn id="10" idx="1"/>
            </p:cNvCxnSpPr>
            <p:nvPr/>
          </p:nvCxnSpPr>
          <p:spPr>
            <a:xfrm>
              <a:off x="3347215" y="4624879"/>
              <a:ext cx="1081518" cy="82299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C18B29E4-2545-4D67-86D6-23DE870B139B}"/>
                </a:ext>
              </a:extLst>
            </p:cNvPr>
            <p:cNvSpPr txBox="1"/>
            <p:nvPr/>
          </p:nvSpPr>
          <p:spPr>
            <a:xfrm>
              <a:off x="6179513" y="3668927"/>
              <a:ext cx="959598" cy="2282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0070C0"/>
                  </a:solidFill>
                </a:rPr>
                <a:t>For processing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81724EB7-B95F-4FE7-BD1E-A3745FBC9F80}"/>
                </a:ext>
              </a:extLst>
            </p:cNvPr>
            <p:cNvSpPr txBox="1"/>
            <p:nvPr/>
          </p:nvSpPr>
          <p:spPr>
            <a:xfrm>
              <a:off x="6167860" y="5411771"/>
              <a:ext cx="1078225" cy="2282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0070C0"/>
                  </a:solidFill>
                </a:rPr>
                <a:t>For </a:t>
              </a:r>
              <a:r>
                <a:rPr lang="it-IT" dirty="0" err="1">
                  <a:solidFill>
                    <a:srgbClr val="0070C0"/>
                  </a:solidFill>
                </a:rPr>
                <a:t>presentation</a:t>
              </a:r>
              <a:endParaRPr lang="it-IT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36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27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Incapsulamento delle elaborazioni in opportuni </a:t>
            </a:r>
            <a:r>
              <a:rPr lang="it-IT" sz="3000" i="1" dirty="0" err="1"/>
              <a:t>tag</a:t>
            </a:r>
            <a:r>
              <a:rPr lang="it-IT" sz="3000" dirty="0"/>
              <a:t> del formato dati standard DICOM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A7DD692-8D93-46EE-A467-89813C350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48" y="3981296"/>
            <a:ext cx="2919611" cy="182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UniPA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- DI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28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Incapsulamento delle elaborazioni in opportuni </a:t>
            </a:r>
            <a:r>
              <a:rPr lang="it-IT" sz="3000" i="1" dirty="0" err="1"/>
              <a:t>tag</a:t>
            </a:r>
            <a:r>
              <a:rPr lang="it-IT" sz="3000" dirty="0"/>
              <a:t> del formato dati standard DICOM</a:t>
            </a:r>
          </a:p>
          <a:p>
            <a:r>
              <a:rPr lang="it-IT" sz="3000" dirty="0"/>
              <a:t>Verifica della compatibilità e integrazione con sistemi ospedalieri open source per il Picture </a:t>
            </a:r>
            <a:r>
              <a:rPr lang="it-IT" sz="3000" dirty="0" err="1"/>
              <a:t>Archiving</a:t>
            </a:r>
            <a:r>
              <a:rPr lang="it-IT" sz="3000" dirty="0"/>
              <a:t> and </a:t>
            </a:r>
            <a:r>
              <a:rPr lang="it-IT" sz="3000" dirty="0" err="1"/>
              <a:t>Communication</a:t>
            </a:r>
            <a:r>
              <a:rPr lang="it-IT" sz="3000" dirty="0"/>
              <a:t> System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8E91C-0E37-4C8B-8AA9-C71B375BEA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2" r="-503"/>
          <a:stretch/>
        </p:blipFill>
        <p:spPr bwMode="auto">
          <a:xfrm>
            <a:off x="3950704" y="3812560"/>
            <a:ext cx="4536504" cy="216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A7DD692-8D93-46EE-A467-89813C350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48" y="3981296"/>
            <a:ext cx="2919611" cy="182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05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scientifica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29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Individuazione e esaltazione delle pareti dei vasi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scientifica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30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Individuazione e esaltazione delle pareti dei vasi</a:t>
            </a:r>
          </a:p>
          <a:p>
            <a:r>
              <a:rPr lang="it-IT" sz="3000" dirty="0"/>
              <a:t>Diffusione del </a:t>
            </a:r>
            <a:r>
              <a:rPr lang="it-IT" sz="3000" dirty="0" err="1"/>
              <a:t>videocapillaroscopio</a:t>
            </a:r>
            <a:r>
              <a:rPr lang="it-IT" sz="3000" dirty="0"/>
              <a:t> su larga scala in "medicina personalizzata" con vantaggi rispetto al modello classico "</a:t>
            </a:r>
            <a:r>
              <a:rPr lang="it-IT" sz="3000" dirty="0" err="1"/>
              <a:t>one-size-fits-all</a:t>
            </a:r>
            <a:r>
              <a:rPr lang="it-IT" sz="3000" dirty="0"/>
              <a:t>"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7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scientifica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31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Individuazione e esaltazione delle pareti dei vasi</a:t>
            </a:r>
          </a:p>
          <a:p>
            <a:r>
              <a:rPr lang="it-IT" sz="3000" dirty="0"/>
              <a:t>Diffusione del </a:t>
            </a:r>
            <a:r>
              <a:rPr lang="it-IT" sz="3000" dirty="0" err="1"/>
              <a:t>videocapillaroscopio</a:t>
            </a:r>
            <a:r>
              <a:rPr lang="it-IT" sz="3000" dirty="0"/>
              <a:t> su larga scala in "medicina personalizzata" con vantaggi rispetto al modello classico "</a:t>
            </a:r>
            <a:r>
              <a:rPr lang="it-IT" sz="3000" dirty="0" err="1"/>
              <a:t>one-size-fits-all</a:t>
            </a:r>
            <a:r>
              <a:rPr lang="it-IT" sz="3000" dirty="0"/>
              <a:t>"</a:t>
            </a:r>
          </a:p>
          <a:p>
            <a:r>
              <a:rPr lang="it-IT" sz="3000" dirty="0"/>
              <a:t>Integrazione con la struttura "Liquid Lab"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1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scientifica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32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Individuazione e esaltazione delle pareti dei vasi</a:t>
            </a:r>
          </a:p>
          <a:p>
            <a:r>
              <a:rPr lang="it-IT" sz="3000" dirty="0"/>
              <a:t>Diffusione del </a:t>
            </a:r>
            <a:r>
              <a:rPr lang="it-IT" sz="3000" dirty="0" err="1"/>
              <a:t>videocapillaroscopio</a:t>
            </a:r>
            <a:r>
              <a:rPr lang="it-IT" sz="3000" dirty="0"/>
              <a:t> su larga scala in "medicina personalizzata" con vantaggi rispetto al modello classico "</a:t>
            </a:r>
            <a:r>
              <a:rPr lang="it-IT" sz="3000" dirty="0" err="1"/>
              <a:t>one-size-fits-all</a:t>
            </a:r>
            <a:r>
              <a:rPr lang="it-IT" sz="3000" dirty="0"/>
              <a:t>"</a:t>
            </a:r>
          </a:p>
          <a:p>
            <a:r>
              <a:rPr lang="it-IT" sz="3000" dirty="0"/>
              <a:t>Integrazione con la struttura "Liquid Lab"</a:t>
            </a:r>
          </a:p>
          <a:p>
            <a:r>
              <a:rPr lang="it-IT" sz="3000" dirty="0"/>
              <a:t>Diffusione di un </a:t>
            </a:r>
            <a:r>
              <a:rPr lang="it-IT" sz="3000" dirty="0" err="1"/>
              <a:t>repository</a:t>
            </a:r>
            <a:r>
              <a:rPr lang="it-IT" sz="3000" dirty="0"/>
              <a:t> di dati utili per la realizzazione di sistemi esterni di elaborazione in </a:t>
            </a:r>
            <a:r>
              <a:rPr lang="it-IT" sz="3000" dirty="0" err="1"/>
              <a:t>videocapillaroscopia</a:t>
            </a:r>
            <a:endParaRPr lang="it-IT" sz="3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8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scientifica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33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it-IT" sz="3000" dirty="0"/>
              <a:t>Individuazione e esaltazione delle pareti dei vasi</a:t>
            </a:r>
          </a:p>
          <a:p>
            <a:r>
              <a:rPr lang="it-IT" sz="3000" dirty="0"/>
              <a:t>Diffusione del </a:t>
            </a:r>
            <a:r>
              <a:rPr lang="it-IT" sz="3000" dirty="0" err="1"/>
              <a:t>videocapillaroscopio</a:t>
            </a:r>
            <a:r>
              <a:rPr lang="it-IT" sz="3000" dirty="0"/>
              <a:t> su larga scala in "medicina personalizzata" con vantaggi rispetto al modello classico "</a:t>
            </a:r>
            <a:r>
              <a:rPr lang="it-IT" sz="3000" dirty="0" err="1"/>
              <a:t>one-size-fits-all</a:t>
            </a:r>
            <a:r>
              <a:rPr lang="it-IT" sz="3000" dirty="0"/>
              <a:t>"</a:t>
            </a:r>
          </a:p>
          <a:p>
            <a:r>
              <a:rPr lang="it-IT" sz="3000" dirty="0"/>
              <a:t>Integrazione con la struttura "Liquid Lab"</a:t>
            </a:r>
          </a:p>
          <a:p>
            <a:r>
              <a:rPr lang="it-IT" sz="3000" dirty="0"/>
              <a:t>Diffusione di un </a:t>
            </a:r>
            <a:r>
              <a:rPr lang="it-IT" sz="3000" dirty="0" err="1"/>
              <a:t>repository</a:t>
            </a:r>
            <a:r>
              <a:rPr lang="it-IT" sz="3000" dirty="0"/>
              <a:t> di dati utili per la realizzazione di sistemi esterni di elaborazione in </a:t>
            </a:r>
            <a:r>
              <a:rPr lang="it-IT" sz="3000" dirty="0" err="1"/>
              <a:t>videocapillaroscopia</a:t>
            </a:r>
            <a:endParaRPr lang="it-IT" sz="3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2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tecnologica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34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Applicazione della filosofia della economia circolare per un sistema a ridotto impatto ambientale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2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tecnologica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35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Applicazione della filosofia della economia circolare per un sistema a ridotto impatto ambientale</a:t>
            </a:r>
          </a:p>
          <a:p>
            <a:r>
              <a:rPr lang="it-IT" sz="3000" dirty="0"/>
              <a:t>Integrazione con gli esistenti sistemi ospedalieri informatici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8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tecnologica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36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Applicazione della filosofia della economia circolare per un sistema a ridotto impatto ambientale</a:t>
            </a:r>
          </a:p>
          <a:p>
            <a:r>
              <a:rPr lang="it-IT" sz="3000" dirty="0"/>
              <a:t>Integrazione con gli esistenti sistemi ospedalieri informatici</a:t>
            </a:r>
          </a:p>
          <a:p>
            <a:r>
              <a:rPr lang="it-IT" sz="3000" dirty="0"/>
              <a:t>Ambiente in realtà aumentata per il supporto alla diagnostica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85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sociale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37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Diagnosi di secondo livello in tempi rapidi con costi più contenuti, sfruttando al massimo la rete sanitaria territoriale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4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industriale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38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Realizzazione di un sistema affidabile e mantenibile anche con assistenza remota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5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industriale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39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Realizzazione di un sistema affidabile e mantenibile anche con assistenza remota</a:t>
            </a:r>
          </a:p>
          <a:p>
            <a:r>
              <a:rPr lang="it-IT" sz="3000" dirty="0"/>
              <a:t>Riduzione degli interventi post-vendita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0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Rilevanza industriale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40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Realizzazione di un sistema affidabile e mantenibile anche con assistenza remota</a:t>
            </a:r>
          </a:p>
          <a:p>
            <a:r>
              <a:rPr lang="it-IT" sz="3000" dirty="0"/>
              <a:t>Riduzione degli interventi post-vendita</a:t>
            </a:r>
          </a:p>
          <a:p>
            <a:r>
              <a:rPr lang="it-IT" sz="3000" dirty="0"/>
              <a:t>Applicazione in differenti ambiti diagnostici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AD1C8-B835-4043-B2E3-AFCC9E61A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 algn="ctr">
              <a:buNone/>
            </a:pPr>
            <a:r>
              <a:rPr lang="it-IT" sz="4400" dirty="0">
                <a:latin typeface="Lato Regular"/>
              </a:rPr>
              <a:t>Grazie !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41</a:t>
            </a:fld>
            <a:endParaRPr lang="it-IT" dirty="0">
              <a:latin typeface="Lato Regular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20AC771-2714-4752-BE7B-FA1C534D84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5828030"/>
            <a:ext cx="12192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56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3188</TotalTime>
  <Words>989</Words>
  <Application>Microsoft Office PowerPoint</Application>
  <PresentationFormat>Presentazione su schermo (4:3)</PresentationFormat>
  <Paragraphs>199</Paragraphs>
  <Slides>41</Slides>
  <Notes>39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48" baseType="lpstr">
      <vt:lpstr>Bookman Old Style</vt:lpstr>
      <vt:lpstr>Calibri</vt:lpstr>
      <vt:lpstr>Gill Sans MT</vt:lpstr>
      <vt:lpstr>Lato Regular</vt:lpstr>
      <vt:lpstr>Wingdings</vt:lpstr>
      <vt:lpstr>Wingdings 3</vt:lpstr>
      <vt:lpstr>Satellite</vt:lpstr>
      <vt:lpstr>SIMAM Sviluppo e Integrazione di Metodologie di AR per l'Analisi non invasiva della Microcircolazione arteriosa-venosa per il supporto alla diagnosi Cesare Valenti (cesare.valenti@unipa.it)     Università degli Studi di Palermo</vt:lpstr>
      <vt:lpstr>Videocapillaroscopia</vt:lpstr>
      <vt:lpstr>Videocapillaroscopia</vt:lpstr>
      <vt:lpstr>Videocapillaroscopia</vt:lpstr>
      <vt:lpstr>Videocapillaroscopia</vt:lpstr>
      <vt:lpstr>Videocapillaroscopia</vt:lpstr>
      <vt:lpstr>Videocapillaroscopia</vt:lpstr>
      <vt:lpstr>Videocapillaroscopia</vt:lpstr>
      <vt:lpstr>Videocapillaroscopia</vt:lpstr>
      <vt:lpstr>Videocapillaroscopia</vt:lpstr>
      <vt:lpstr>Partecipanti</vt:lpstr>
      <vt:lpstr>Partecipanti</vt:lpstr>
      <vt:lpstr>Partecipanti</vt:lpstr>
      <vt:lpstr>Adamo S.r.l.</vt:lpstr>
      <vt:lpstr>Adamo S.r.l.</vt:lpstr>
      <vt:lpstr>Adamo S.r.l.</vt:lpstr>
      <vt:lpstr>UniPA - DICHIRONS</vt:lpstr>
      <vt:lpstr>UniPA - DICHIRONS</vt:lpstr>
      <vt:lpstr>UniPA - DICHIRONS</vt:lpstr>
      <vt:lpstr>UniPA - DMI</vt:lpstr>
      <vt:lpstr>UniPA - DMI</vt:lpstr>
      <vt:lpstr>UniPA - DMI</vt:lpstr>
      <vt:lpstr>UniPA - DMI</vt:lpstr>
      <vt:lpstr>UniPA - DMI</vt:lpstr>
      <vt:lpstr>UniPA - DFC</vt:lpstr>
      <vt:lpstr>UniPA - DFC</vt:lpstr>
      <vt:lpstr>UniPA - DI</vt:lpstr>
      <vt:lpstr>UniPA - DI</vt:lpstr>
      <vt:lpstr>Rilevanza scientifica</vt:lpstr>
      <vt:lpstr>Rilevanza scientifica</vt:lpstr>
      <vt:lpstr>Rilevanza scientifica</vt:lpstr>
      <vt:lpstr>Rilevanza scientifica</vt:lpstr>
      <vt:lpstr>Rilevanza scientifica</vt:lpstr>
      <vt:lpstr>Rilevanza tecnologica</vt:lpstr>
      <vt:lpstr>Rilevanza tecnologica</vt:lpstr>
      <vt:lpstr>Rilevanza tecnologica</vt:lpstr>
      <vt:lpstr>Rilevanza sociale</vt:lpstr>
      <vt:lpstr>Rilevanza industriale</vt:lpstr>
      <vt:lpstr>Rilevanza industriale</vt:lpstr>
      <vt:lpstr>Rilevanza industriale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Barbera</dc:creator>
  <cp:lastModifiedBy>Roberto Barbera</cp:lastModifiedBy>
  <cp:revision>462</cp:revision>
  <dcterms:created xsi:type="dcterms:W3CDTF">2012-02-24T14:26:31Z</dcterms:created>
  <dcterms:modified xsi:type="dcterms:W3CDTF">2021-03-26T19:35:40Z</dcterms:modified>
</cp:coreProperties>
</file>