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</p:sldMasterIdLst>
  <p:notesMasterIdLst>
    <p:notesMasterId r:id="rId13"/>
  </p:notesMasterIdLst>
  <p:sldIdLst>
    <p:sldId id="256" r:id="rId2"/>
    <p:sldId id="351" r:id="rId3"/>
    <p:sldId id="258" r:id="rId4"/>
    <p:sldId id="316" r:id="rId5"/>
    <p:sldId id="335" r:id="rId6"/>
    <p:sldId id="332" r:id="rId7"/>
    <p:sldId id="331" r:id="rId8"/>
    <p:sldId id="333" r:id="rId9"/>
    <p:sldId id="336" r:id="rId10"/>
    <p:sldId id="334" r:id="rId11"/>
    <p:sldId id="288" r:id="rId1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076963-2787-461C-9FCE-96955E733DE9}" v="1" dt="2021-03-23T14:23:16.1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191" autoAdjust="0"/>
    <p:restoredTop sz="92933" autoAdjust="0"/>
  </p:normalViewPr>
  <p:slideViewPr>
    <p:cSldViewPr>
      <p:cViewPr varScale="1">
        <p:scale>
          <a:sx n="82" d="100"/>
          <a:sy n="82" d="100"/>
        </p:scale>
        <p:origin x="1099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49F564-DC57-4192-8078-79C90AA5E388}" type="datetimeFigureOut">
              <a:rPr lang="it-IT" smtClean="0"/>
              <a:t>24/03/2021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3B7ADB-F32C-45E7-8989-D778B87DF0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381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11085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34142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80939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90560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07125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0038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89425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9084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639C6055-D158-4D21-AF18-7BA659A618B4}" type="datetime1">
              <a:rPr lang="it-IT" smtClean="0"/>
              <a:t>24/03/2021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it-IT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/>
          </a:p>
        </p:txBody>
      </p:sp>
      <p:sp>
        <p:nvSpPr>
          <p:cNvPr id="21" name="Rettangolo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ttangolo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ttangolo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tx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ttangolo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tx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dirty="0"/>
              <a:t>Fare clic per modificare lo stile del titolo</a:t>
            </a:r>
            <a:endParaRPr kumimoji="0"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984B8-676E-43AF-99E4-B168536AA7D0}" type="datetime1">
              <a:rPr lang="it-IT" smtClean="0"/>
              <a:t>24/03/2021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 dirty="0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11D8CAF5-D8A0-4655-B07B-B121751DD8FB}" type="datetime1">
              <a:rPr lang="it-IT" smtClean="0"/>
              <a:t>24/03/2021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tangolo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E7F2C-A2A8-4201-808C-B053030B1926}" type="datetime1">
              <a:rPr lang="it-IT" smtClean="0"/>
              <a:t>24/03/2021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A3908-86C6-4ECD-872F-61B04B34631B}" type="datetime1">
              <a:rPr lang="it-IT" smtClean="0"/>
              <a:t>24/03/2021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FB128-A84B-4F68-A6F3-05210B74F8DE}" type="datetime1">
              <a:rPr lang="it-IT" smtClean="0"/>
              <a:t>24/03/2021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/>
          </a:p>
        </p:txBody>
      </p:sp>
      <p:sp>
        <p:nvSpPr>
          <p:cNvPr id="6" name="Triangolo isosce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E79A-18EE-4229-829B-223C70D83055}" type="datetime1">
              <a:rPr lang="it-IT" smtClean="0"/>
              <a:t>24/03/2021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/>
          </a:p>
        </p:txBody>
      </p:sp>
      <p:sp>
        <p:nvSpPr>
          <p:cNvPr id="5" name="Connettore 1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riangolo isosce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7B77-9F97-4D9D-B75F-11A7A0AF7E6D}" type="datetime1">
              <a:rPr lang="it-IT" smtClean="0"/>
              <a:t>24/03/2021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/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riangolo isosce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egnaposto contenuto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it-IT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FB355-0DE0-4AB9-A595-4E9AE7C838DA}" type="datetime1">
              <a:rPr lang="it-IT" smtClean="0"/>
              <a:t>24/03/2021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/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riangolo isosce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22103-6AD1-4CDE-AAC8-9529DFC86523}" type="datetime1">
              <a:rPr lang="it-IT" smtClean="0"/>
              <a:t>24/03/2021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2EBDC-21DD-4A81-8B9D-925CA4A0CD06}" type="datetime1">
              <a:rPr lang="it-IT" smtClean="0"/>
              <a:t>24/03/2021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/>
          </a:p>
        </p:txBody>
      </p:sp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riangolo isosce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  <a:p>
            <a:pPr lvl="1" eaLnBrk="1" latinLnBrk="0" hangingPunct="1"/>
            <a:r>
              <a:rPr kumimoji="0" lang="it-IT"/>
              <a:t>Secondo livello</a:t>
            </a:r>
          </a:p>
          <a:p>
            <a:pPr lvl="2" eaLnBrk="1" latinLnBrk="0" hangingPunct="1"/>
            <a:r>
              <a:rPr kumimoji="0" lang="it-IT"/>
              <a:t>Terzo livello</a:t>
            </a:r>
          </a:p>
          <a:p>
            <a:pPr lvl="3" eaLnBrk="1" latinLnBrk="0" hangingPunct="1"/>
            <a:r>
              <a:rPr kumimoji="0" lang="it-IT"/>
              <a:t>Quarto livello</a:t>
            </a:r>
          </a:p>
          <a:p>
            <a:pPr lvl="4" eaLnBrk="1" latinLnBrk="0" hangingPunct="1"/>
            <a:r>
              <a:rPr kumimoji="0" lang="it-IT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3C56BF6-77C5-4CD1-A246-4973B9ED7BB4}" type="datetime1">
              <a:rPr lang="it-IT" smtClean="0"/>
              <a:t>24/03/2021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F16100-B8A3-4576-9DD2-C1BF33AC416A}" type="slidenum">
              <a:rPr lang="it-IT" smtClean="0"/>
              <a:t>‹N›</a:t>
            </a:fld>
            <a:endParaRPr lang="it-IT"/>
          </a:p>
        </p:txBody>
      </p:sp>
      <p:sp>
        <p:nvSpPr>
          <p:cNvPr id="28" name="Connettore 1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Connettore 1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riangolo isosce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gif"/><Relationship Id="rId13" Type="http://schemas.openxmlformats.org/officeDocument/2006/relationships/image" Target="../media/image34.jpeg"/><Relationship Id="rId3" Type="http://schemas.openxmlformats.org/officeDocument/2006/relationships/image" Target="../media/image8.jpeg"/><Relationship Id="rId7" Type="http://schemas.openxmlformats.org/officeDocument/2006/relationships/image" Target="../media/image28.jpeg"/><Relationship Id="rId12" Type="http://schemas.openxmlformats.org/officeDocument/2006/relationships/image" Target="../media/image3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11" Type="http://schemas.openxmlformats.org/officeDocument/2006/relationships/image" Target="../media/image32.jpeg"/><Relationship Id="rId5" Type="http://schemas.openxmlformats.org/officeDocument/2006/relationships/image" Target="../media/image26.png"/><Relationship Id="rId15" Type="http://schemas.openxmlformats.org/officeDocument/2006/relationships/image" Target="../media/image24.png"/><Relationship Id="rId10" Type="http://schemas.openxmlformats.org/officeDocument/2006/relationships/image" Target="../media/image31.png"/><Relationship Id="rId4" Type="http://schemas.openxmlformats.org/officeDocument/2006/relationships/image" Target="../media/image25.jpeg"/><Relationship Id="rId9" Type="http://schemas.openxmlformats.org/officeDocument/2006/relationships/image" Target="../media/image30.jpeg"/><Relationship Id="rId14" Type="http://schemas.openxmlformats.org/officeDocument/2006/relationships/image" Target="../media/image3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6.pn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g"/><Relationship Id="rId5" Type="http://schemas.openxmlformats.org/officeDocument/2006/relationships/image" Target="../media/image38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8.jpe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4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39552" y="2852936"/>
            <a:ext cx="7613501" cy="1759225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it-IT" sz="2800" b="1" dirty="0">
                <a:latin typeface="Lato Regular"/>
              </a:rPr>
              <a:t>L’infrastruttura del progetto </a:t>
            </a:r>
            <a:br>
              <a:rPr lang="it-IT" sz="2800" b="1" dirty="0">
                <a:latin typeface="Lato Regular"/>
              </a:rPr>
            </a:br>
            <a:r>
              <a:rPr lang="it-IT" sz="2000" b="1" dirty="0">
                <a:latin typeface="Lato Regular"/>
              </a:rPr>
              <a:t>Sede di Catania </a:t>
            </a:r>
            <a:br>
              <a:rPr lang="it-IT" sz="2000" b="1" dirty="0">
                <a:latin typeface="Lato Regular"/>
              </a:rPr>
            </a:br>
            <a:br>
              <a:rPr lang="it-IT" sz="1200" b="1" dirty="0">
                <a:latin typeface="Lato Regular"/>
              </a:rPr>
            </a:br>
            <a:r>
              <a:rPr lang="it-IT" sz="2000" dirty="0">
                <a:latin typeface="Lato Regular"/>
              </a:rPr>
              <a:t>Marco Pappalardo, Simona Arriva</a:t>
            </a:r>
            <a:br>
              <a:rPr lang="it-IT" sz="2000" dirty="0">
                <a:latin typeface="Lato Regular"/>
              </a:rPr>
            </a:br>
            <a:r>
              <a:rPr lang="it-IT" sz="2000" dirty="0">
                <a:latin typeface="Lato Regular"/>
              </a:rPr>
              <a:t>[</a:t>
            </a:r>
            <a:r>
              <a:rPr lang="it-IT" sz="2000" dirty="0" err="1">
                <a:latin typeface="Lato Regular"/>
              </a:rPr>
              <a:t>marco.pappalardo</a:t>
            </a:r>
            <a:r>
              <a:rPr lang="it-IT" sz="2000" dirty="0">
                <a:latin typeface="Lato Regular"/>
              </a:rPr>
              <a:t> | </a:t>
            </a:r>
            <a:r>
              <a:rPr lang="it-IT" sz="2000" dirty="0" err="1">
                <a:latin typeface="Lato Regular"/>
              </a:rPr>
              <a:t>simona.arriva</a:t>
            </a:r>
            <a:r>
              <a:rPr lang="it-IT" sz="2000" dirty="0">
                <a:latin typeface="Lato Regular"/>
              </a:rPr>
              <a:t>]@softwareengineering.it)    </a:t>
            </a:r>
            <a:br>
              <a:rPr lang="it-IT" sz="2000" dirty="0">
                <a:latin typeface="Lato Regular"/>
              </a:rPr>
            </a:br>
            <a:r>
              <a:rPr lang="it-IT" sz="2000" dirty="0">
                <a:latin typeface="Lato Regular"/>
              </a:rPr>
              <a:t>Software Engineering Italia S.r.l.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59632" y="5127848"/>
            <a:ext cx="6858000" cy="533400"/>
          </a:xfrm>
        </p:spPr>
        <p:txBody>
          <a:bodyPr>
            <a:normAutofit fontScale="85000" lnSpcReduction="20000"/>
          </a:bodyPr>
          <a:lstStyle/>
          <a:p>
            <a:r>
              <a:rPr lang="it-IT" dirty="0">
                <a:solidFill>
                  <a:schemeClr val="tx1"/>
                </a:solidFill>
                <a:latin typeface="Lato Regular"/>
              </a:rPr>
              <a:t>Evento di presentazione del progetto 3DLab-Sicilia, Online,</a:t>
            </a:r>
            <a:br>
              <a:rPr lang="it-IT" dirty="0">
                <a:solidFill>
                  <a:schemeClr val="tx1"/>
                </a:solidFill>
                <a:latin typeface="Lato Regular"/>
              </a:rPr>
            </a:br>
            <a:r>
              <a:rPr lang="it-IT" dirty="0">
                <a:solidFill>
                  <a:schemeClr val="tx1"/>
                </a:solidFill>
                <a:latin typeface="Lato Regular"/>
              </a:rPr>
              <a:t>27 marzo 2021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F63BC25-7C2B-48DE-B3CF-1CBCD785C9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885852" cy="1759225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50029D5-C216-4D6F-9401-69F4B85D23C9}"/>
              </a:ext>
            </a:extLst>
          </p:cNvPr>
          <p:cNvSpPr txBox="1"/>
          <p:nvPr/>
        </p:nvSpPr>
        <p:spPr>
          <a:xfrm>
            <a:off x="5366173" y="6239371"/>
            <a:ext cx="37203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00" dirty="0">
                <a:latin typeface="Lato Regular"/>
              </a:rPr>
              <a:t>Progetto 3DLab-Sicilia – N. 08CT4669990220</a:t>
            </a:r>
            <a:endParaRPr lang="it-IT" dirty="0">
              <a:latin typeface="Lato Regular"/>
            </a:endParaRPr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41731110-BA89-48A0-8995-8EC0978D5A0C}"/>
              </a:ext>
            </a:extLst>
          </p:cNvPr>
          <p:cNvGrpSpPr/>
          <p:nvPr/>
        </p:nvGrpSpPr>
        <p:grpSpPr>
          <a:xfrm>
            <a:off x="57513" y="5967064"/>
            <a:ext cx="4370471" cy="846312"/>
            <a:chOff x="57513" y="5967064"/>
            <a:chExt cx="4370471" cy="846312"/>
          </a:xfrm>
        </p:grpSpPr>
        <p:pic>
          <p:nvPicPr>
            <p:cNvPr id="11" name="Immagine 10" descr="Immagine che contiene clipart&#10;&#10;Descrizione generata automaticamente">
              <a:extLst>
                <a:ext uri="{FF2B5EF4-FFF2-40B4-BE49-F238E27FC236}">
                  <a16:creationId xmlns:a16="http://schemas.microsoft.com/office/drawing/2014/main" id="{1A89BD20-7A66-4249-8102-4D8150B803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13" y="5973145"/>
              <a:ext cx="1263505" cy="840231"/>
            </a:xfrm>
            <a:prstGeom prst="rect">
              <a:avLst/>
            </a:prstGeom>
          </p:spPr>
        </p:pic>
        <p:pic>
          <p:nvPicPr>
            <p:cNvPr id="12" name="Immagine 11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42B50402-FD7E-4D70-8177-1E185BBCB9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1823" y="5973145"/>
              <a:ext cx="673993" cy="834150"/>
            </a:xfrm>
            <a:prstGeom prst="rect">
              <a:avLst/>
            </a:prstGeom>
          </p:spPr>
        </p:pic>
        <p:pic>
          <p:nvPicPr>
            <p:cNvPr id="13" name="Immagine 12">
              <a:extLst>
                <a:ext uri="{FF2B5EF4-FFF2-40B4-BE49-F238E27FC236}">
                  <a16:creationId xmlns:a16="http://schemas.microsoft.com/office/drawing/2014/main" id="{AB4FF193-432B-4DBF-8425-BCD0676602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9211" y="5973145"/>
              <a:ext cx="1378773" cy="827264"/>
            </a:xfrm>
            <a:prstGeom prst="rect">
              <a:avLst/>
            </a:prstGeom>
          </p:spPr>
        </p:pic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id="{4DA3967D-F2F9-4E0C-BA48-5BA37874EF5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03648" y="5967064"/>
              <a:ext cx="735202" cy="840231"/>
            </a:xfrm>
            <a:prstGeom prst="rect">
              <a:avLst/>
            </a:prstGeom>
          </p:spPr>
        </p:pic>
      </p:grpSp>
      <p:pic>
        <p:nvPicPr>
          <p:cNvPr id="15" name="Immagine 14" descr="Immagine che contiene testo, clipart&#10;&#10;Descrizione generata automaticamente">
            <a:extLst>
              <a:ext uri="{FF2B5EF4-FFF2-40B4-BE49-F238E27FC236}">
                <a16:creationId xmlns:a16="http://schemas.microsoft.com/office/drawing/2014/main" id="{60852549-A417-4762-86EC-C05E93FCBB3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44624"/>
            <a:ext cx="3279768" cy="1462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155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8" name="Connettore a gomito 87">
            <a:extLst>
              <a:ext uri="{FF2B5EF4-FFF2-40B4-BE49-F238E27FC236}">
                <a16:creationId xmlns:a16="http://schemas.microsoft.com/office/drawing/2014/main" id="{3619588F-08AB-472A-8D9E-4CF0F446E5F9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4939588" y="4324600"/>
            <a:ext cx="2932559" cy="859678"/>
          </a:xfrm>
          <a:prstGeom prst="bentConnector3">
            <a:avLst>
              <a:gd name="adj1" fmla="val 93443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Connettore a gomito 107">
            <a:extLst>
              <a:ext uri="{FF2B5EF4-FFF2-40B4-BE49-F238E27FC236}">
                <a16:creationId xmlns:a16="http://schemas.microsoft.com/office/drawing/2014/main" id="{222C573B-BD5D-43CE-9162-895032F04EF8}"/>
              </a:ext>
            </a:extLst>
          </p:cNvPr>
          <p:cNvCxnSpPr>
            <a:cxnSpLocks/>
            <a:stCxn id="9" idx="3"/>
            <a:endCxn id="41" idx="2"/>
          </p:cNvCxnSpPr>
          <p:nvPr/>
        </p:nvCxnSpPr>
        <p:spPr>
          <a:xfrm flipH="1" flipV="1">
            <a:off x="3474239" y="4338248"/>
            <a:ext cx="5164755" cy="846030"/>
          </a:xfrm>
          <a:prstGeom prst="bentConnector4">
            <a:avLst>
              <a:gd name="adj1" fmla="val -4426"/>
              <a:gd name="adj2" fmla="val 7266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Connettore a gomito 105">
            <a:extLst>
              <a:ext uri="{FF2B5EF4-FFF2-40B4-BE49-F238E27FC236}">
                <a16:creationId xmlns:a16="http://schemas.microsoft.com/office/drawing/2014/main" id="{86BBB028-8B71-4EC4-A561-4F2B58C93A29}"/>
              </a:ext>
            </a:extLst>
          </p:cNvPr>
          <p:cNvCxnSpPr>
            <a:cxnSpLocks/>
            <a:stCxn id="9" idx="0"/>
            <a:endCxn id="42" idx="2"/>
          </p:cNvCxnSpPr>
          <p:nvPr/>
        </p:nvCxnSpPr>
        <p:spPr>
          <a:xfrm rot="16200000" flipV="1">
            <a:off x="6286608" y="2831891"/>
            <a:ext cx="465707" cy="347222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8684" y="-99392"/>
            <a:ext cx="8643796" cy="1143000"/>
          </a:xfrm>
        </p:spPr>
        <p:txBody>
          <a:bodyPr>
            <a:normAutofit fontScale="90000"/>
          </a:bodyPr>
          <a:lstStyle/>
          <a:p>
            <a:r>
              <a:rPr lang="it-IT" sz="3600" dirty="0">
                <a:solidFill>
                  <a:schemeClr val="tx1"/>
                </a:solidFill>
                <a:latin typeface="Lato Regular"/>
              </a:rPr>
              <a:t>Dipendenze dei casi d’uso dagli                                              elementi dell’infrastruttura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2</a:t>
            </a:fld>
            <a:endParaRPr lang="it-IT" dirty="0">
              <a:latin typeface="Lato Regular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C843118C-B478-4957-BA72-DE883E3B6A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429AD68-F2D8-4FFD-A77F-5967AFD50C33}"/>
              </a:ext>
            </a:extLst>
          </p:cNvPr>
          <p:cNvSpPr txBox="1"/>
          <p:nvPr/>
        </p:nvSpPr>
        <p:spPr>
          <a:xfrm rot="16200000">
            <a:off x="-317899" y="1987474"/>
            <a:ext cx="13949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>
                <a:latin typeface="Lato Regular"/>
              </a:rPr>
              <a:t>Casi d’uso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9F5CDA65-3906-4903-9DC8-D839E20CE485}"/>
              </a:ext>
            </a:extLst>
          </p:cNvPr>
          <p:cNvSpPr txBox="1"/>
          <p:nvPr/>
        </p:nvSpPr>
        <p:spPr>
          <a:xfrm rot="16200000">
            <a:off x="-1007064" y="4051087"/>
            <a:ext cx="30084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000" b="1" dirty="0">
                <a:latin typeface="Lato Regular"/>
              </a:rPr>
              <a:t>Elementi </a:t>
            </a:r>
          </a:p>
          <a:p>
            <a:pPr algn="ctr"/>
            <a:r>
              <a:rPr lang="it-IT" sz="2000" b="1" dirty="0">
                <a:latin typeface="Lato Regular"/>
              </a:rPr>
              <a:t>dell’infrastruttura</a:t>
            </a:r>
          </a:p>
          <a:p>
            <a:pPr algn="ctr"/>
            <a:r>
              <a:rPr lang="it-IT" sz="1400" b="1">
                <a:latin typeface="Lato Regular"/>
              </a:rPr>
              <a:t>(</a:t>
            </a:r>
            <a:r>
              <a:rPr lang="it-IT" sz="1400" b="1" dirty="0">
                <a:latin typeface="Lato Regular"/>
              </a:rPr>
              <a:t>acquisizione   </a:t>
            </a:r>
            <a:r>
              <a:rPr lang="it-IT" sz="1400" b="1">
                <a:latin typeface="Lato Regular"/>
              </a:rPr>
              <a:t>-   presentazione</a:t>
            </a:r>
            <a:r>
              <a:rPr lang="it-IT" sz="1400" b="1" dirty="0">
                <a:latin typeface="Lato Regular"/>
              </a:rPr>
              <a:t>)</a:t>
            </a:r>
          </a:p>
        </p:txBody>
      </p:sp>
      <p:grpSp>
        <p:nvGrpSpPr>
          <p:cNvPr id="118" name="Gruppo 117">
            <a:extLst>
              <a:ext uri="{FF2B5EF4-FFF2-40B4-BE49-F238E27FC236}">
                <a16:creationId xmlns:a16="http://schemas.microsoft.com/office/drawing/2014/main" id="{DA45AD24-0846-4A3E-9F0F-E65BB1C0EDAE}"/>
              </a:ext>
            </a:extLst>
          </p:cNvPr>
          <p:cNvGrpSpPr/>
          <p:nvPr/>
        </p:nvGrpSpPr>
        <p:grpSpPr>
          <a:xfrm>
            <a:off x="691796" y="1153342"/>
            <a:ext cx="8056668" cy="1555578"/>
            <a:chOff x="691796" y="1153342"/>
            <a:chExt cx="8056668" cy="1555578"/>
          </a:xfrm>
        </p:grpSpPr>
        <p:pic>
          <p:nvPicPr>
            <p:cNvPr id="24" name="Immagine 23">
              <a:extLst>
                <a:ext uri="{FF2B5EF4-FFF2-40B4-BE49-F238E27FC236}">
                  <a16:creationId xmlns:a16="http://schemas.microsoft.com/office/drawing/2014/main" id="{C57FBC27-5DC2-4A2A-B5FE-1C8F0DB4F0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81013" y="1747415"/>
              <a:ext cx="921774" cy="961505"/>
            </a:xfrm>
            <a:prstGeom prst="rect">
              <a:avLst/>
            </a:prstGeom>
          </p:spPr>
        </p:pic>
        <p:pic>
          <p:nvPicPr>
            <p:cNvPr id="25" name="Immagine 24">
              <a:extLst>
                <a:ext uri="{FF2B5EF4-FFF2-40B4-BE49-F238E27FC236}">
                  <a16:creationId xmlns:a16="http://schemas.microsoft.com/office/drawing/2014/main" id="{7A395A44-05EF-4482-96AE-F79A564526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19012" y="1778672"/>
              <a:ext cx="881094" cy="861368"/>
            </a:xfrm>
            <a:prstGeom prst="rect">
              <a:avLst/>
            </a:prstGeom>
          </p:spPr>
        </p:pic>
        <p:pic>
          <p:nvPicPr>
            <p:cNvPr id="26" name="Immagine 25">
              <a:extLst>
                <a:ext uri="{FF2B5EF4-FFF2-40B4-BE49-F238E27FC236}">
                  <a16:creationId xmlns:a16="http://schemas.microsoft.com/office/drawing/2014/main" id="{2538337C-2BDF-46FB-B683-8BA024F8615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74135" y="1728004"/>
              <a:ext cx="957384" cy="962703"/>
            </a:xfrm>
            <a:prstGeom prst="rect">
              <a:avLst/>
            </a:prstGeom>
          </p:spPr>
        </p:pic>
        <p:pic>
          <p:nvPicPr>
            <p:cNvPr id="27" name="Immagine 26">
              <a:extLst>
                <a:ext uri="{FF2B5EF4-FFF2-40B4-BE49-F238E27FC236}">
                  <a16:creationId xmlns:a16="http://schemas.microsoft.com/office/drawing/2014/main" id="{92C788BF-D05A-485D-B194-E5F6B47BB47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151063" y="1749928"/>
              <a:ext cx="1012759" cy="944186"/>
            </a:xfrm>
            <a:prstGeom prst="rect">
              <a:avLst/>
            </a:prstGeom>
          </p:spPr>
        </p:pic>
        <p:pic>
          <p:nvPicPr>
            <p:cNvPr id="28" name="Immagine 27">
              <a:extLst>
                <a:ext uri="{FF2B5EF4-FFF2-40B4-BE49-F238E27FC236}">
                  <a16:creationId xmlns:a16="http://schemas.microsoft.com/office/drawing/2014/main" id="{2EC0F7F8-C46B-44FE-91C9-946515246B0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701934" y="1778672"/>
              <a:ext cx="1046530" cy="930248"/>
            </a:xfrm>
            <a:prstGeom prst="rect">
              <a:avLst/>
            </a:prstGeom>
          </p:spPr>
        </p:pic>
        <p:sp>
          <p:nvSpPr>
            <p:cNvPr id="36" name="CasellaDiTesto 35">
              <a:extLst>
                <a:ext uri="{FF2B5EF4-FFF2-40B4-BE49-F238E27FC236}">
                  <a16:creationId xmlns:a16="http://schemas.microsoft.com/office/drawing/2014/main" id="{5115FF35-6F3F-447B-88E7-AFC0C5FADEA3}"/>
                </a:ext>
              </a:extLst>
            </p:cNvPr>
            <p:cNvSpPr txBox="1"/>
            <p:nvPr/>
          </p:nvSpPr>
          <p:spPr>
            <a:xfrm>
              <a:off x="691796" y="1153343"/>
              <a:ext cx="130567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600" dirty="0">
                  <a:latin typeface="Lato Regular"/>
                </a:rPr>
                <a:t>Turismo 4.0</a:t>
              </a:r>
            </a:p>
            <a:p>
              <a:pPr algn="ctr"/>
              <a:r>
                <a:rPr lang="it-IT" sz="1600" dirty="0">
                  <a:latin typeface="Lato Regular"/>
                </a:rPr>
                <a:t>UNESCO-VR</a:t>
              </a:r>
            </a:p>
          </p:txBody>
        </p:sp>
        <p:sp>
          <p:nvSpPr>
            <p:cNvPr id="37" name="CasellaDiTesto 36">
              <a:extLst>
                <a:ext uri="{FF2B5EF4-FFF2-40B4-BE49-F238E27FC236}">
                  <a16:creationId xmlns:a16="http://schemas.microsoft.com/office/drawing/2014/main" id="{AC345195-2B2C-4BC7-8D4D-31F561AD8D7C}"/>
                </a:ext>
              </a:extLst>
            </p:cNvPr>
            <p:cNvSpPr txBox="1"/>
            <p:nvPr/>
          </p:nvSpPr>
          <p:spPr>
            <a:xfrm>
              <a:off x="2411760" y="1352845"/>
              <a:ext cx="10791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600" dirty="0">
                  <a:latin typeface="Lato Regular"/>
                </a:rPr>
                <a:t>MONRAD</a:t>
              </a:r>
            </a:p>
          </p:txBody>
        </p:sp>
        <p:sp>
          <p:nvSpPr>
            <p:cNvPr id="38" name="CasellaDiTesto 37">
              <a:extLst>
                <a:ext uri="{FF2B5EF4-FFF2-40B4-BE49-F238E27FC236}">
                  <a16:creationId xmlns:a16="http://schemas.microsoft.com/office/drawing/2014/main" id="{56D2811B-0950-41EA-ABFB-760EDF7A421F}"/>
                </a:ext>
              </a:extLst>
            </p:cNvPr>
            <p:cNvSpPr txBox="1"/>
            <p:nvPr/>
          </p:nvSpPr>
          <p:spPr>
            <a:xfrm>
              <a:off x="4032824" y="1153342"/>
              <a:ext cx="118724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600" dirty="0" err="1">
                  <a:latin typeface="Lato Regular"/>
                </a:rPr>
                <a:t>CoReV</a:t>
              </a:r>
              <a:r>
                <a:rPr lang="it-IT" sz="1600" dirty="0">
                  <a:latin typeface="Lato Regular"/>
                </a:rPr>
                <a:t>-Lab</a:t>
              </a:r>
            </a:p>
            <a:p>
              <a:pPr algn="ctr"/>
              <a:r>
                <a:rPr lang="it-IT" sz="1600" dirty="0">
                  <a:latin typeface="Lato Regular"/>
                </a:rPr>
                <a:t>ADnet</a:t>
              </a:r>
            </a:p>
          </p:txBody>
        </p:sp>
        <p:sp>
          <p:nvSpPr>
            <p:cNvPr id="39" name="CasellaDiTesto 38">
              <a:extLst>
                <a:ext uri="{FF2B5EF4-FFF2-40B4-BE49-F238E27FC236}">
                  <a16:creationId xmlns:a16="http://schemas.microsoft.com/office/drawing/2014/main" id="{5FE014A0-2A16-4E95-908E-873A6B9B0883}"/>
                </a:ext>
              </a:extLst>
            </p:cNvPr>
            <p:cNvSpPr txBox="1"/>
            <p:nvPr/>
          </p:nvSpPr>
          <p:spPr>
            <a:xfrm>
              <a:off x="6000887" y="1340768"/>
              <a:ext cx="84991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600" dirty="0">
                  <a:latin typeface="Lato Regular"/>
                </a:rPr>
                <a:t>SIMAM</a:t>
              </a:r>
            </a:p>
          </p:txBody>
        </p:sp>
        <p:sp>
          <p:nvSpPr>
            <p:cNvPr id="40" name="CasellaDiTesto 39">
              <a:extLst>
                <a:ext uri="{FF2B5EF4-FFF2-40B4-BE49-F238E27FC236}">
                  <a16:creationId xmlns:a16="http://schemas.microsoft.com/office/drawing/2014/main" id="{7583C4E9-2224-4CB1-92CA-84F41A9B4DFD}"/>
                </a:ext>
              </a:extLst>
            </p:cNvPr>
            <p:cNvSpPr txBox="1"/>
            <p:nvPr/>
          </p:nvSpPr>
          <p:spPr>
            <a:xfrm>
              <a:off x="7976069" y="1355481"/>
              <a:ext cx="55637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600" dirty="0">
                  <a:latin typeface="Lato Regular"/>
                </a:rPr>
                <a:t>VCC</a:t>
              </a:r>
            </a:p>
          </p:txBody>
        </p:sp>
      </p:grpSp>
      <p:pic>
        <p:nvPicPr>
          <p:cNvPr id="14" name="Immagine 13">
            <a:extLst>
              <a:ext uri="{FF2B5EF4-FFF2-40B4-BE49-F238E27FC236}">
                <a16:creationId xmlns:a16="http://schemas.microsoft.com/office/drawing/2014/main" id="{FA384D59-B9E5-4A55-8BB4-C01DEBF3692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64861" y="3153750"/>
            <a:ext cx="926056" cy="883533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E7A9DEB3-47A8-48B0-8391-421626165F9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24550" y="3140968"/>
            <a:ext cx="884933" cy="857134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D7656FC9-62C3-4531-B982-3B91C53A98F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94060" y="4758145"/>
            <a:ext cx="932355" cy="809556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A4CBCE51-D859-4359-95AD-1882C5AD074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87624" y="4725144"/>
            <a:ext cx="1226682" cy="905874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D5FC394E-209E-4DE6-A385-9892F9F1E4B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872147" y="4800854"/>
            <a:ext cx="766847" cy="766847"/>
          </a:xfrm>
          <a:prstGeom prst="rect">
            <a:avLst/>
          </a:prstGeom>
        </p:spPr>
      </p:pic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82E52A60-C67F-4ACC-9D7D-6680B54513DA}"/>
              </a:ext>
            </a:extLst>
          </p:cNvPr>
          <p:cNvSpPr txBox="1"/>
          <p:nvPr/>
        </p:nvSpPr>
        <p:spPr>
          <a:xfrm>
            <a:off x="2987824" y="3999694"/>
            <a:ext cx="9728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600" dirty="0">
                <a:latin typeface="Lato Regular"/>
              </a:rPr>
              <a:t>VR CAVE</a:t>
            </a:r>
          </a:p>
        </p:txBody>
      </p: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E39DF06E-F231-439A-AF4E-053F55CEF42E}"/>
              </a:ext>
            </a:extLst>
          </p:cNvPr>
          <p:cNvSpPr txBox="1"/>
          <p:nvPr/>
        </p:nvSpPr>
        <p:spPr>
          <a:xfrm>
            <a:off x="4283855" y="3996593"/>
            <a:ext cx="9989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600" dirty="0">
                <a:latin typeface="Lato Regular"/>
              </a:rPr>
              <a:t>Visori VR</a:t>
            </a:r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6B932EC1-C493-41A9-B4AF-2DB8790EDB34}"/>
              </a:ext>
            </a:extLst>
          </p:cNvPr>
          <p:cNvSpPr txBox="1"/>
          <p:nvPr/>
        </p:nvSpPr>
        <p:spPr>
          <a:xfrm>
            <a:off x="1334186" y="5598534"/>
            <a:ext cx="9589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600" dirty="0">
                <a:latin typeface="Lato Regular"/>
              </a:rPr>
              <a:t>Laser </a:t>
            </a:r>
          </a:p>
          <a:p>
            <a:pPr algn="ctr"/>
            <a:r>
              <a:rPr lang="it-IT" sz="1600" dirty="0">
                <a:latin typeface="Lato Regular"/>
              </a:rPr>
              <a:t>Scanner </a:t>
            </a:r>
          </a:p>
          <a:p>
            <a:pPr algn="ctr"/>
            <a:r>
              <a:rPr lang="it-IT" sz="1600" dirty="0">
                <a:latin typeface="Lato Regular"/>
              </a:rPr>
              <a:t>3D</a:t>
            </a:r>
          </a:p>
        </p:txBody>
      </p: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491A5DEB-E407-46C3-A1A1-0B3ABBF314A0}"/>
              </a:ext>
            </a:extLst>
          </p:cNvPr>
          <p:cNvSpPr txBox="1"/>
          <p:nvPr/>
        </p:nvSpPr>
        <p:spPr>
          <a:xfrm>
            <a:off x="2483768" y="5586623"/>
            <a:ext cx="23184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>
                <a:latin typeface="Lato Regular"/>
              </a:rPr>
              <a:t>Sistemi per </a:t>
            </a:r>
          </a:p>
          <a:p>
            <a:pPr algn="ctr"/>
            <a:r>
              <a:rPr lang="it-IT" sz="1600" dirty="0">
                <a:latin typeface="Lato Regular"/>
              </a:rPr>
              <a:t>fotogrammetria</a:t>
            </a:r>
          </a:p>
          <a:p>
            <a:pPr algn="ctr"/>
            <a:r>
              <a:rPr lang="it-IT" sz="1600" dirty="0">
                <a:latin typeface="Lato Regular"/>
              </a:rPr>
              <a:t> terrestre e aerea</a:t>
            </a:r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6329CAC1-195D-4C39-A866-907E3C3D0F9F}"/>
              </a:ext>
            </a:extLst>
          </p:cNvPr>
          <p:cNvSpPr txBox="1"/>
          <p:nvPr/>
        </p:nvSpPr>
        <p:spPr>
          <a:xfrm>
            <a:off x="7477335" y="5608103"/>
            <a:ext cx="16407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600" dirty="0">
                <a:latin typeface="Lato Regular"/>
              </a:rPr>
              <a:t>Archivio digitale</a:t>
            </a:r>
          </a:p>
          <a:p>
            <a:pPr algn="ctr"/>
            <a:r>
              <a:rPr lang="it-IT" sz="1600" dirty="0">
                <a:latin typeface="Lato Regular"/>
              </a:rPr>
              <a:t> e computer</a:t>
            </a:r>
          </a:p>
        </p:txBody>
      </p:sp>
      <p:pic>
        <p:nvPicPr>
          <p:cNvPr id="69" name="Immagine 68">
            <a:extLst>
              <a:ext uri="{FF2B5EF4-FFF2-40B4-BE49-F238E27FC236}">
                <a16:creationId xmlns:a16="http://schemas.microsoft.com/office/drawing/2014/main" id="{1AC9B930-6222-43E8-B053-D055AED09AB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85912" y="4779684"/>
            <a:ext cx="826248" cy="809556"/>
          </a:xfrm>
          <a:prstGeom prst="rect">
            <a:avLst/>
          </a:prstGeom>
        </p:spPr>
      </p:pic>
      <p:sp>
        <p:nvSpPr>
          <p:cNvPr id="70" name="CasellaDiTesto 69">
            <a:extLst>
              <a:ext uri="{FF2B5EF4-FFF2-40B4-BE49-F238E27FC236}">
                <a16:creationId xmlns:a16="http://schemas.microsoft.com/office/drawing/2014/main" id="{04655A48-7A7D-4F73-AA2F-4B92C81EE2F2}"/>
              </a:ext>
            </a:extLst>
          </p:cNvPr>
          <p:cNvSpPr txBox="1"/>
          <p:nvPr/>
        </p:nvSpPr>
        <p:spPr>
          <a:xfrm>
            <a:off x="6423962" y="5577163"/>
            <a:ext cx="10283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600" dirty="0">
                <a:latin typeface="Lato Regular"/>
              </a:rPr>
              <a:t>Video-</a:t>
            </a:r>
          </a:p>
          <a:p>
            <a:pPr algn="ctr"/>
            <a:r>
              <a:rPr lang="it-IT" sz="1600" dirty="0" err="1">
                <a:latin typeface="Lato Regular"/>
              </a:rPr>
              <a:t>capillaro</a:t>
            </a:r>
            <a:r>
              <a:rPr lang="it-IT" sz="1600" dirty="0">
                <a:latin typeface="Lato Regular"/>
              </a:rPr>
              <a:t>-</a:t>
            </a:r>
          </a:p>
          <a:p>
            <a:pPr algn="ctr"/>
            <a:r>
              <a:rPr lang="it-IT" sz="1600" dirty="0" err="1">
                <a:latin typeface="Lato Regular"/>
              </a:rPr>
              <a:t>scopio</a:t>
            </a:r>
            <a:endParaRPr lang="it-IT" sz="1600" dirty="0">
              <a:latin typeface="Lato Regular"/>
            </a:endParaRPr>
          </a:p>
        </p:txBody>
      </p:sp>
      <p:pic>
        <p:nvPicPr>
          <p:cNvPr id="74" name="Immagine 73">
            <a:extLst>
              <a:ext uri="{FF2B5EF4-FFF2-40B4-BE49-F238E27FC236}">
                <a16:creationId xmlns:a16="http://schemas.microsoft.com/office/drawing/2014/main" id="{385B53F3-2E2A-4127-9F25-C00E283C309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00958" y="4806717"/>
            <a:ext cx="918743" cy="830998"/>
          </a:xfrm>
          <a:prstGeom prst="rect">
            <a:avLst/>
          </a:prstGeom>
        </p:spPr>
      </p:pic>
      <p:sp>
        <p:nvSpPr>
          <p:cNvPr id="75" name="CasellaDiTesto 74">
            <a:extLst>
              <a:ext uri="{FF2B5EF4-FFF2-40B4-BE49-F238E27FC236}">
                <a16:creationId xmlns:a16="http://schemas.microsoft.com/office/drawing/2014/main" id="{E9AD22F8-9D6C-4533-A616-CE29663692A6}"/>
              </a:ext>
            </a:extLst>
          </p:cNvPr>
          <p:cNvSpPr txBox="1"/>
          <p:nvPr/>
        </p:nvSpPr>
        <p:spPr>
          <a:xfrm>
            <a:off x="5070621" y="5577163"/>
            <a:ext cx="10855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600" dirty="0">
                <a:latin typeface="Lato Regular"/>
              </a:rPr>
              <a:t>Muografo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2545967-777B-46D4-B459-891DF96B270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77869" y="4766781"/>
            <a:ext cx="944183" cy="897235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51CFF8FC-AF69-4495-AA83-823EECFBBD7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515245" y="3153610"/>
            <a:ext cx="992462" cy="883533"/>
          </a:xfrm>
          <a:prstGeom prst="rect">
            <a:avLst/>
          </a:prstGeom>
        </p:spPr>
      </p:pic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73B99675-17A0-4033-AADD-56DDE7231583}"/>
              </a:ext>
            </a:extLst>
          </p:cNvPr>
          <p:cNvSpPr txBox="1"/>
          <p:nvPr/>
        </p:nvSpPr>
        <p:spPr>
          <a:xfrm>
            <a:off x="5381369" y="3983031"/>
            <a:ext cx="1210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600" dirty="0">
                <a:latin typeface="Lato Regular"/>
              </a:rPr>
              <a:t>Occhiali AR</a:t>
            </a:r>
          </a:p>
        </p:txBody>
      </p:sp>
      <p:cxnSp>
        <p:nvCxnSpPr>
          <p:cNvPr id="18" name="Connettore a gomito 17">
            <a:extLst>
              <a:ext uri="{FF2B5EF4-FFF2-40B4-BE49-F238E27FC236}">
                <a16:creationId xmlns:a16="http://schemas.microsoft.com/office/drawing/2014/main" id="{E7AC48B3-0EFA-43A8-B82D-CEDBC832C2C9}"/>
              </a:ext>
            </a:extLst>
          </p:cNvPr>
          <p:cNvCxnSpPr>
            <a:cxnSpLocks/>
          </p:cNvCxnSpPr>
          <p:nvPr/>
        </p:nvCxnSpPr>
        <p:spPr>
          <a:xfrm rot="16200000" flipV="1">
            <a:off x="1947581" y="1858743"/>
            <a:ext cx="450261" cy="211419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Connettore a gomito 19">
            <a:extLst>
              <a:ext uri="{FF2B5EF4-FFF2-40B4-BE49-F238E27FC236}">
                <a16:creationId xmlns:a16="http://schemas.microsoft.com/office/drawing/2014/main" id="{A656DEA6-0C34-4CD2-A2B2-1EBBCE46AE12}"/>
              </a:ext>
            </a:extLst>
          </p:cNvPr>
          <p:cNvCxnSpPr>
            <a:stCxn id="15" idx="0"/>
            <a:endCxn id="25" idx="2"/>
          </p:cNvCxnSpPr>
          <p:nvPr/>
        </p:nvCxnSpPr>
        <p:spPr>
          <a:xfrm rot="16200000" flipV="1">
            <a:off x="2962824" y="2636775"/>
            <a:ext cx="500928" cy="507458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Connettore a gomito 22">
            <a:extLst>
              <a:ext uri="{FF2B5EF4-FFF2-40B4-BE49-F238E27FC236}">
                <a16:creationId xmlns:a16="http://schemas.microsoft.com/office/drawing/2014/main" id="{658C01BD-B499-4780-85CC-3FB24F3B94A5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3935674" y="2322328"/>
            <a:ext cx="446854" cy="119042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Connettore a gomito 29">
            <a:extLst>
              <a:ext uri="{FF2B5EF4-FFF2-40B4-BE49-F238E27FC236}">
                <a16:creationId xmlns:a16="http://schemas.microsoft.com/office/drawing/2014/main" id="{516B3412-28DF-482A-B1EF-5096915226AB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715561" y="2793256"/>
            <a:ext cx="444830" cy="276159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Connettore a gomito 31">
            <a:extLst>
              <a:ext uri="{FF2B5EF4-FFF2-40B4-BE49-F238E27FC236}">
                <a16:creationId xmlns:a16="http://schemas.microsoft.com/office/drawing/2014/main" id="{386A4A94-ADF4-4B19-B4C3-9C2CFC46ECB0}"/>
              </a:ext>
            </a:extLst>
          </p:cNvPr>
          <p:cNvCxnSpPr>
            <a:stCxn id="7" idx="0"/>
            <a:endCxn id="24" idx="2"/>
          </p:cNvCxnSpPr>
          <p:nvPr/>
        </p:nvCxnSpPr>
        <p:spPr>
          <a:xfrm rot="5400000" flipH="1" flipV="1">
            <a:off x="6004343" y="2716053"/>
            <a:ext cx="444690" cy="430424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Connettore a gomito 33">
            <a:extLst>
              <a:ext uri="{FF2B5EF4-FFF2-40B4-BE49-F238E27FC236}">
                <a16:creationId xmlns:a16="http://schemas.microsoft.com/office/drawing/2014/main" id="{D04CF5E1-43B7-4140-BDCD-C7225D92B347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6098240" y="1169898"/>
            <a:ext cx="444830" cy="349731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nettore a gomito 66">
            <a:extLst>
              <a:ext uri="{FF2B5EF4-FFF2-40B4-BE49-F238E27FC236}">
                <a16:creationId xmlns:a16="http://schemas.microsoft.com/office/drawing/2014/main" id="{69FDFDE5-F758-439E-B14F-9FBACC3149B5}"/>
              </a:ext>
            </a:extLst>
          </p:cNvPr>
          <p:cNvCxnSpPr>
            <a:cxnSpLocks/>
          </p:cNvCxnSpPr>
          <p:nvPr/>
        </p:nvCxnSpPr>
        <p:spPr>
          <a:xfrm rot="16200000" flipV="1">
            <a:off x="6808059" y="3348772"/>
            <a:ext cx="1151719" cy="166916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Connettore a gomito 70">
            <a:extLst>
              <a:ext uri="{FF2B5EF4-FFF2-40B4-BE49-F238E27FC236}">
                <a16:creationId xmlns:a16="http://schemas.microsoft.com/office/drawing/2014/main" id="{7BC4FB9C-3C2B-4671-8F06-2B9163501FFA}"/>
              </a:ext>
            </a:extLst>
          </p:cNvPr>
          <p:cNvCxnSpPr>
            <a:stCxn id="69" idx="0"/>
            <a:endCxn id="41" idx="1"/>
          </p:cNvCxnSpPr>
          <p:nvPr/>
        </p:nvCxnSpPr>
        <p:spPr>
          <a:xfrm rot="16200000" flipV="1">
            <a:off x="3988074" y="3168722"/>
            <a:ext cx="610713" cy="2611212"/>
          </a:xfrm>
          <a:prstGeom prst="bentConnector4">
            <a:avLst>
              <a:gd name="adj1" fmla="val 36141"/>
              <a:gd name="adj2" fmla="val 108755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Connettore a gomito 72">
            <a:extLst>
              <a:ext uri="{FF2B5EF4-FFF2-40B4-BE49-F238E27FC236}">
                <a16:creationId xmlns:a16="http://schemas.microsoft.com/office/drawing/2014/main" id="{4231E2A3-A2A9-49B2-A250-A2CDB20E1C08}"/>
              </a:ext>
            </a:extLst>
          </p:cNvPr>
          <p:cNvCxnSpPr>
            <a:stCxn id="43" idx="2"/>
            <a:endCxn id="45" idx="2"/>
          </p:cNvCxnSpPr>
          <p:nvPr/>
        </p:nvCxnSpPr>
        <p:spPr>
          <a:xfrm rot="5400000" flipH="1" flipV="1">
            <a:off x="4937339" y="3069183"/>
            <a:ext cx="236653" cy="6484044"/>
          </a:xfrm>
          <a:prstGeom prst="bentConnector3">
            <a:avLst>
              <a:gd name="adj1" fmla="val -9659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0" name="Connettore a gomito 79">
            <a:extLst>
              <a:ext uri="{FF2B5EF4-FFF2-40B4-BE49-F238E27FC236}">
                <a16:creationId xmlns:a16="http://schemas.microsoft.com/office/drawing/2014/main" id="{6A6AB710-D71F-46F3-A605-62A832174AFF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702224" y="4026968"/>
            <a:ext cx="224742" cy="4501414"/>
          </a:xfrm>
          <a:prstGeom prst="bentConnector4">
            <a:avLst>
              <a:gd name="adj1" fmla="val -101717"/>
              <a:gd name="adj2" fmla="val 9985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Connettore a gomito 84">
            <a:extLst>
              <a:ext uri="{FF2B5EF4-FFF2-40B4-BE49-F238E27FC236}">
                <a16:creationId xmlns:a16="http://schemas.microsoft.com/office/drawing/2014/main" id="{FD5525CC-7705-45D5-93D3-C60F84A585CC}"/>
              </a:ext>
            </a:extLst>
          </p:cNvPr>
          <p:cNvCxnSpPr>
            <a:stCxn id="75" idx="2"/>
          </p:cNvCxnSpPr>
          <p:nvPr/>
        </p:nvCxnSpPr>
        <p:spPr>
          <a:xfrm rot="16200000" flipH="1">
            <a:off x="6679570" y="4849546"/>
            <a:ext cx="230329" cy="236267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Connettore a gomito 95">
            <a:extLst>
              <a:ext uri="{FF2B5EF4-FFF2-40B4-BE49-F238E27FC236}">
                <a16:creationId xmlns:a16="http://schemas.microsoft.com/office/drawing/2014/main" id="{3FA15D14-F0FD-4A48-9811-67E1C646D9FA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7269325" y="5744689"/>
            <a:ext cx="196024" cy="1233618"/>
          </a:xfrm>
          <a:prstGeom prst="bentConnector4">
            <a:avLst>
              <a:gd name="adj1" fmla="val -116618"/>
              <a:gd name="adj2" fmla="val 7084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Connettore a gomito 115">
            <a:extLst>
              <a:ext uri="{FF2B5EF4-FFF2-40B4-BE49-F238E27FC236}">
                <a16:creationId xmlns:a16="http://schemas.microsoft.com/office/drawing/2014/main" id="{4F3D80B3-B23D-43DB-BA65-9E15FA332754}"/>
              </a:ext>
            </a:extLst>
          </p:cNvPr>
          <p:cNvCxnSpPr>
            <a:cxnSpLocks/>
          </p:cNvCxnSpPr>
          <p:nvPr/>
        </p:nvCxnSpPr>
        <p:spPr>
          <a:xfrm rot="16200000" flipV="1">
            <a:off x="6242179" y="4021428"/>
            <a:ext cx="473697" cy="93373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Connettore a gomito 124">
            <a:extLst>
              <a:ext uri="{FF2B5EF4-FFF2-40B4-BE49-F238E27FC236}">
                <a16:creationId xmlns:a16="http://schemas.microsoft.com/office/drawing/2014/main" id="{C1757588-5AD4-44EA-A014-E240E8F325FB}"/>
              </a:ext>
            </a:extLst>
          </p:cNvPr>
          <p:cNvCxnSpPr>
            <a:cxnSpLocks/>
          </p:cNvCxnSpPr>
          <p:nvPr/>
        </p:nvCxnSpPr>
        <p:spPr>
          <a:xfrm>
            <a:off x="3561152" y="4261159"/>
            <a:ext cx="4271672" cy="786941"/>
          </a:xfrm>
          <a:prstGeom prst="bentConnector3">
            <a:avLst>
              <a:gd name="adj1" fmla="val 9185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4756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it-IT" sz="3600" dirty="0">
                <a:solidFill>
                  <a:schemeClr val="tx1"/>
                </a:solidFill>
                <a:latin typeface="Lato Regular"/>
              </a:rPr>
              <a:t>Indice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1340768"/>
            <a:ext cx="8589963" cy="4680520"/>
          </a:xfrm>
        </p:spPr>
        <p:txBody>
          <a:bodyPr>
            <a:normAutofit/>
          </a:bodyPr>
          <a:lstStyle/>
          <a:p>
            <a:r>
              <a:rPr lang="it-IT" sz="3200" dirty="0">
                <a:latin typeface="Lato Regular"/>
              </a:rPr>
              <a:t>La Realtà Estesa e Virtuale</a:t>
            </a:r>
          </a:p>
          <a:p>
            <a:r>
              <a:rPr lang="it-IT" sz="3200" dirty="0">
                <a:latin typeface="Lato Regular"/>
              </a:rPr>
              <a:t>La VR CAVE di </a:t>
            </a:r>
            <a:r>
              <a:rPr lang="it-IT" sz="3200" dirty="0" err="1">
                <a:latin typeface="Lato Regular"/>
              </a:rPr>
              <a:t>Swing:IT</a:t>
            </a:r>
            <a:r>
              <a:rPr lang="it-IT" sz="3200" dirty="0">
                <a:latin typeface="Lato Regular"/>
              </a:rPr>
              <a:t>  </a:t>
            </a:r>
          </a:p>
          <a:p>
            <a:r>
              <a:rPr lang="it-IT" sz="3200" dirty="0">
                <a:latin typeface="Lato Regular"/>
              </a:rPr>
              <a:t>I Dispositivi indossabili</a:t>
            </a:r>
          </a:p>
          <a:p>
            <a:r>
              <a:rPr lang="it-IT" sz="3200" dirty="0">
                <a:latin typeface="Lato Regular"/>
              </a:rPr>
              <a:t>L’Infrastruttura Software</a:t>
            </a:r>
          </a:p>
          <a:p>
            <a:r>
              <a:rPr lang="it-IT" sz="3200" dirty="0">
                <a:latin typeface="Lato Regular"/>
              </a:rPr>
              <a:t>Ambiti di Utilizzo del VR Lab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3</a:t>
            </a:fld>
            <a:endParaRPr lang="it-IT" dirty="0">
              <a:latin typeface="Lato Regular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A2CF21B-2473-47DD-8448-E2C8B4975D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31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6" descr="Risultati immagini per realtà aumentata">
            <a:extLst>
              <a:ext uri="{FF2B5EF4-FFF2-40B4-BE49-F238E27FC236}">
                <a16:creationId xmlns:a16="http://schemas.microsoft.com/office/drawing/2014/main" id="{45D15BB6-F818-41E9-931C-056C33CFA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133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47888D57-28CD-442F-9020-9CDAD5102E39}"/>
              </a:ext>
            </a:extLst>
          </p:cNvPr>
          <p:cNvSpPr/>
          <p:nvPr/>
        </p:nvSpPr>
        <p:spPr>
          <a:xfrm>
            <a:off x="4308056" y="2788"/>
            <a:ext cx="4513006" cy="6858000"/>
          </a:xfrm>
          <a:prstGeom prst="rect">
            <a:avLst/>
          </a:prstGeom>
          <a:solidFill>
            <a:srgbClr val="0000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4" name="Rettangolo 33">
            <a:extLst>
              <a:ext uri="{FF2B5EF4-FFF2-40B4-BE49-F238E27FC236}">
                <a16:creationId xmlns:a16="http://schemas.microsoft.com/office/drawing/2014/main" id="{845716C9-D7D0-4D55-B58D-6DE7476FC9EA}"/>
              </a:ext>
            </a:extLst>
          </p:cNvPr>
          <p:cNvSpPr/>
          <p:nvPr/>
        </p:nvSpPr>
        <p:spPr>
          <a:xfrm>
            <a:off x="4468546" y="5021437"/>
            <a:ext cx="41197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b="1" dirty="0">
                <a:solidFill>
                  <a:schemeClr val="bg1"/>
                </a:solidFill>
              </a:rPr>
              <a:t>Project &amp; </a:t>
            </a:r>
            <a:r>
              <a:rPr lang="it-IT" b="1" dirty="0" err="1">
                <a:solidFill>
                  <a:schemeClr val="bg1"/>
                </a:solidFill>
              </a:rPr>
              <a:t>Consortia</a:t>
            </a:r>
            <a:r>
              <a:rPr lang="it-IT" b="1" dirty="0">
                <a:solidFill>
                  <a:schemeClr val="bg1"/>
                </a:solidFill>
              </a:rPr>
              <a:t> Management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0DAE58C5-FC80-4051-AAB0-B1F094EBB9BC}"/>
              </a:ext>
            </a:extLst>
          </p:cNvPr>
          <p:cNvSpPr/>
          <p:nvPr/>
        </p:nvSpPr>
        <p:spPr>
          <a:xfrm>
            <a:off x="4469506" y="161908"/>
            <a:ext cx="41187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it-IT" b="1" dirty="0">
                <a:solidFill>
                  <a:schemeClr val="bg1"/>
                </a:solidFill>
              </a:rPr>
              <a:t>Visualizzazione Avanzata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6517B072-6A14-49DF-AD30-23BD13C8ADE6}"/>
              </a:ext>
            </a:extLst>
          </p:cNvPr>
          <p:cNvSpPr/>
          <p:nvPr/>
        </p:nvSpPr>
        <p:spPr>
          <a:xfrm>
            <a:off x="4863755" y="531240"/>
            <a:ext cx="41187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b="1" dirty="0">
                <a:solidFill>
                  <a:schemeClr val="bg1"/>
                </a:solidFill>
              </a:rPr>
              <a:t>Virtual Reality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A32E8511-2019-41EF-B8FF-04257099E929}"/>
              </a:ext>
            </a:extLst>
          </p:cNvPr>
          <p:cNvSpPr/>
          <p:nvPr/>
        </p:nvSpPr>
        <p:spPr>
          <a:xfrm>
            <a:off x="4858840" y="890115"/>
            <a:ext cx="41187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b="1" dirty="0" err="1">
                <a:solidFill>
                  <a:schemeClr val="bg1"/>
                </a:solidFill>
              </a:rPr>
              <a:t>Augmented</a:t>
            </a:r>
            <a:r>
              <a:rPr lang="it-IT" b="1" dirty="0">
                <a:solidFill>
                  <a:schemeClr val="bg1"/>
                </a:solidFill>
              </a:rPr>
              <a:t> Reality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38" name="Rettangolo 37">
            <a:extLst>
              <a:ext uri="{FF2B5EF4-FFF2-40B4-BE49-F238E27FC236}">
                <a16:creationId xmlns:a16="http://schemas.microsoft.com/office/drawing/2014/main" id="{211CFF41-1014-4CAC-9B8A-0C90BFC88F82}"/>
              </a:ext>
            </a:extLst>
          </p:cNvPr>
          <p:cNvSpPr/>
          <p:nvPr/>
        </p:nvSpPr>
        <p:spPr>
          <a:xfrm>
            <a:off x="4863757" y="1268660"/>
            <a:ext cx="41187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b="1" dirty="0">
                <a:solidFill>
                  <a:schemeClr val="bg1"/>
                </a:solidFill>
              </a:rPr>
              <a:t>Mixed Reality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39" name="Rettangolo 38">
            <a:extLst>
              <a:ext uri="{FF2B5EF4-FFF2-40B4-BE49-F238E27FC236}">
                <a16:creationId xmlns:a16="http://schemas.microsoft.com/office/drawing/2014/main" id="{949BD589-6799-43D3-B0E7-6EB85FB3E4B8}"/>
              </a:ext>
            </a:extLst>
          </p:cNvPr>
          <p:cNvSpPr/>
          <p:nvPr/>
        </p:nvSpPr>
        <p:spPr>
          <a:xfrm>
            <a:off x="4858839" y="1627535"/>
            <a:ext cx="41187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b="1" dirty="0" err="1">
                <a:solidFill>
                  <a:schemeClr val="bg1"/>
                </a:solidFill>
              </a:rPr>
              <a:t>Touchable</a:t>
            </a:r>
            <a:r>
              <a:rPr lang="it-IT" b="1" dirty="0">
                <a:solidFill>
                  <a:schemeClr val="bg1"/>
                </a:solidFill>
              </a:rPr>
              <a:t> </a:t>
            </a:r>
            <a:r>
              <a:rPr lang="it-IT" b="1" dirty="0" err="1">
                <a:solidFill>
                  <a:schemeClr val="bg1"/>
                </a:solidFill>
              </a:rPr>
              <a:t>Experiences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40" name="Rettangolo 39">
            <a:extLst>
              <a:ext uri="{FF2B5EF4-FFF2-40B4-BE49-F238E27FC236}">
                <a16:creationId xmlns:a16="http://schemas.microsoft.com/office/drawing/2014/main" id="{DE408740-1215-4166-90B2-978B9FF80FDA}"/>
              </a:ext>
            </a:extLst>
          </p:cNvPr>
          <p:cNvSpPr/>
          <p:nvPr/>
        </p:nvSpPr>
        <p:spPr>
          <a:xfrm>
            <a:off x="4858838" y="2005498"/>
            <a:ext cx="37294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b="1" dirty="0" err="1">
                <a:solidFill>
                  <a:schemeClr val="bg1"/>
                </a:solidFill>
              </a:rPr>
              <a:t>Holography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90249CF7-C63F-4030-B3CC-44E165CEE858}"/>
              </a:ext>
            </a:extLst>
          </p:cNvPr>
          <p:cNvSpPr/>
          <p:nvPr/>
        </p:nvSpPr>
        <p:spPr>
          <a:xfrm>
            <a:off x="4471318" y="2563441"/>
            <a:ext cx="38450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b="1" dirty="0">
                <a:solidFill>
                  <a:schemeClr val="bg1"/>
                </a:solidFill>
              </a:rPr>
              <a:t>Innovazione nella  Disseminazione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42" name="Rettangolo 41">
            <a:extLst>
              <a:ext uri="{FF2B5EF4-FFF2-40B4-BE49-F238E27FC236}">
                <a16:creationId xmlns:a16="http://schemas.microsoft.com/office/drawing/2014/main" id="{634548D3-37C6-4E0A-89E6-39E22E1F9B37}"/>
              </a:ext>
            </a:extLst>
          </p:cNvPr>
          <p:cNvSpPr/>
          <p:nvPr/>
        </p:nvSpPr>
        <p:spPr>
          <a:xfrm>
            <a:off x="4464308" y="3777446"/>
            <a:ext cx="41187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b="1" dirty="0">
                <a:solidFill>
                  <a:schemeClr val="bg1"/>
                </a:solidFill>
              </a:rPr>
              <a:t>Training Immersivo con VR/AR/MR 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43" name="Rettangolo 42">
            <a:extLst>
              <a:ext uri="{FF2B5EF4-FFF2-40B4-BE49-F238E27FC236}">
                <a16:creationId xmlns:a16="http://schemas.microsoft.com/office/drawing/2014/main" id="{5519206D-2778-48F8-B61B-B9D309162CF3}"/>
              </a:ext>
            </a:extLst>
          </p:cNvPr>
          <p:cNvSpPr/>
          <p:nvPr/>
        </p:nvSpPr>
        <p:spPr>
          <a:xfrm>
            <a:off x="4868674" y="5353976"/>
            <a:ext cx="41187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b="1" dirty="0">
                <a:solidFill>
                  <a:schemeClr val="bg1"/>
                </a:solidFill>
              </a:rPr>
              <a:t>H2020 e Horizon Europe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44" name="Rettangolo 43">
            <a:extLst>
              <a:ext uri="{FF2B5EF4-FFF2-40B4-BE49-F238E27FC236}">
                <a16:creationId xmlns:a16="http://schemas.microsoft.com/office/drawing/2014/main" id="{5C84C46F-EFB4-4B63-81C3-BB595205DBD5}"/>
              </a:ext>
            </a:extLst>
          </p:cNvPr>
          <p:cNvSpPr/>
          <p:nvPr/>
        </p:nvSpPr>
        <p:spPr>
          <a:xfrm>
            <a:off x="4863759" y="5712851"/>
            <a:ext cx="41187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b="1" dirty="0">
                <a:solidFill>
                  <a:schemeClr val="bg1"/>
                </a:solidFill>
              </a:rPr>
              <a:t>Bandi Nazionali &amp; Regionali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45" name="Rettangolo 44">
            <a:extLst>
              <a:ext uri="{FF2B5EF4-FFF2-40B4-BE49-F238E27FC236}">
                <a16:creationId xmlns:a16="http://schemas.microsoft.com/office/drawing/2014/main" id="{BDDFDFCA-C41E-4326-B63F-07321AB4C40A}"/>
              </a:ext>
            </a:extLst>
          </p:cNvPr>
          <p:cNvSpPr/>
          <p:nvPr/>
        </p:nvSpPr>
        <p:spPr>
          <a:xfrm>
            <a:off x="4464309" y="4393493"/>
            <a:ext cx="41187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b="1" dirty="0">
                <a:solidFill>
                  <a:schemeClr val="bg1"/>
                </a:solidFill>
              </a:rPr>
              <a:t>e-</a:t>
            </a:r>
            <a:r>
              <a:rPr lang="it-IT" b="1" dirty="0" err="1">
                <a:solidFill>
                  <a:schemeClr val="bg1"/>
                </a:solidFill>
              </a:rPr>
              <a:t>Health</a:t>
            </a:r>
            <a:r>
              <a:rPr lang="it-IT" b="1" dirty="0">
                <a:solidFill>
                  <a:schemeClr val="bg1"/>
                </a:solidFill>
              </a:rPr>
              <a:t> e Telemedicina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7D1DE28B-CCD9-40DE-9532-D9F1094A1311}"/>
              </a:ext>
            </a:extLst>
          </p:cNvPr>
          <p:cNvSpPr/>
          <p:nvPr/>
        </p:nvSpPr>
        <p:spPr>
          <a:xfrm>
            <a:off x="4471318" y="3173948"/>
            <a:ext cx="34130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b="1" dirty="0">
                <a:solidFill>
                  <a:schemeClr val="bg1"/>
                </a:solidFill>
              </a:rPr>
              <a:t>Comunicazione, SEO, SEM</a:t>
            </a:r>
            <a:endParaRPr lang="it-IT" dirty="0">
              <a:solidFill>
                <a:schemeClr val="bg1"/>
              </a:solidFill>
            </a:endParaRPr>
          </a:p>
        </p:txBody>
      </p:sp>
      <p:pic>
        <p:nvPicPr>
          <p:cNvPr id="7" name="Immagine 6" descr="Immagine che contiene testo&#10;&#10;Descrizione generata automaticamente">
            <a:extLst>
              <a:ext uri="{FF2B5EF4-FFF2-40B4-BE49-F238E27FC236}">
                <a16:creationId xmlns:a16="http://schemas.microsoft.com/office/drawing/2014/main" id="{98895367-4B0D-4E25-8C66-1ABF9AADEC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021288"/>
            <a:ext cx="1756434" cy="783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318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3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3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3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9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3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5</a:t>
            </a:fld>
            <a:endParaRPr lang="it-IT" dirty="0">
              <a:latin typeface="Lato Regular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F1FDC0F-9836-4BC5-AA9B-B794C9ABA6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pic>
        <p:nvPicPr>
          <p:cNvPr id="21" name="Picture 4" descr="Risultati immagini per tele-medicina">
            <a:extLst>
              <a:ext uri="{FF2B5EF4-FFF2-40B4-BE49-F238E27FC236}">
                <a16:creationId xmlns:a16="http://schemas.microsoft.com/office/drawing/2014/main" id="{9947B84B-5B5B-49D0-8157-DE6C9D584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2915272" cy="2217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0E936892-BE61-4887-A265-D4C6934DB7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4845" y="0"/>
            <a:ext cx="3301019" cy="2219633"/>
          </a:xfrm>
          <a:prstGeom prst="rect">
            <a:avLst/>
          </a:prstGeom>
        </p:spPr>
      </p:pic>
      <p:pic>
        <p:nvPicPr>
          <p:cNvPr id="23" name="Picture 8" descr="Risultati immagini per cultural heritage 3d">
            <a:extLst>
              <a:ext uri="{FF2B5EF4-FFF2-40B4-BE49-F238E27FC236}">
                <a16:creationId xmlns:a16="http://schemas.microsoft.com/office/drawing/2014/main" id="{BC100B1F-077D-4844-91C4-ACE1F216B0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439" y="2028973"/>
            <a:ext cx="2868561" cy="177106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0" descr="Risultati immagini per monorotaia">
            <a:extLst>
              <a:ext uri="{FF2B5EF4-FFF2-40B4-BE49-F238E27FC236}">
                <a16:creationId xmlns:a16="http://schemas.microsoft.com/office/drawing/2014/main" id="{C25D5B28-1931-4B76-8F98-9689440BB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5360851"/>
            <a:ext cx="3239579" cy="1497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2" descr="http://www.metropolitana-milano.it/immagini/originali-linee/linea-m3.gif">
            <a:extLst>
              <a:ext uri="{FF2B5EF4-FFF2-40B4-BE49-F238E27FC236}">
                <a16:creationId xmlns:a16="http://schemas.microsoft.com/office/drawing/2014/main" id="{B89DF4BC-8944-4110-9C12-462E09AB02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144" y="3642131"/>
            <a:ext cx="6239986" cy="1668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4" descr="Risultati immagini per automazione industriale">
            <a:extLst>
              <a:ext uri="{FF2B5EF4-FFF2-40B4-BE49-F238E27FC236}">
                <a16:creationId xmlns:a16="http://schemas.microsoft.com/office/drawing/2014/main" id="{182A077C-3F51-45C4-9928-18CE011315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439" y="12538"/>
            <a:ext cx="2868561" cy="1928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Immagine 26">
            <a:extLst>
              <a:ext uri="{FF2B5EF4-FFF2-40B4-BE49-F238E27FC236}">
                <a16:creationId xmlns:a16="http://schemas.microsoft.com/office/drawing/2014/main" id="{BAEF0EBF-7F30-4B3B-8EEB-244188450C6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7" y="2274277"/>
            <a:ext cx="3239331" cy="1313210"/>
          </a:xfrm>
          <a:prstGeom prst="rect">
            <a:avLst/>
          </a:prstGeom>
        </p:spPr>
      </p:pic>
      <p:pic>
        <p:nvPicPr>
          <p:cNvPr id="28" name="Picture 16" descr="Risultati immagini per cloud computing">
            <a:extLst>
              <a:ext uri="{FF2B5EF4-FFF2-40B4-BE49-F238E27FC236}">
                <a16:creationId xmlns:a16="http://schemas.microsoft.com/office/drawing/2014/main" id="{309C8E80-2F3D-4E0A-9D76-A8A3466BB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9270" y="2278341"/>
            <a:ext cx="2946572" cy="129612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http://www.corriere.it/methode_image/2014/03/20/Tecnologia/Foto%20Gallery/OculusRift1_MGTHUMB-INTERNA.jpg">
            <a:extLst>
              <a:ext uri="{FF2B5EF4-FFF2-40B4-BE49-F238E27FC236}">
                <a16:creationId xmlns:a16="http://schemas.microsoft.com/office/drawing/2014/main" id="{0EDBBE4F-6988-4075-8E33-9A723391C8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439" y="3887622"/>
            <a:ext cx="2868561" cy="1614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https://encrypted-tbn2.gstatic.com/images?q=tbn:ANd9GcQYjhpTOth7BLz9aE20kRRynwTZkByN1U02x2-wXiN2MkxR8dJY4Q">
            <a:extLst>
              <a:ext uri="{FF2B5EF4-FFF2-40B4-BE49-F238E27FC236}">
                <a16:creationId xmlns:a16="http://schemas.microsoft.com/office/drawing/2014/main" id="{C5062FF4-3E65-4767-96D2-1775694A8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4762" y="5360852"/>
            <a:ext cx="2951080" cy="152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Shape 51">
            <a:extLst>
              <a:ext uri="{FF2B5EF4-FFF2-40B4-BE49-F238E27FC236}">
                <a16:creationId xmlns:a16="http://schemas.microsoft.com/office/drawing/2014/main" id="{A4E61C0C-8627-4481-B3A0-F06F66139F67}"/>
              </a:ext>
            </a:extLst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266075" y="5194846"/>
            <a:ext cx="2946280" cy="175656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pic>
        <p:nvPicPr>
          <p:cNvPr id="15" name="Immagine 14" descr="Immagine che contiene testo&#10;&#10;Descrizione generata automaticamente">
            <a:extLst>
              <a:ext uri="{FF2B5EF4-FFF2-40B4-BE49-F238E27FC236}">
                <a16:creationId xmlns:a16="http://schemas.microsoft.com/office/drawing/2014/main" id="{B5772F32-368F-46AA-A63E-7D5455DF09F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6102311"/>
            <a:ext cx="1756434" cy="783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598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>
                <a:latin typeface="Lato Regular"/>
              </a:rPr>
              <a:t>La Realtà Estesa e Virtuale</a:t>
            </a:r>
            <a:endParaRPr lang="it-IT" sz="3600" dirty="0">
              <a:solidFill>
                <a:schemeClr val="tx1"/>
              </a:solidFill>
              <a:latin typeface="Lato Regular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6</a:t>
            </a:fld>
            <a:endParaRPr lang="it-IT" dirty="0">
              <a:latin typeface="Lato Regular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791946C2-BB5F-4C64-AA38-7E1387141F5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pic>
        <p:nvPicPr>
          <p:cNvPr id="15" name="CHARM VLAD 16sec trailer_1080p">
            <a:hlinkClick r:id="" action="ppaction://media"/>
            <a:extLst>
              <a:ext uri="{FF2B5EF4-FFF2-40B4-BE49-F238E27FC236}">
                <a16:creationId xmlns:a16="http://schemas.microsoft.com/office/drawing/2014/main" id="{6F069A5D-1C75-4695-8F91-258A0EB38839}"/>
              </a:ext>
            </a:extLst>
          </p:cNvPr>
          <p:cNvPicPr>
            <a:picLocks noGrp="1" noChangeAspect="1"/>
          </p:cNvPicPr>
          <p:nvPr>
            <p:ph sz="quarter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7200" y="1373188"/>
            <a:ext cx="8229600" cy="4629150"/>
          </a:xfrm>
        </p:spPr>
      </p:pic>
    </p:spTree>
    <p:extLst>
      <p:ext uri="{BB962C8B-B14F-4D97-AF65-F5344CB8AC3E}">
        <p14:creationId xmlns:p14="http://schemas.microsoft.com/office/powerpoint/2010/main" val="250768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60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>
                <a:solidFill>
                  <a:schemeClr val="bg1"/>
                </a:solidFill>
                <a:latin typeface="Lato Regular"/>
              </a:rPr>
              <a:t>La VR CAVE di </a:t>
            </a:r>
            <a:r>
              <a:rPr lang="it-IT" sz="3600" dirty="0" err="1">
                <a:solidFill>
                  <a:schemeClr val="bg1"/>
                </a:solidFill>
                <a:latin typeface="Lato Regular"/>
              </a:rPr>
              <a:t>Swing:IT</a:t>
            </a:r>
            <a:endParaRPr lang="it-IT" sz="3600" dirty="0">
              <a:solidFill>
                <a:schemeClr val="bg1"/>
              </a:solidFill>
              <a:latin typeface="Lato Regular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7</a:t>
            </a:fld>
            <a:endParaRPr lang="it-IT" dirty="0">
              <a:latin typeface="Lato Regular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94AD1C8-B835-4043-B2E3-AFCC9E61AC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pic>
        <p:nvPicPr>
          <p:cNvPr id="14" name="Immagine 13" descr="Immagine che contiene testo, persona&#10;&#10;Descrizione generata automaticamente">
            <a:extLst>
              <a:ext uri="{FF2B5EF4-FFF2-40B4-BE49-F238E27FC236}">
                <a16:creationId xmlns:a16="http://schemas.microsoft.com/office/drawing/2014/main" id="{4AADADD2-8894-4C63-8797-29765F87B80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346115"/>
            <a:ext cx="8150198" cy="4794585"/>
          </a:xfrm>
          <a:prstGeom prst="rect">
            <a:avLst/>
          </a:prstGeom>
        </p:spPr>
      </p:pic>
      <p:pic>
        <p:nvPicPr>
          <p:cNvPr id="10" name="Segnaposto contenuto 9" descr="Immagine che contiene testo, parete, tavolo&#10;&#10;Descrizione generata automaticamente">
            <a:extLst>
              <a:ext uri="{FF2B5EF4-FFF2-40B4-BE49-F238E27FC236}">
                <a16:creationId xmlns:a16="http://schemas.microsoft.com/office/drawing/2014/main" id="{CE95FEDF-F79F-4D67-9AEE-9CDAB9DC8BB0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132" y="1340767"/>
            <a:ext cx="8339869" cy="4808106"/>
          </a:xfrm>
        </p:spPr>
      </p:pic>
    </p:spTree>
    <p:extLst>
      <p:ext uri="{BB962C8B-B14F-4D97-AF65-F5344CB8AC3E}">
        <p14:creationId xmlns:p14="http://schemas.microsoft.com/office/powerpoint/2010/main" val="980761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>
                <a:latin typeface="Lato Regular"/>
              </a:rPr>
              <a:t>I Dispositivi indossabili</a:t>
            </a:r>
            <a:endParaRPr lang="it-IT" sz="3600" dirty="0">
              <a:solidFill>
                <a:schemeClr val="tx1"/>
              </a:solidFill>
              <a:latin typeface="Lato Regular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8</a:t>
            </a:fld>
            <a:endParaRPr lang="it-IT" dirty="0">
              <a:latin typeface="Lato Regular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C2ED898-9EB3-4A3C-9005-291D1ADA5B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pic>
        <p:nvPicPr>
          <p:cNvPr id="7" name="Segnaposto contenuto 6">
            <a:extLst>
              <a:ext uri="{FF2B5EF4-FFF2-40B4-BE49-F238E27FC236}">
                <a16:creationId xmlns:a16="http://schemas.microsoft.com/office/drawing/2014/main" id="{C75FE21F-BBF8-469B-B013-E27C27CE1E7A}"/>
              </a:ext>
            </a:extLst>
          </p:cNvPr>
          <p:cNvPicPr>
            <a:picLocks noGrp="1"/>
          </p:cNvPicPr>
          <p:nvPr>
            <p:ph sz="quarter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09" y="4497200"/>
            <a:ext cx="5030186" cy="1660814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0E37F5D3-6FB3-4886-BBC4-0E4969A7D627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64" y="1438201"/>
            <a:ext cx="5463877" cy="2541438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A45816B9-A9E6-4A01-88BD-9FB6A78F3A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3541" y="2372705"/>
            <a:ext cx="2263168" cy="3213867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DC1A01E0-33A3-49C4-AF74-5C870E0835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10515" y="1366193"/>
            <a:ext cx="3174603" cy="1815873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22F5DBDD-7C4C-4369-83D8-13BF8217BE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10515" y="3085078"/>
            <a:ext cx="3174603" cy="14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90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>
                <a:latin typeface="Lato Regular"/>
              </a:rPr>
              <a:t>L’Infrastruttura Software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9</a:t>
            </a:fld>
            <a:endParaRPr lang="it-IT" dirty="0">
              <a:latin typeface="Lato Regular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C2ED898-9EB3-4A3C-9005-291D1ADA5B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pic>
        <p:nvPicPr>
          <p:cNvPr id="1031" name="Immagine 2">
            <a:extLst>
              <a:ext uri="{FF2B5EF4-FFF2-40B4-BE49-F238E27FC236}">
                <a16:creationId xmlns:a16="http://schemas.microsoft.com/office/drawing/2014/main" id="{8BBF8C06-E3EA-4902-9001-A0C0F82B3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76551"/>
            <a:ext cx="7164796" cy="5164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9">
            <a:extLst>
              <a:ext uri="{FF2B5EF4-FFF2-40B4-BE49-F238E27FC236}">
                <a16:creationId xmlns:a16="http://schemas.microsoft.com/office/drawing/2014/main" id="{7CADA523-AC41-4EDB-A301-61D681AF9D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688" y="5703579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2116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>
                <a:latin typeface="Lato Regular"/>
              </a:rPr>
              <a:t>Ambiti di Utilizzo del VR Lab..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10</a:t>
            </a:fld>
            <a:endParaRPr lang="it-IT" dirty="0">
              <a:latin typeface="Lato Regular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C843118C-B478-4957-BA72-DE883E3B6A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pic>
        <p:nvPicPr>
          <p:cNvPr id="7" name="Segnaposto contenuto 6" descr="Immagine che contiene interni, soffitto, stanza, vivendo&#10;&#10;Descrizione generata automaticamente">
            <a:extLst>
              <a:ext uri="{FF2B5EF4-FFF2-40B4-BE49-F238E27FC236}">
                <a16:creationId xmlns:a16="http://schemas.microsoft.com/office/drawing/2014/main" id="{9133AEA1-C756-475D-9A9A-6636D53912ED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" y="1383035"/>
            <a:ext cx="3516960" cy="1942992"/>
          </a:xfrm>
          <a:prstGeom prst="rect">
            <a:avLst/>
          </a:prstGeom>
        </p:spPr>
      </p:pic>
      <p:pic>
        <p:nvPicPr>
          <p:cNvPr id="8" name="Immagine 7" descr="Immagine che contiene tavolo, edificio, sedendo, ripieno&#10;&#10;Descrizione generata automaticamente">
            <a:extLst>
              <a:ext uri="{FF2B5EF4-FFF2-40B4-BE49-F238E27FC236}">
                <a16:creationId xmlns:a16="http://schemas.microsoft.com/office/drawing/2014/main" id="{57C5302C-9F0C-47D5-8BD2-D9D4EC90BDA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61" r="1" b="1"/>
          <a:stretch/>
        </p:blipFill>
        <p:spPr>
          <a:xfrm>
            <a:off x="4427984" y="3416830"/>
            <a:ext cx="4337438" cy="2614073"/>
          </a:xfrm>
          <a:prstGeom prst="rect">
            <a:avLst/>
          </a:prstGeom>
          <a:noFill/>
        </p:spPr>
      </p:pic>
      <p:pic>
        <p:nvPicPr>
          <p:cNvPr id="2050" name="Picture 2" descr="Realtà Aumentata – Dyrecta Lab">
            <a:extLst>
              <a:ext uri="{FF2B5EF4-FFF2-40B4-BE49-F238E27FC236}">
                <a16:creationId xmlns:a16="http://schemas.microsoft.com/office/drawing/2014/main" id="{DBF5126B-98EE-418B-8C4A-F3BDE9989F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3428999"/>
            <a:ext cx="3826769" cy="2614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magine 8" descr="Immagine che contiene testo&#10;&#10;Descrizione generata automaticamente">
            <a:extLst>
              <a:ext uri="{FF2B5EF4-FFF2-40B4-BE49-F238E27FC236}">
                <a16:creationId xmlns:a16="http://schemas.microsoft.com/office/drawing/2014/main" id="{8A50D47C-6CC1-4F9C-9B90-583746CC20B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372848"/>
            <a:ext cx="3600400" cy="1963365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6C0C2FCB-4449-4128-BF9D-0BE94516C913}"/>
              </a:ext>
            </a:extLst>
          </p:cNvPr>
          <p:cNvSpPr txBox="1"/>
          <p:nvPr/>
        </p:nvSpPr>
        <p:spPr>
          <a:xfrm>
            <a:off x="972414" y="1317430"/>
            <a:ext cx="1648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002060"/>
                </a:solidFill>
              </a:rPr>
              <a:t>..in Architettura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6686CAF3-7C80-491F-BB60-8C10AE81129F}"/>
              </a:ext>
            </a:extLst>
          </p:cNvPr>
          <p:cNvSpPr txBox="1"/>
          <p:nvPr/>
        </p:nvSpPr>
        <p:spPr>
          <a:xfrm>
            <a:off x="6300192" y="1317430"/>
            <a:ext cx="2010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002060"/>
                </a:solidFill>
              </a:rPr>
              <a:t>..nella Riabilitazione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BC8C837E-A463-4666-AA69-7D72880CFD14}"/>
              </a:ext>
            </a:extLst>
          </p:cNvPr>
          <p:cNvSpPr txBox="1"/>
          <p:nvPr/>
        </p:nvSpPr>
        <p:spPr>
          <a:xfrm>
            <a:off x="464935" y="5579948"/>
            <a:ext cx="1298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..nella Moda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469168CA-E786-4BB3-9B31-8971B5E00205}"/>
              </a:ext>
            </a:extLst>
          </p:cNvPr>
          <p:cNvSpPr txBox="1"/>
          <p:nvPr/>
        </p:nvSpPr>
        <p:spPr>
          <a:xfrm>
            <a:off x="6772494" y="5548653"/>
            <a:ext cx="1914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..nei Beni Culturali</a:t>
            </a:r>
          </a:p>
        </p:txBody>
      </p:sp>
    </p:spTree>
    <p:extLst>
      <p:ext uri="{BB962C8B-B14F-4D97-AF65-F5344CB8AC3E}">
        <p14:creationId xmlns:p14="http://schemas.microsoft.com/office/powerpoint/2010/main" val="500382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11</a:t>
            </a:fld>
            <a:endParaRPr lang="it-IT" dirty="0">
              <a:latin typeface="Lato Regular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4294967295"/>
          </p:nvPr>
        </p:nvSpPr>
        <p:spPr>
          <a:xfrm>
            <a:off x="457200" y="1213594"/>
            <a:ext cx="8229600" cy="4937125"/>
          </a:xfrm>
        </p:spPr>
        <p:txBody>
          <a:bodyPr/>
          <a:lstStyle/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pPr marL="0" indent="0" algn="ctr">
              <a:buNone/>
            </a:pPr>
            <a:r>
              <a:rPr lang="it-IT" sz="4400">
                <a:latin typeface="Lato Regular"/>
              </a:rPr>
              <a:t>Grazie!</a:t>
            </a:r>
            <a:endParaRPr lang="it-IT" sz="4400" dirty="0">
              <a:latin typeface="Lato Regular"/>
            </a:endParaRP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9C0AB9CF-E1E8-4B92-AF97-FAC2B95EBD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8294" y="5730030"/>
            <a:ext cx="1227411" cy="42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911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tellite">
  <a:themeElements>
    <a:clrScheme name="Satellite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Satellite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tellit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27</TotalTime>
  <Words>229</Words>
  <Application>Microsoft Office PowerPoint</Application>
  <PresentationFormat>Presentazione su schermo (4:3)</PresentationFormat>
  <Paragraphs>81</Paragraphs>
  <Slides>11</Slides>
  <Notes>9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8" baseType="lpstr">
      <vt:lpstr>Bookman Old Style</vt:lpstr>
      <vt:lpstr>Calibri</vt:lpstr>
      <vt:lpstr>Gill Sans MT</vt:lpstr>
      <vt:lpstr>Lato Regular</vt:lpstr>
      <vt:lpstr>Wingdings</vt:lpstr>
      <vt:lpstr>Wingdings 3</vt:lpstr>
      <vt:lpstr>Satellite</vt:lpstr>
      <vt:lpstr>L’infrastruttura del progetto  Sede di Catania   Marco Pappalardo, Simona Arriva [marco.pappalardo | simona.arriva]@softwareengineering.it)     Software Engineering Italia S.r.l.</vt:lpstr>
      <vt:lpstr>Dipendenze dei casi d’uso dagli                                              elementi dell’infrastruttura</vt:lpstr>
      <vt:lpstr>Indice</vt:lpstr>
      <vt:lpstr>Presentazione standard di PowerPoint</vt:lpstr>
      <vt:lpstr>Presentazione standard di PowerPoint</vt:lpstr>
      <vt:lpstr>La Realtà Estesa e Virtuale</vt:lpstr>
      <vt:lpstr>La VR CAVE di Swing:IT</vt:lpstr>
      <vt:lpstr>I Dispositivi indossabili</vt:lpstr>
      <vt:lpstr>L’Infrastruttura Software</vt:lpstr>
      <vt:lpstr>Ambiti di Utilizzo del VR Lab..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Roberto Barbera</dc:creator>
  <cp:lastModifiedBy>Lenovo</cp:lastModifiedBy>
  <cp:revision>458</cp:revision>
  <dcterms:created xsi:type="dcterms:W3CDTF">2012-02-24T14:26:31Z</dcterms:created>
  <dcterms:modified xsi:type="dcterms:W3CDTF">2021-03-24T19:10:27Z</dcterms:modified>
</cp:coreProperties>
</file>