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3"/>
  </p:notesMasterIdLst>
  <p:sldIdLst>
    <p:sldId id="256" r:id="rId2"/>
    <p:sldId id="332" r:id="rId3"/>
    <p:sldId id="336" r:id="rId4"/>
    <p:sldId id="337" r:id="rId5"/>
    <p:sldId id="338" r:id="rId6"/>
    <p:sldId id="335" r:id="rId7"/>
    <p:sldId id="334" r:id="rId8"/>
    <p:sldId id="341" r:id="rId9"/>
    <p:sldId id="342" r:id="rId10"/>
    <p:sldId id="343" r:id="rId11"/>
    <p:sldId id="288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604154-1770-4DE1-9D7F-C0BC7E032624}" v="1" dt="2021-03-23T10:47:56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91" autoAdjust="0"/>
    <p:restoredTop sz="92933" autoAdjust="0"/>
  </p:normalViewPr>
  <p:slideViewPr>
    <p:cSldViewPr>
      <p:cViewPr>
        <p:scale>
          <a:sx n="99" d="100"/>
          <a:sy n="99" d="100"/>
        </p:scale>
        <p:origin x="-826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o Barbera" userId="149b0752-b7a0-436d-96d3-e0a5f95ad0d9" providerId="ADAL" clId="{84604154-1770-4DE1-9D7F-C0BC7E032624}"/>
    <pc:docChg chg="modSld">
      <pc:chgData name="Roberto Barbera" userId="149b0752-b7a0-436d-96d3-e0a5f95ad0d9" providerId="ADAL" clId="{84604154-1770-4DE1-9D7F-C0BC7E032624}" dt="2021-03-23T10:47:59.981" v="1" actId="1076"/>
      <pc:docMkLst>
        <pc:docMk/>
      </pc:docMkLst>
      <pc:sldChg chg="addSp modSp mod">
        <pc:chgData name="Roberto Barbera" userId="149b0752-b7a0-436d-96d3-e0a5f95ad0d9" providerId="ADAL" clId="{84604154-1770-4DE1-9D7F-C0BC7E032624}" dt="2021-03-23T10:47:59.981" v="1" actId="1076"/>
        <pc:sldMkLst>
          <pc:docMk/>
          <pc:sldMk cId="3032911962" sldId="288"/>
        </pc:sldMkLst>
        <pc:picChg chg="add mod">
          <ac:chgData name="Roberto Barbera" userId="149b0752-b7a0-436d-96d3-e0a5f95ad0d9" providerId="ADAL" clId="{84604154-1770-4DE1-9D7F-C0BC7E032624}" dt="2021-03-23T10:47:59.981" v="1" actId="1076"/>
          <ac:picMkLst>
            <pc:docMk/>
            <pc:sldMk cId="3032911962" sldId="288"/>
            <ac:picMk id="5" creationId="{088A0BFE-C12A-4F3A-8DF5-1DB2A5E0424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9F564-DC57-4192-8078-79C90AA5E388}" type="datetimeFigureOut">
              <a:rPr lang="it-IT" smtClean="0"/>
              <a:t>26/03/2021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B7ADB-F32C-45E7-8989-D778B87DF0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381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056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003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003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003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003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084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084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084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09416-29A7-448B-8233-8287ABE23A7D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084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39C6055-D158-4D21-AF18-7BA659A618B4}" type="datetime1">
              <a:rPr lang="it-IT" smtClean="0"/>
              <a:t>26/03/2021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ttangolo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ttangolo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tangolo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dirty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984B8-676E-43AF-99E4-B168536AA7D0}" type="datetime1">
              <a:rPr lang="it-IT" smtClean="0"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1D8CAF5-D8A0-4655-B07B-B121751DD8FB}" type="datetime1">
              <a:rPr lang="it-IT" smtClean="0"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7F2C-A2A8-4201-808C-B053030B1926}" type="datetime1">
              <a:rPr lang="it-IT" smtClean="0"/>
              <a:t>26/03/2021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A3908-86C6-4ECD-872F-61B04B34631B}" type="datetime1">
              <a:rPr lang="it-IT" smtClean="0"/>
              <a:t>26/03/2021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B128-A84B-4F68-A6F3-05210B74F8DE}" type="datetime1">
              <a:rPr lang="it-IT" smtClean="0"/>
              <a:t>26/03/2021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E79A-18EE-4229-829B-223C70D83055}" type="datetime1">
              <a:rPr lang="it-IT" smtClean="0"/>
              <a:t>26/03/2021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7B77-9F97-4D9D-B75F-11A7A0AF7E6D}" type="datetime1">
              <a:rPr lang="it-IT" smtClean="0"/>
              <a:t>26/03/2021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FB355-0DE0-4AB9-A595-4E9AE7C838DA}" type="datetime1">
              <a:rPr lang="it-IT" smtClean="0"/>
              <a:t>26/03/2021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olo isosce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22103-6AD1-4CDE-AAC8-9529DFC86523}" type="datetime1">
              <a:rPr lang="it-IT" smtClean="0"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EBDC-21DD-4A81-8B9D-925CA4A0CD06}" type="datetime1">
              <a:rPr lang="it-IT" smtClean="0"/>
              <a:t>26/03/2021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olo isosce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3C56BF6-77C5-4CD1-A246-4973B9ED7BB4}" type="datetime1">
              <a:rPr lang="it-IT" smtClean="0"/>
              <a:t>26/03/2021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F16100-B8A3-4576-9DD2-C1BF33AC416A}" type="slidenum">
              <a:rPr lang="it-IT" smtClean="0"/>
              <a:t>‹N›</a:t>
            </a:fld>
            <a:endParaRPr lang="it-IT"/>
          </a:p>
        </p:txBody>
      </p:sp>
      <p:sp>
        <p:nvSpPr>
          <p:cNvPr id="28" name="Connettore 1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ttore 1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isosce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8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10" Type="http://schemas.openxmlformats.org/officeDocument/2006/relationships/image" Target="../media/image19.png"/><Relationship Id="rId4" Type="http://schemas.openxmlformats.org/officeDocument/2006/relationships/image" Target="../media/image13.jp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20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8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3573016"/>
            <a:ext cx="7613501" cy="135064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it-IT" sz="2800" b="1" dirty="0">
                <a:latin typeface="Lato Regular"/>
              </a:rPr>
              <a:t>Infrastruttura VR OASI</a:t>
            </a:r>
            <a:r>
              <a:rPr lang="it-IT" sz="2000" b="1" dirty="0">
                <a:latin typeface="Lato Regular"/>
              </a:rPr>
              <a:t/>
            </a:r>
            <a:br>
              <a:rPr lang="it-IT" sz="2000" b="1" dirty="0">
                <a:latin typeface="Lato Regular"/>
              </a:rPr>
            </a:br>
            <a:r>
              <a:rPr lang="it-IT" sz="2000" b="1">
                <a:latin typeface="Lato Regular"/>
              </a:rPr>
              <a:t/>
            </a:r>
            <a:br>
              <a:rPr lang="it-IT" sz="2000" b="1">
                <a:latin typeface="Lato Regular"/>
              </a:rPr>
            </a:br>
            <a:r>
              <a:rPr lang="it-IT" sz="2000" b="1" smtClean="0">
                <a:latin typeface="Lato Regular"/>
              </a:rPr>
              <a:t>Ing. Francesco </a:t>
            </a:r>
            <a:r>
              <a:rPr lang="it-IT" sz="2000" b="1" dirty="0" err="1">
                <a:latin typeface="Lato Regular"/>
              </a:rPr>
              <a:t>Rundo</a:t>
            </a:r>
            <a:r>
              <a:rPr lang="it-IT" sz="2000" dirty="0">
                <a:latin typeface="Lato Regular"/>
              </a:rPr>
              <a:t> (frundo@oasi.en.it)    </a:t>
            </a:r>
            <a:br>
              <a:rPr lang="it-IT" sz="2000" dirty="0">
                <a:latin typeface="Lato Regular"/>
              </a:rPr>
            </a:br>
            <a:r>
              <a:rPr lang="it-IT" sz="2000" dirty="0">
                <a:latin typeface="Lato Regular"/>
              </a:rPr>
              <a:t>IRCCS Associazione Oasi Maria SS - Troina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138850" y="5127848"/>
            <a:ext cx="5978782" cy="533400"/>
          </a:xfrm>
        </p:spPr>
        <p:txBody>
          <a:bodyPr>
            <a:normAutofit fontScale="85000" lnSpcReduction="20000"/>
          </a:bodyPr>
          <a:lstStyle/>
          <a:p>
            <a:r>
              <a:rPr lang="it-IT" dirty="0">
                <a:solidFill>
                  <a:schemeClr val="tx1"/>
                </a:solidFill>
                <a:latin typeface="Lato Regular"/>
              </a:rPr>
              <a:t>Evento di presentazione del progetto 3DLab-Sicilia, Online, 27 marzo 2021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1F63BC25-7C2B-48DE-B3CF-1CBCD785C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85852" cy="175922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="" xmlns:a16="http://schemas.microsoft.com/office/drawing/2014/main" id="{B50029D5-C216-4D6F-9401-69F4B85D23C9}"/>
              </a:ext>
            </a:extLst>
          </p:cNvPr>
          <p:cNvSpPr txBox="1"/>
          <p:nvPr/>
        </p:nvSpPr>
        <p:spPr>
          <a:xfrm>
            <a:off x="5366173" y="6239371"/>
            <a:ext cx="3720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dirty="0">
                <a:latin typeface="Lato Regular"/>
              </a:rPr>
              <a:t>Progetto 3DLab-Sicilia – N. 08CT4669990220</a:t>
            </a:r>
            <a:endParaRPr lang="it-IT" dirty="0">
              <a:latin typeface="Lato Regular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="" xmlns:a16="http://schemas.microsoft.com/office/drawing/2014/main" id="{41731110-BA89-48A0-8995-8EC0978D5A0C}"/>
              </a:ext>
            </a:extLst>
          </p:cNvPr>
          <p:cNvGrpSpPr/>
          <p:nvPr/>
        </p:nvGrpSpPr>
        <p:grpSpPr>
          <a:xfrm>
            <a:off x="57513" y="5967064"/>
            <a:ext cx="4370471" cy="846312"/>
            <a:chOff x="57513" y="5967064"/>
            <a:chExt cx="4370471" cy="846312"/>
          </a:xfrm>
        </p:grpSpPr>
        <p:pic>
          <p:nvPicPr>
            <p:cNvPr id="11" name="Immagine 10" descr="Immagine che contiene clipart&#10;&#10;Descrizione generata automaticamente">
              <a:extLst>
                <a:ext uri="{FF2B5EF4-FFF2-40B4-BE49-F238E27FC236}">
                  <a16:creationId xmlns="" xmlns:a16="http://schemas.microsoft.com/office/drawing/2014/main" id="{1A89BD20-7A66-4249-8102-4D8150B80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13" y="5973145"/>
              <a:ext cx="1263505" cy="840231"/>
            </a:xfrm>
            <a:prstGeom prst="rect">
              <a:avLst/>
            </a:prstGeom>
          </p:spPr>
        </p:pic>
        <p:pic>
          <p:nvPicPr>
            <p:cNvPr id="12" name="Immagine 11" descr="Immagine che contiene testo&#10;&#10;Descrizione generata automaticamente">
              <a:extLst>
                <a:ext uri="{FF2B5EF4-FFF2-40B4-BE49-F238E27FC236}">
                  <a16:creationId xmlns="" xmlns:a16="http://schemas.microsoft.com/office/drawing/2014/main" id="{42B50402-FD7E-4D70-8177-1E185BBCB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1823" y="5973145"/>
              <a:ext cx="673993" cy="834150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="" xmlns:a16="http://schemas.microsoft.com/office/drawing/2014/main" id="{AB4FF193-432B-4DBF-8425-BCD067660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9211" y="5973145"/>
              <a:ext cx="1378773" cy="827264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="" xmlns:a16="http://schemas.microsoft.com/office/drawing/2014/main" id="{4DA3967D-F2F9-4E0C-BA48-5BA37874E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03648" y="5967064"/>
              <a:ext cx="735202" cy="840231"/>
            </a:xfrm>
            <a:prstGeom prst="rect">
              <a:avLst/>
            </a:prstGeom>
          </p:spPr>
        </p:pic>
      </p:grpSp>
      <p:pic>
        <p:nvPicPr>
          <p:cNvPr id="15" name="Picture 2" descr="D:\LAVORO - 02\Lavoro OASI - 02\Logo Oasi - VirLab\LOGO_IRCCS - High Definition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6" t="9800" r="14523" b="14262"/>
          <a:stretch/>
        </p:blipFill>
        <p:spPr bwMode="auto">
          <a:xfrm>
            <a:off x="7272938" y="64919"/>
            <a:ext cx="1552175" cy="166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155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Infrastruttura e casi d’uso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2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791946C2-BB5F-4C64-AA38-7E1387141F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grpSp>
        <p:nvGrpSpPr>
          <p:cNvPr id="36" name="Gruppo 35"/>
          <p:cNvGrpSpPr/>
          <p:nvPr/>
        </p:nvGrpSpPr>
        <p:grpSpPr>
          <a:xfrm>
            <a:off x="4427984" y="2564904"/>
            <a:ext cx="4680519" cy="3672408"/>
            <a:chOff x="4427984" y="2564904"/>
            <a:chExt cx="4680519" cy="3672408"/>
          </a:xfrm>
        </p:grpSpPr>
        <p:pic>
          <p:nvPicPr>
            <p:cNvPr id="3" name="Immagin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9215" y="2708920"/>
              <a:ext cx="4120404" cy="3245524"/>
            </a:xfrm>
            <a:prstGeom prst="rect">
              <a:avLst/>
            </a:prstGeom>
          </p:spPr>
        </p:pic>
        <p:sp>
          <p:nvSpPr>
            <p:cNvPr id="9" name="Ovale 8"/>
            <p:cNvSpPr/>
            <p:nvPr/>
          </p:nvSpPr>
          <p:spPr>
            <a:xfrm>
              <a:off x="4427984" y="2564904"/>
              <a:ext cx="4680519" cy="367240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2" name="Gruppo 11"/>
          <p:cNvGrpSpPr/>
          <p:nvPr/>
        </p:nvGrpSpPr>
        <p:grpSpPr>
          <a:xfrm>
            <a:off x="4678156" y="1223747"/>
            <a:ext cx="1881501" cy="1080120"/>
            <a:chOff x="4788024" y="1340768"/>
            <a:chExt cx="1881501" cy="1080120"/>
          </a:xfrm>
        </p:grpSpPr>
        <p:sp>
          <p:nvSpPr>
            <p:cNvPr id="11" name="Ovale 10"/>
            <p:cNvSpPr/>
            <p:nvPr/>
          </p:nvSpPr>
          <p:spPr>
            <a:xfrm>
              <a:off x="4788024" y="1340768"/>
              <a:ext cx="1881501" cy="1080120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4869083" y="1696162"/>
              <a:ext cx="17191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dirty="0"/>
                <a:t>Altro caso d’uso</a:t>
              </a:r>
            </a:p>
            <a:p>
              <a:pPr algn="ctr"/>
              <a:r>
                <a:rPr lang="it-IT" sz="1600" dirty="0"/>
                <a:t>???</a:t>
              </a:r>
            </a:p>
          </p:txBody>
        </p:sp>
      </p:grpSp>
      <p:grpSp>
        <p:nvGrpSpPr>
          <p:cNvPr id="24" name="Gruppo 23"/>
          <p:cNvGrpSpPr/>
          <p:nvPr/>
        </p:nvGrpSpPr>
        <p:grpSpPr>
          <a:xfrm>
            <a:off x="7128284" y="1282694"/>
            <a:ext cx="1881501" cy="1080120"/>
            <a:chOff x="7020272" y="1325379"/>
            <a:chExt cx="1881501" cy="1080120"/>
          </a:xfrm>
        </p:grpSpPr>
        <p:sp>
          <p:nvSpPr>
            <p:cNvPr id="14" name="Ovale 13"/>
            <p:cNvSpPr/>
            <p:nvPr/>
          </p:nvSpPr>
          <p:spPr>
            <a:xfrm>
              <a:off x="7020272" y="1325379"/>
              <a:ext cx="1881501" cy="1080120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7101331" y="1680773"/>
              <a:ext cx="17191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dirty="0"/>
                <a:t>Altro caso d’uso</a:t>
              </a:r>
            </a:p>
            <a:p>
              <a:pPr algn="ctr"/>
              <a:r>
                <a:rPr lang="it-IT" sz="1600" dirty="0"/>
                <a:t>???</a:t>
              </a:r>
            </a:p>
          </p:txBody>
        </p:sp>
      </p:grpSp>
      <p:grpSp>
        <p:nvGrpSpPr>
          <p:cNvPr id="8" name="Gruppo 7"/>
          <p:cNvGrpSpPr/>
          <p:nvPr/>
        </p:nvGrpSpPr>
        <p:grpSpPr>
          <a:xfrm>
            <a:off x="1619672" y="5041228"/>
            <a:ext cx="1881501" cy="1080120"/>
            <a:chOff x="1980447" y="5058638"/>
            <a:chExt cx="1881501" cy="1080120"/>
          </a:xfrm>
        </p:grpSpPr>
        <p:sp>
          <p:nvSpPr>
            <p:cNvPr id="16" name="Ovale 15"/>
            <p:cNvSpPr/>
            <p:nvPr/>
          </p:nvSpPr>
          <p:spPr>
            <a:xfrm>
              <a:off x="1980447" y="5058638"/>
              <a:ext cx="1881501" cy="1080120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2061506" y="5414032"/>
              <a:ext cx="17191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dirty="0"/>
                <a:t>Altro caso d’uso</a:t>
              </a:r>
            </a:p>
            <a:p>
              <a:pPr algn="ctr"/>
              <a:r>
                <a:rPr lang="it-IT" sz="1600" dirty="0"/>
                <a:t>???</a:t>
              </a:r>
            </a:p>
          </p:txBody>
        </p:sp>
      </p:grpSp>
      <p:grpSp>
        <p:nvGrpSpPr>
          <p:cNvPr id="7" name="Gruppo 6"/>
          <p:cNvGrpSpPr/>
          <p:nvPr/>
        </p:nvGrpSpPr>
        <p:grpSpPr>
          <a:xfrm>
            <a:off x="86231" y="1282694"/>
            <a:ext cx="4077746" cy="3104728"/>
            <a:chOff x="251520" y="1484784"/>
            <a:chExt cx="4077746" cy="3104728"/>
          </a:xfrm>
        </p:grpSpPr>
        <p:sp>
          <p:nvSpPr>
            <p:cNvPr id="10" name="Ovale 9"/>
            <p:cNvSpPr/>
            <p:nvPr/>
          </p:nvSpPr>
          <p:spPr>
            <a:xfrm>
              <a:off x="251520" y="1484784"/>
              <a:ext cx="4077746" cy="3104728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1229702" y="1556792"/>
              <a:ext cx="20461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dirty="0" err="1"/>
                <a:t>CoReV</a:t>
              </a:r>
              <a:r>
                <a:rPr lang="it-IT" sz="1600" dirty="0"/>
                <a:t>-Lab</a:t>
              </a:r>
            </a:p>
          </p:txBody>
        </p:sp>
        <p:pic>
          <p:nvPicPr>
            <p:cNvPr id="19" name="Immagin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584" y="2026407"/>
              <a:ext cx="1597400" cy="898537"/>
            </a:xfrm>
            <a:prstGeom prst="rect">
              <a:avLst/>
            </a:prstGeom>
          </p:spPr>
        </p:pic>
        <p:pic>
          <p:nvPicPr>
            <p:cNvPr id="20" name="Immagine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3768" y="2636912"/>
              <a:ext cx="1662300" cy="936104"/>
            </a:xfrm>
            <a:prstGeom prst="rect">
              <a:avLst/>
            </a:prstGeom>
          </p:spPr>
        </p:pic>
        <p:pic>
          <p:nvPicPr>
            <p:cNvPr id="21" name="Immagine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3062121"/>
              <a:ext cx="1600484" cy="895881"/>
            </a:xfrm>
            <a:prstGeom prst="rect">
              <a:avLst/>
            </a:prstGeom>
          </p:spPr>
        </p:pic>
        <p:sp>
          <p:nvSpPr>
            <p:cNvPr id="5" name="Rettangolo arrotondato 4"/>
            <p:cNvSpPr/>
            <p:nvPr/>
          </p:nvSpPr>
          <p:spPr>
            <a:xfrm>
              <a:off x="3062890" y="2026407"/>
              <a:ext cx="504056" cy="37909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…</a:t>
              </a:r>
            </a:p>
          </p:txBody>
        </p:sp>
        <p:sp>
          <p:nvSpPr>
            <p:cNvPr id="22" name="Rettangolo arrotondato 21"/>
            <p:cNvSpPr/>
            <p:nvPr/>
          </p:nvSpPr>
          <p:spPr>
            <a:xfrm>
              <a:off x="2843808" y="3863054"/>
              <a:ext cx="504056" cy="37909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…</a:t>
              </a:r>
            </a:p>
          </p:txBody>
        </p:sp>
        <p:sp>
          <p:nvSpPr>
            <p:cNvPr id="23" name="Rettangolo arrotondato 22"/>
            <p:cNvSpPr/>
            <p:nvPr/>
          </p:nvSpPr>
          <p:spPr>
            <a:xfrm>
              <a:off x="1728419" y="4077072"/>
              <a:ext cx="504056" cy="37909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…</a:t>
              </a:r>
            </a:p>
          </p:txBody>
        </p:sp>
      </p:grpSp>
      <p:cxnSp>
        <p:nvCxnSpPr>
          <p:cNvPr id="27" name="Connettore 2 26"/>
          <p:cNvCxnSpPr/>
          <p:nvPr/>
        </p:nvCxnSpPr>
        <p:spPr>
          <a:xfrm>
            <a:off x="3923928" y="3645128"/>
            <a:ext cx="504056" cy="18954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>
            <a:off x="5492892" y="2362814"/>
            <a:ext cx="159228" cy="34610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 flipH="1">
            <a:off x="7956376" y="2434822"/>
            <a:ext cx="144016" cy="3107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 flipV="1">
            <a:off x="3563888" y="5157192"/>
            <a:ext cx="864096" cy="33420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68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CAVE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3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4C2ED898-9EB3-4A3C-9005-291D1ADA5B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976" y="1473138"/>
            <a:ext cx="2511173" cy="172643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6" t="15433" r="16124" b="14497"/>
          <a:stretch/>
        </p:blipFill>
        <p:spPr>
          <a:xfrm>
            <a:off x="4213926" y="2102747"/>
            <a:ext cx="1285658" cy="815957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09" y="3283112"/>
            <a:ext cx="1056844" cy="1006518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7" b="17834"/>
          <a:stretch/>
        </p:blipFill>
        <p:spPr>
          <a:xfrm>
            <a:off x="4133398" y="3429436"/>
            <a:ext cx="1446714" cy="86019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651864"/>
            <a:ext cx="3094035" cy="278463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623" y="3044179"/>
            <a:ext cx="1728542" cy="1484385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47" y="1678100"/>
            <a:ext cx="1752876" cy="1316506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454411" y="4797152"/>
            <a:ext cx="82197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Il CAVE è un sistema complesso per la visualizzazione in </a:t>
            </a:r>
            <a:r>
              <a:rPr lang="it-IT" dirty="0" err="1"/>
              <a:t>realtime</a:t>
            </a:r>
            <a:r>
              <a:rPr lang="it-IT" dirty="0"/>
              <a:t> stereoscopica su una o più pareti. Il sistema installato all’IRCCS Oasi di Troina utilizza un layout a due pareti, gestite da due workstation, due proiettori ed un sistema di </a:t>
            </a:r>
            <a:r>
              <a:rPr lang="it-IT" dirty="0" err="1"/>
              <a:t>motion</a:t>
            </a:r>
            <a:r>
              <a:rPr lang="it-IT" dirty="0"/>
              <a:t> </a:t>
            </a:r>
            <a:r>
              <a:rPr lang="it-IT" dirty="0" err="1"/>
              <a:t>tracking</a:t>
            </a:r>
            <a:r>
              <a:rPr lang="it-IT" dirty="0"/>
              <a:t> a 4 camere.</a:t>
            </a:r>
          </a:p>
        </p:txBody>
      </p:sp>
    </p:spTree>
    <p:extLst>
      <p:ext uri="{BB962C8B-B14F-4D97-AF65-F5344CB8AC3E}">
        <p14:creationId xmlns:p14="http://schemas.microsoft.com/office/powerpoint/2010/main" val="393421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2" t="27730" r="13466" b="12080"/>
          <a:stretch/>
        </p:blipFill>
        <p:spPr>
          <a:xfrm>
            <a:off x="6116491" y="4437112"/>
            <a:ext cx="2761884" cy="1418993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CAVE hardware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4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4C2ED898-9EB3-4A3C-9005-291D1ADA5B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4" r="21194"/>
          <a:stretch/>
        </p:blipFill>
        <p:spPr>
          <a:xfrm>
            <a:off x="755576" y="1340768"/>
            <a:ext cx="1907347" cy="253131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160372" y="1340768"/>
            <a:ext cx="58434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rgbClr val="000000"/>
                </a:solidFill>
              </a:rPr>
              <a:t>Le 2 workstation installate sono delle </a:t>
            </a:r>
            <a:r>
              <a:rPr lang="it-IT" sz="1400" b="1" dirty="0">
                <a:solidFill>
                  <a:srgbClr val="000000"/>
                </a:solidFill>
              </a:rPr>
              <a:t>HP Z640 </a:t>
            </a:r>
            <a:r>
              <a:rPr lang="it-IT" sz="1400" dirty="0">
                <a:solidFill>
                  <a:srgbClr val="000000"/>
                </a:solidFill>
              </a:rPr>
              <a:t>con le seguenti caratteristiche:</a:t>
            </a:r>
          </a:p>
          <a:p>
            <a:endParaRPr lang="it-IT" sz="1400" dirty="0">
              <a:solidFill>
                <a:srgbClr val="0000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0000"/>
                </a:solidFill>
              </a:rPr>
              <a:t>Processore Intel </a:t>
            </a:r>
            <a:r>
              <a:rPr lang="it-IT" sz="1400" dirty="0" err="1">
                <a:solidFill>
                  <a:srgbClr val="000000"/>
                </a:solidFill>
              </a:rPr>
              <a:t>Xeon</a:t>
            </a:r>
            <a:endParaRPr lang="it-IT" sz="1400" dirty="0">
              <a:solidFill>
                <a:srgbClr val="0000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0000"/>
                </a:solidFill>
              </a:rPr>
              <a:t>32 GB ddr4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0000"/>
                </a:solidFill>
              </a:rPr>
              <a:t>HD primario SSD 500GB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0000"/>
                </a:solidFill>
              </a:rPr>
              <a:t>HD secondario 1TB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0000"/>
                </a:solidFill>
              </a:rPr>
              <a:t>Scheda video Nvidia Quadro P5000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0000"/>
                </a:solidFill>
              </a:rPr>
              <a:t>Scheda Nvidia G-</a:t>
            </a:r>
            <a:r>
              <a:rPr lang="it-IT" sz="1400" dirty="0" err="1">
                <a:solidFill>
                  <a:srgbClr val="000000"/>
                </a:solidFill>
              </a:rPr>
              <a:t>sync</a:t>
            </a:r>
            <a:r>
              <a:rPr lang="it-IT" sz="1400" dirty="0">
                <a:solidFill>
                  <a:srgbClr val="000000"/>
                </a:solidFill>
              </a:rPr>
              <a:t> Quadro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5772" y="4509120"/>
            <a:ext cx="584347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I 2 proiettori sono dei </a:t>
            </a:r>
            <a:r>
              <a:rPr lang="it-IT" sz="1400" b="1" dirty="0"/>
              <a:t>Barco F50. </a:t>
            </a:r>
            <a:r>
              <a:rPr lang="it-IT" sz="1400" dirty="0"/>
              <a:t>Un proiettore DLP® a singolo chip basato su lampada che abbina la risoluzione nativa WQXGA (2.560 x 1.600), lo stereo 3D attivo e frame rate elevati. Le ottiche installate, per venire incontro alle dimensioni della stanza, sono delle ottiche a focale ultra corta </a:t>
            </a:r>
            <a:r>
              <a:rPr lang="it-IT" sz="1400" b="1" dirty="0"/>
              <a:t>Barco EN-57</a:t>
            </a:r>
            <a:r>
              <a:rPr lang="it-IT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809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7" b="17834"/>
          <a:stretch/>
        </p:blipFill>
        <p:spPr>
          <a:xfrm>
            <a:off x="5940878" y="5245824"/>
            <a:ext cx="1446714" cy="86019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CAVE hardware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5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4C2ED898-9EB3-4A3C-9005-291D1ADA5B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160372" y="1196752"/>
            <a:ext cx="58434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Il </a:t>
            </a:r>
            <a:r>
              <a:rPr lang="en-US" sz="1400" dirty="0" err="1"/>
              <a:t>sistema</a:t>
            </a:r>
            <a:r>
              <a:rPr lang="en-US" sz="1400" dirty="0"/>
              <a:t> di tracking (per </a:t>
            </a:r>
            <a:r>
              <a:rPr lang="en-US" sz="1400" dirty="0" err="1"/>
              <a:t>il</a:t>
            </a:r>
            <a:r>
              <a:rPr lang="en-US" sz="1400" dirty="0"/>
              <a:t> </a:t>
            </a:r>
            <a:r>
              <a:rPr lang="en-US" sz="1400" dirty="0" err="1"/>
              <a:t>tracciamento</a:t>
            </a:r>
            <a:r>
              <a:rPr lang="en-US" sz="1400" dirty="0"/>
              <a:t> di </a:t>
            </a:r>
            <a:r>
              <a:rPr lang="en-US" sz="1400" dirty="0" err="1"/>
              <a:t>volumi</a:t>
            </a:r>
            <a:r>
              <a:rPr lang="en-US" sz="1400" dirty="0"/>
              <a:t> di </a:t>
            </a:r>
            <a:r>
              <a:rPr lang="en-US" sz="1400" dirty="0" err="1"/>
              <a:t>dimensioni</a:t>
            </a:r>
            <a:r>
              <a:rPr lang="en-US" sz="1400" dirty="0"/>
              <a:t> </a:t>
            </a:r>
            <a:r>
              <a:rPr lang="en-US" sz="1400" dirty="0" err="1"/>
              <a:t>medie</a:t>
            </a:r>
            <a:r>
              <a:rPr lang="en-US" sz="1400" dirty="0"/>
              <a:t>) è </a:t>
            </a:r>
            <a:r>
              <a:rPr lang="en-US" sz="1400" dirty="0" err="1"/>
              <a:t>costituito</a:t>
            </a:r>
            <a:r>
              <a:rPr lang="en-US" sz="1400" dirty="0"/>
              <a:t> da 4 </a:t>
            </a:r>
            <a:r>
              <a:rPr lang="en-US" sz="1400" dirty="0" err="1"/>
              <a:t>camere</a:t>
            </a:r>
            <a:r>
              <a:rPr lang="en-US" sz="1400" dirty="0"/>
              <a:t> </a:t>
            </a:r>
            <a:r>
              <a:rPr lang="en-US" sz="1400" b="1" dirty="0" err="1"/>
              <a:t>Trackpack</a:t>
            </a:r>
            <a:r>
              <a:rPr lang="en-US" sz="1400" b="1" dirty="0"/>
              <a:t>/E</a:t>
            </a:r>
            <a:r>
              <a:rPr lang="en-US" sz="1400" dirty="0"/>
              <a:t> </a:t>
            </a:r>
            <a:r>
              <a:rPr lang="en-US" sz="1400" dirty="0" err="1"/>
              <a:t>collegate</a:t>
            </a:r>
            <a:r>
              <a:rPr lang="en-US" sz="1400" dirty="0"/>
              <a:t> a un ART Controller.</a:t>
            </a:r>
          </a:p>
          <a:p>
            <a:r>
              <a:rPr lang="en-US" sz="1400" dirty="0"/>
              <a:t>Di </a:t>
            </a:r>
            <a:r>
              <a:rPr lang="en-US" sz="1400" dirty="0" err="1"/>
              <a:t>seguito</a:t>
            </a:r>
            <a:r>
              <a:rPr lang="en-US" sz="1400" dirty="0"/>
              <a:t> le </a:t>
            </a:r>
            <a:r>
              <a:rPr lang="en-US" sz="1400" dirty="0" err="1"/>
              <a:t>caratteristiche</a:t>
            </a:r>
            <a:r>
              <a:rPr lang="en-US" sz="1400" dirty="0"/>
              <a:t> </a:t>
            </a:r>
            <a:r>
              <a:rPr lang="en-US" sz="1400" dirty="0" err="1"/>
              <a:t>principali</a:t>
            </a:r>
            <a:r>
              <a:rPr lang="en-US" sz="1400" dirty="0"/>
              <a:t>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400" dirty="0"/>
              <a:t>Frame rate fino a 120 Hz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400" dirty="0"/>
              <a:t>Risoluzione sensore 1.1 </a:t>
            </a:r>
            <a:r>
              <a:rPr lang="it-IT" sz="1400" dirty="0" err="1"/>
              <a:t>megapixels</a:t>
            </a:r>
            <a:endParaRPr lang="it-IT" sz="14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400" dirty="0"/>
              <a:t>Cavo singolo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400" dirty="0"/>
              <a:t>Nessuna ventola, maggiore sensibilità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400" dirty="0"/>
              <a:t>Flash infrarossi integrato (NIR, 850 nm)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altLang="it-IT" sz="1400" dirty="0">
                <a:solidFill>
                  <a:srgbClr val="222222"/>
                </a:solidFill>
              </a:rPr>
              <a:t>Flash modulato per la sincronizzazione attiva dei marker</a:t>
            </a:r>
            <a:r>
              <a:rPr lang="it-IT" altLang="it-IT" sz="1400" dirty="0"/>
              <a:t>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400" dirty="0"/>
              <a:t>Lunghezza focale standard: f = 3.5 mm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19675" y="3861048"/>
            <a:ext cx="58434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rgbClr val="000000"/>
                </a:solidFill>
              </a:rPr>
              <a:t>Il sistema audio è costituito da un </a:t>
            </a:r>
            <a:r>
              <a:rPr lang="it-IT" sz="1400" b="1" dirty="0">
                <a:solidFill>
                  <a:srgbClr val="000000"/>
                </a:solidFill>
              </a:rPr>
              <a:t>Logitech Z 906 5.1</a:t>
            </a:r>
            <a:r>
              <a:rPr lang="it-IT" sz="1400" dirty="0">
                <a:solidFill>
                  <a:srgbClr val="000000"/>
                </a:solidFill>
              </a:rPr>
              <a:t>, dotato di 5 satelliti e di un subwoofer, collegato al Master del CAVE tramite un cavo Jack.</a:t>
            </a:r>
          </a:p>
          <a:p>
            <a:r>
              <a:rPr lang="it-IT" sz="1400" dirty="0">
                <a:solidFill>
                  <a:srgbClr val="000000"/>
                </a:solidFill>
              </a:rPr>
              <a:t>Per dialogare con il CAVE, l’utente utilizza un controller </a:t>
            </a:r>
            <a:r>
              <a:rPr lang="it-IT" sz="1400" b="1" dirty="0">
                <a:solidFill>
                  <a:srgbClr val="000000"/>
                </a:solidFill>
              </a:rPr>
              <a:t>Xbox </a:t>
            </a:r>
            <a:r>
              <a:rPr lang="it-IT" sz="1400" b="1" dirty="0" err="1">
                <a:solidFill>
                  <a:srgbClr val="000000"/>
                </a:solidFill>
              </a:rPr>
              <a:t>WiFi</a:t>
            </a:r>
            <a:r>
              <a:rPr lang="it-IT" sz="1400" dirty="0">
                <a:solidFill>
                  <a:srgbClr val="000000"/>
                </a:solidFill>
              </a:rPr>
              <a:t>, che permette di interagire con la scena virtuale ed i suoi oggetti. </a:t>
            </a:r>
          </a:p>
          <a:p>
            <a:r>
              <a:rPr lang="it-IT" sz="1400" dirty="0">
                <a:solidFill>
                  <a:srgbClr val="000000"/>
                </a:solidFill>
              </a:rPr>
              <a:t>La visualizzazione in modalità stereoscopica avviene attraverso gli occhiali </a:t>
            </a:r>
            <a:r>
              <a:rPr lang="it-IT" sz="1400" b="1" dirty="0" err="1">
                <a:solidFill>
                  <a:srgbClr val="000000"/>
                </a:solidFill>
              </a:rPr>
              <a:t>Volfoni</a:t>
            </a:r>
            <a:r>
              <a:rPr lang="it-IT" sz="1400" b="1" dirty="0">
                <a:solidFill>
                  <a:srgbClr val="000000"/>
                </a:solidFill>
              </a:rPr>
              <a:t> 3D RF </a:t>
            </a:r>
            <a:r>
              <a:rPr lang="it-IT" sz="1400" dirty="0">
                <a:solidFill>
                  <a:srgbClr val="000000"/>
                </a:solidFill>
              </a:rPr>
              <a:t>attivi che ricevono il segnale radio dall’</a:t>
            </a:r>
            <a:r>
              <a:rPr lang="it-IT" sz="1400" b="1" dirty="0">
                <a:solidFill>
                  <a:srgbClr val="000000"/>
                </a:solidFill>
              </a:rPr>
              <a:t>HUB </a:t>
            </a:r>
            <a:r>
              <a:rPr lang="it-IT" sz="1400" b="1" dirty="0" err="1">
                <a:solidFill>
                  <a:srgbClr val="000000"/>
                </a:solidFill>
              </a:rPr>
              <a:t>Volfoni</a:t>
            </a:r>
            <a:r>
              <a:rPr lang="it-IT" sz="1400" dirty="0">
                <a:solidFill>
                  <a:srgbClr val="000000"/>
                </a:solidFill>
              </a:rPr>
              <a:t>, collegato al proiettore principale.</a:t>
            </a:r>
          </a:p>
          <a:p>
            <a:r>
              <a:rPr lang="it-IT" sz="1400" dirty="0">
                <a:solidFill>
                  <a:srgbClr val="000000"/>
                </a:solidFill>
              </a:rPr>
              <a:t>Inoltre sia sul controller Xbox che sugli occhiali sono presenti dei marker, che permettono il tracciamento da parte del sistema di </a:t>
            </a:r>
            <a:r>
              <a:rPr lang="it-IT" sz="1400" dirty="0" err="1">
                <a:solidFill>
                  <a:srgbClr val="000000"/>
                </a:solidFill>
              </a:rPr>
              <a:t>motion</a:t>
            </a:r>
            <a:r>
              <a:rPr lang="it-IT" sz="1400" dirty="0">
                <a:solidFill>
                  <a:srgbClr val="000000"/>
                </a:solidFill>
              </a:rPr>
              <a:t> </a:t>
            </a:r>
            <a:r>
              <a:rPr lang="it-IT" sz="1400" dirty="0" err="1">
                <a:solidFill>
                  <a:srgbClr val="000000"/>
                </a:solidFill>
              </a:rPr>
              <a:t>tracking</a:t>
            </a:r>
            <a:r>
              <a:rPr lang="it-IT" sz="1400" dirty="0">
                <a:solidFill>
                  <a:srgbClr val="000000"/>
                </a:solidFill>
              </a:rPr>
              <a:t>.</a:t>
            </a:r>
            <a:endParaRPr lang="it-IT" sz="1400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1738993" cy="165618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6" t="15433" r="16124" b="14497"/>
          <a:stretch/>
        </p:blipFill>
        <p:spPr>
          <a:xfrm>
            <a:off x="6372200" y="4101141"/>
            <a:ext cx="1285658" cy="815957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503632"/>
            <a:ext cx="1728542" cy="148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4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CAVE software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6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4C2ED898-9EB3-4A3C-9005-291D1ADA5B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grpSp>
        <p:nvGrpSpPr>
          <p:cNvPr id="3" name="Gruppo 2"/>
          <p:cNvGrpSpPr/>
          <p:nvPr/>
        </p:nvGrpSpPr>
        <p:grpSpPr>
          <a:xfrm>
            <a:off x="684849" y="1185139"/>
            <a:ext cx="7707828" cy="2568989"/>
            <a:chOff x="489321" y="2084616"/>
            <a:chExt cx="7707828" cy="2568989"/>
          </a:xfrm>
        </p:grpSpPr>
        <p:sp>
          <p:nvSpPr>
            <p:cNvPr id="7" name="CasellaDiTesto 6"/>
            <p:cNvSpPr txBox="1"/>
            <p:nvPr/>
          </p:nvSpPr>
          <p:spPr>
            <a:xfrm>
              <a:off x="2554234" y="3467275"/>
              <a:ext cx="1035039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 algn="ctr" defTabSz="914400">
                <a:defRPr/>
              </a:pPr>
              <a:r>
                <a:rPr lang="it-IT" sz="800" b="1" kern="0" dirty="0">
                  <a:solidFill>
                    <a:prstClr val="black"/>
                  </a:solidFill>
                  <a:cs typeface="Arial" panose="020B0604020202020204" pitchFamily="34" charset="0"/>
                </a:rPr>
                <a:t>TRACKING DATA (VRPN)</a:t>
              </a: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2687277" y="3879456"/>
              <a:ext cx="778662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anose="020B0604020202020204" pitchFamily="34" charset="0"/>
                </a:rPr>
                <a:t>User INPUT</a:t>
              </a:r>
            </a:p>
          </p:txBody>
        </p:sp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918" y="4232738"/>
              <a:ext cx="885431" cy="331432"/>
            </a:xfrm>
            <a:prstGeom prst="rect">
              <a:avLst/>
            </a:prstGeom>
          </p:spPr>
        </p:pic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5627" y="4143303"/>
              <a:ext cx="969120" cy="510302"/>
            </a:xfrm>
            <a:prstGeom prst="rect">
              <a:avLst/>
            </a:prstGeom>
          </p:spPr>
        </p:pic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7265" y="4202793"/>
              <a:ext cx="1075338" cy="391321"/>
            </a:xfrm>
            <a:prstGeom prst="rect">
              <a:avLst/>
            </a:prstGeom>
          </p:spPr>
        </p:pic>
        <p:pic>
          <p:nvPicPr>
            <p:cNvPr id="12" name="Immagine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321" y="2239001"/>
              <a:ext cx="1561702" cy="1519656"/>
            </a:xfrm>
            <a:prstGeom prst="rect">
              <a:avLst/>
            </a:prstGeom>
          </p:spPr>
        </p:pic>
        <p:cxnSp>
          <p:nvCxnSpPr>
            <p:cNvPr id="13" name="Connettore 2 12"/>
            <p:cNvCxnSpPr/>
            <p:nvPr/>
          </p:nvCxnSpPr>
          <p:spPr>
            <a:xfrm>
              <a:off x="2651123" y="3311280"/>
              <a:ext cx="841262" cy="151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2 13"/>
            <p:cNvCxnSpPr/>
            <p:nvPr/>
          </p:nvCxnSpPr>
          <p:spPr>
            <a:xfrm flipH="1">
              <a:off x="2651123" y="2501833"/>
              <a:ext cx="81481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Immagin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2078" y="2779891"/>
              <a:ext cx="613288" cy="613288"/>
            </a:xfrm>
            <a:prstGeom prst="rect">
              <a:avLst/>
            </a:prstGeom>
          </p:spPr>
        </p:pic>
        <p:cxnSp>
          <p:nvCxnSpPr>
            <p:cNvPr id="16" name="Connettore 2 15"/>
            <p:cNvCxnSpPr/>
            <p:nvPr/>
          </p:nvCxnSpPr>
          <p:spPr>
            <a:xfrm flipH="1">
              <a:off x="5853066" y="2448757"/>
              <a:ext cx="85978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Immagine 1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4956" y="2084616"/>
              <a:ext cx="598595" cy="510118"/>
            </a:xfrm>
            <a:prstGeom prst="rect">
              <a:avLst/>
            </a:prstGeom>
          </p:spPr>
        </p:pic>
        <p:sp>
          <p:nvSpPr>
            <p:cNvPr id="18" name="CasellaDiTesto 17"/>
            <p:cNvSpPr txBox="1"/>
            <p:nvPr/>
          </p:nvSpPr>
          <p:spPr>
            <a:xfrm>
              <a:off x="4279529" y="2635325"/>
              <a:ext cx="6684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800" b="1" dirty="0"/>
                <a:t>MASTER</a:t>
              </a:r>
            </a:p>
          </p:txBody>
        </p:sp>
        <p:cxnSp>
          <p:nvCxnSpPr>
            <p:cNvPr id="19" name="Connettore 2 18"/>
            <p:cNvCxnSpPr/>
            <p:nvPr/>
          </p:nvCxnSpPr>
          <p:spPr>
            <a:xfrm>
              <a:off x="4613758" y="2903262"/>
              <a:ext cx="0" cy="3160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Immagine 1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6005" y="3356155"/>
              <a:ext cx="598595" cy="510118"/>
            </a:xfrm>
            <a:prstGeom prst="rect">
              <a:avLst/>
            </a:prstGeom>
          </p:spPr>
        </p:pic>
        <p:sp>
          <p:nvSpPr>
            <p:cNvPr id="21" name="CasellaDiTesto 20"/>
            <p:cNvSpPr txBox="1"/>
            <p:nvPr/>
          </p:nvSpPr>
          <p:spPr>
            <a:xfrm>
              <a:off x="4279522" y="3927272"/>
              <a:ext cx="6684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800" b="1" dirty="0"/>
                <a:t>SLAVE n</a:t>
              </a:r>
            </a:p>
          </p:txBody>
        </p:sp>
        <p:cxnSp>
          <p:nvCxnSpPr>
            <p:cNvPr id="22" name="Connettore 2 21"/>
            <p:cNvCxnSpPr/>
            <p:nvPr/>
          </p:nvCxnSpPr>
          <p:spPr>
            <a:xfrm flipH="1">
              <a:off x="5853066" y="3611214"/>
              <a:ext cx="859782" cy="12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CasellaDiTesto 22"/>
            <p:cNvSpPr txBox="1"/>
            <p:nvPr/>
          </p:nvSpPr>
          <p:spPr>
            <a:xfrm>
              <a:off x="5948728" y="2880782"/>
              <a:ext cx="6684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800" b="1" dirty="0"/>
                <a:t>SHARED PATH</a:t>
              </a: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3714445" y="2901491"/>
              <a:ext cx="9531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800" b="1" dirty="0"/>
                <a:t>EVENTS REPLICATION</a:t>
              </a:r>
            </a:p>
          </p:txBody>
        </p:sp>
        <p:sp>
          <p:nvSpPr>
            <p:cNvPr id="25" name="Ovale 24"/>
            <p:cNvSpPr/>
            <p:nvPr/>
          </p:nvSpPr>
          <p:spPr>
            <a:xfrm>
              <a:off x="7164451" y="2578258"/>
              <a:ext cx="1032698" cy="1032698"/>
            </a:xfrm>
            <a:prstGeom prst="ellipse">
              <a:avLst/>
            </a:prstGeom>
            <a:noFill/>
            <a:ln w="28575">
              <a:solidFill>
                <a:srgbClr val="90CEB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26" name="Connettore diritto 67"/>
            <p:cNvCxnSpPr/>
            <p:nvPr/>
          </p:nvCxnSpPr>
          <p:spPr>
            <a:xfrm flipH="1">
              <a:off x="6712849" y="3094607"/>
              <a:ext cx="40820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diritto 70"/>
            <p:cNvCxnSpPr/>
            <p:nvPr/>
          </p:nvCxnSpPr>
          <p:spPr>
            <a:xfrm>
              <a:off x="6712848" y="2448757"/>
              <a:ext cx="0" cy="116371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CasellaDiTesto 27"/>
          <p:cNvSpPr txBox="1"/>
          <p:nvPr/>
        </p:nvSpPr>
        <p:spPr>
          <a:xfrm>
            <a:off x="478580" y="4005064"/>
            <a:ext cx="8063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solidFill>
                  <a:srgbClr val="000000"/>
                </a:solidFill>
              </a:rPr>
              <a:t>I software che permettono il funzionamento del CAVE sono tre. Alla base c’è un’applicazione realizzata con </a:t>
            </a:r>
            <a:r>
              <a:rPr lang="it-IT" b="1" dirty="0" err="1">
                <a:solidFill>
                  <a:srgbClr val="000000"/>
                </a:solidFill>
              </a:rPr>
              <a:t>Unity</a:t>
            </a:r>
            <a:r>
              <a:rPr lang="it-IT" dirty="0">
                <a:solidFill>
                  <a:srgbClr val="000000"/>
                </a:solidFill>
              </a:rPr>
              <a:t>, uno dei più diffusi </a:t>
            </a:r>
            <a:r>
              <a:rPr lang="it-IT" dirty="0" err="1">
                <a:solidFill>
                  <a:srgbClr val="000000"/>
                </a:solidFill>
              </a:rPr>
              <a:t>engine</a:t>
            </a:r>
            <a:r>
              <a:rPr lang="it-IT" dirty="0">
                <a:solidFill>
                  <a:srgbClr val="000000"/>
                </a:solidFill>
              </a:rPr>
              <a:t> dedicati al </a:t>
            </a:r>
            <a:r>
              <a:rPr lang="it-IT" dirty="0" err="1">
                <a:solidFill>
                  <a:srgbClr val="000000"/>
                </a:solidFill>
              </a:rPr>
              <a:t>realtime</a:t>
            </a:r>
            <a:r>
              <a:rPr lang="it-IT" dirty="0">
                <a:solidFill>
                  <a:srgbClr val="000000"/>
                </a:solidFill>
              </a:rPr>
              <a:t>.</a:t>
            </a:r>
          </a:p>
          <a:p>
            <a:pPr algn="just"/>
            <a:r>
              <a:rPr lang="it-IT" dirty="0">
                <a:solidFill>
                  <a:srgbClr val="000000"/>
                </a:solidFill>
              </a:rPr>
              <a:t>Per riconoscere la posizione dell’utente all’interno del CAVE e dargli la possibilità di interagire con gli oggetti e muoversi nell’ambiente virtuale viene utilizzato </a:t>
            </a:r>
            <a:r>
              <a:rPr lang="it-IT" b="1" dirty="0" err="1">
                <a:solidFill>
                  <a:srgbClr val="000000"/>
                </a:solidFill>
              </a:rPr>
              <a:t>Dtrack</a:t>
            </a:r>
            <a:r>
              <a:rPr lang="it-IT" dirty="0">
                <a:solidFill>
                  <a:srgbClr val="000000"/>
                </a:solidFill>
              </a:rPr>
              <a:t>, un software di ART.  </a:t>
            </a:r>
          </a:p>
          <a:p>
            <a:pPr algn="just"/>
            <a:r>
              <a:rPr lang="it-IT" dirty="0">
                <a:solidFill>
                  <a:srgbClr val="000000"/>
                </a:solidFill>
              </a:rPr>
              <a:t>Infine, per permettere che i diversi sistemi dialoghino fra loro, è necessario </a:t>
            </a:r>
            <a:r>
              <a:rPr lang="it-IT" b="1" dirty="0" err="1">
                <a:solidFill>
                  <a:srgbClr val="000000"/>
                </a:solidFill>
              </a:rPr>
              <a:t>MiddleVR</a:t>
            </a:r>
            <a:r>
              <a:rPr lang="it-IT" dirty="0">
                <a:solidFill>
                  <a:srgbClr val="000000"/>
                </a:solidFill>
              </a:rPr>
              <a:t>, che gestisce l’immagine sulle pareti del CAVE, relaziona i dati provenienti da </a:t>
            </a:r>
            <a:r>
              <a:rPr lang="it-IT" dirty="0" err="1">
                <a:solidFill>
                  <a:srgbClr val="000000"/>
                </a:solidFill>
              </a:rPr>
              <a:t>Dtrack</a:t>
            </a:r>
            <a:r>
              <a:rPr lang="it-IT" dirty="0">
                <a:solidFill>
                  <a:srgbClr val="000000"/>
                </a:solidFill>
              </a:rPr>
              <a:t> con la scena </a:t>
            </a:r>
            <a:r>
              <a:rPr lang="it-IT" dirty="0" err="1">
                <a:solidFill>
                  <a:srgbClr val="000000"/>
                </a:solidFill>
              </a:rPr>
              <a:t>Unity</a:t>
            </a:r>
            <a:r>
              <a:rPr lang="it-IT" dirty="0">
                <a:solidFill>
                  <a:srgbClr val="000000"/>
                </a:solidFill>
              </a:rPr>
              <a:t> e riconosce gli input inviati dai </a:t>
            </a:r>
            <a:r>
              <a:rPr lang="it-IT" dirty="0" err="1">
                <a:solidFill>
                  <a:srgbClr val="000000"/>
                </a:solidFill>
              </a:rPr>
              <a:t>device</a:t>
            </a:r>
            <a:r>
              <a:rPr lang="it-IT" dirty="0">
                <a:solidFill>
                  <a:srgbClr val="000000"/>
                </a:solidFill>
              </a:rPr>
              <a:t> collegati.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450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Touch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TV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7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1028" name="Picture 4" descr="Nvidia Shield TV: cos'è, quanto costa, come funziona e le applicazioni  compatibili | TuttoTech.ne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7" r="9830"/>
          <a:stretch/>
        </p:blipFill>
        <p:spPr bwMode="auto">
          <a:xfrm>
            <a:off x="827584" y="4541497"/>
            <a:ext cx="2808312" cy="156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4355976" y="3933056"/>
            <a:ext cx="35283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SPECIFICHE SHIELD TV</a:t>
            </a:r>
            <a:endParaRPr lang="it-IT" sz="1200" dirty="0"/>
          </a:p>
          <a:p>
            <a:r>
              <a:rPr lang="it-IT" sz="1200" dirty="0"/>
              <a:t>Processore </a:t>
            </a:r>
            <a:r>
              <a:rPr lang="it-IT" sz="1200" b="1" dirty="0"/>
              <a:t>NVIDIA</a:t>
            </a:r>
            <a:r>
              <a:rPr lang="it-IT" sz="1200" baseline="30000" dirty="0"/>
              <a:t>®</a:t>
            </a:r>
            <a:r>
              <a:rPr lang="it-IT" sz="1200" dirty="0"/>
              <a:t> </a:t>
            </a:r>
            <a:r>
              <a:rPr lang="it-IT" sz="1200" dirty="0" err="1"/>
              <a:t>Tegra</a:t>
            </a:r>
            <a:r>
              <a:rPr lang="it-IT" sz="1200" baseline="30000" dirty="0"/>
              <a:t>®</a:t>
            </a:r>
            <a:r>
              <a:rPr lang="it-IT" sz="1200" dirty="0"/>
              <a:t> X1</a:t>
            </a:r>
          </a:p>
          <a:p>
            <a:r>
              <a:rPr lang="it-IT" sz="1200" dirty="0"/>
              <a:t>GPU </a:t>
            </a:r>
            <a:r>
              <a:rPr lang="it-IT" sz="1200" b="1" dirty="0"/>
              <a:t>NVIDIA</a:t>
            </a:r>
            <a:r>
              <a:rPr lang="it-IT" sz="1200" dirty="0"/>
              <a:t> a 256 core e RAM da 2 GB</a:t>
            </a:r>
          </a:p>
          <a:p>
            <a:r>
              <a:rPr lang="it-IT" sz="1200" dirty="0"/>
              <a:t>64-bit CPU, 3GB RAM</a:t>
            </a:r>
          </a:p>
          <a:p>
            <a:r>
              <a:rPr lang="it-IT" sz="1200" dirty="0"/>
              <a:t>16 GB </a:t>
            </a:r>
            <a:r>
              <a:rPr lang="it-IT" sz="1200" dirty="0" err="1"/>
              <a:t>storage</a:t>
            </a:r>
            <a:r>
              <a:rPr lang="it-IT" sz="1200" dirty="0"/>
              <a:t> + USB </a:t>
            </a:r>
            <a:r>
              <a:rPr lang="it-IT" sz="1200" dirty="0" err="1"/>
              <a:t>expansion</a:t>
            </a:r>
            <a:endParaRPr lang="it-IT" sz="1200" dirty="0"/>
          </a:p>
          <a:p>
            <a:r>
              <a:rPr lang="it-IT" sz="1200" dirty="0" err="1"/>
              <a:t>Android</a:t>
            </a:r>
            <a:r>
              <a:rPr lang="it-IT" sz="1200" dirty="0"/>
              <a:t> TV with Google Cast</a:t>
            </a:r>
          </a:p>
          <a:p>
            <a:r>
              <a:rPr lang="it-IT" sz="1200" dirty="0"/>
              <a:t>HDR 4K, 1080p or 720p</a:t>
            </a:r>
          </a:p>
          <a:p>
            <a:r>
              <a:rPr lang="it-IT" sz="1200" dirty="0"/>
              <a:t>HDMI 2.0b with HDCP 2.2 + HDR</a:t>
            </a:r>
          </a:p>
          <a:p>
            <a:r>
              <a:rPr lang="it-IT" sz="1200" dirty="0"/>
              <a:t>802.11ac MIMO </a:t>
            </a:r>
            <a:r>
              <a:rPr lang="it-IT" sz="1200" dirty="0" err="1"/>
              <a:t>dual</a:t>
            </a:r>
            <a:r>
              <a:rPr lang="it-IT" sz="1200" dirty="0"/>
              <a:t>-band Wi-Fi</a:t>
            </a:r>
          </a:p>
          <a:p>
            <a:r>
              <a:rPr lang="it-IT" sz="1200" dirty="0"/>
              <a:t>USB 3.0 x2</a:t>
            </a:r>
          </a:p>
          <a:p>
            <a:r>
              <a:rPr lang="it-IT" sz="1200" dirty="0"/>
              <a:t>Dolby Digital Plus, Dolby </a:t>
            </a:r>
            <a:r>
              <a:rPr lang="it-IT" sz="1200" dirty="0" err="1"/>
              <a:t>Atmos</a:t>
            </a:r>
            <a:r>
              <a:rPr lang="it-IT" sz="1200" dirty="0"/>
              <a:t> 71./5.1 Pass-</a:t>
            </a:r>
            <a:r>
              <a:rPr lang="it-IT" sz="1200" dirty="0" err="1"/>
              <a:t>through</a:t>
            </a:r>
            <a:endParaRPr lang="it-IT" sz="1200" dirty="0"/>
          </a:p>
          <a:p>
            <a:r>
              <a:rPr lang="it-IT" sz="1200" dirty="0"/>
              <a:t>HDMI-CEC</a:t>
            </a:r>
          </a:p>
        </p:txBody>
      </p:sp>
      <p:pic>
        <p:nvPicPr>
          <p:cNvPr id="1030" name="Picture 6" descr="https://cdn.shopify.com/s/files/1/0012/7018/6087/products/download_0057c1b1-2ad9-494b-a55d-f7222defc8c1.png?v=153173421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2" t="1545" r="6957" b="8340"/>
          <a:stretch/>
        </p:blipFill>
        <p:spPr bwMode="auto">
          <a:xfrm>
            <a:off x="395536" y="1268760"/>
            <a:ext cx="3530061" cy="2938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9"/>
          <p:cNvSpPr txBox="1"/>
          <p:nvPr/>
        </p:nvSpPr>
        <p:spPr>
          <a:xfrm>
            <a:off x="4283968" y="1556792"/>
            <a:ext cx="4032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Il sistema </a:t>
            </a:r>
            <a:r>
              <a:rPr lang="it-IT" dirty="0" err="1"/>
              <a:t>Touch</a:t>
            </a:r>
            <a:r>
              <a:rPr lang="it-IT" dirty="0"/>
              <a:t> TV è costituito da un normalissimo </a:t>
            </a:r>
            <a:r>
              <a:rPr lang="it-IT" b="1" dirty="0"/>
              <a:t>TV</a:t>
            </a:r>
            <a:r>
              <a:rPr lang="it-IT" dirty="0"/>
              <a:t> (32’’-46’’) con un </a:t>
            </a:r>
            <a:r>
              <a:rPr lang="it-IT" dirty="0" err="1"/>
              <a:t>diplay</a:t>
            </a:r>
            <a:r>
              <a:rPr lang="it-IT" dirty="0"/>
              <a:t> </a:t>
            </a:r>
            <a:r>
              <a:rPr lang="it-IT" dirty="0" err="1"/>
              <a:t>touch</a:t>
            </a:r>
            <a:r>
              <a:rPr lang="it-IT" dirty="0"/>
              <a:t>, il </a:t>
            </a:r>
            <a:r>
              <a:rPr lang="it-IT" b="1" dirty="0" err="1"/>
              <a:t>tablerTV</a:t>
            </a:r>
            <a:r>
              <a:rPr lang="it-IT" dirty="0"/>
              <a:t>, collegato ad una console con sistema operativo </a:t>
            </a:r>
            <a:r>
              <a:rPr lang="it-IT" dirty="0" err="1"/>
              <a:t>Android</a:t>
            </a:r>
            <a:r>
              <a:rPr lang="it-IT" dirty="0"/>
              <a:t>, la </a:t>
            </a:r>
            <a:r>
              <a:rPr lang="it-IT" b="1" dirty="0"/>
              <a:t>NVIDIA SHIELD TV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038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Visori VR – </a:t>
            </a:r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Oculus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</a:t>
            </a:r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Rift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S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8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2050" name="Picture 2" descr="Oculus Rift S a € 449,99 | Marzo 2021 | Miglior prezzo su ideal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311074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395536" y="4504829"/>
            <a:ext cx="8280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L’</a:t>
            </a:r>
            <a:r>
              <a:rPr lang="it-IT" b="1" dirty="0" err="1"/>
              <a:t>Oculus</a:t>
            </a:r>
            <a:r>
              <a:rPr lang="it-IT" b="1" dirty="0"/>
              <a:t> </a:t>
            </a:r>
            <a:r>
              <a:rPr lang="it-IT" b="1" dirty="0" err="1"/>
              <a:t>Rift</a:t>
            </a:r>
            <a:r>
              <a:rPr lang="it-IT" b="1" dirty="0"/>
              <a:t> S </a:t>
            </a:r>
            <a:r>
              <a:rPr lang="it-IT" dirty="0"/>
              <a:t>è un visore VR dotato di 5 fotocamere che gli permettono di localizzare automaticamente la sua posizione nello spazio.  I due controller permettono l’interazione con la scena.  Tale visore va usato necessariamente assieme ad un PC ad esso collegato tramite un cavo di 5m che permette il collegamento al connettore </a:t>
            </a:r>
            <a:r>
              <a:rPr lang="it-IT" dirty="0" err="1"/>
              <a:t>DisplayPort</a:t>
            </a:r>
            <a:r>
              <a:rPr lang="it-IT" dirty="0"/>
              <a:t> della sua scheda video e ad una porta USB 3.0.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419872" y="1268760"/>
            <a:ext cx="51845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Tracking</a:t>
            </a:r>
            <a:r>
              <a:rPr lang="it-IT" sz="1200" dirty="0"/>
              <a:t>: </a:t>
            </a:r>
            <a:r>
              <a:rPr lang="it-IT" sz="1200" dirty="0" err="1"/>
              <a:t>Oculus</a:t>
            </a:r>
            <a:r>
              <a:rPr lang="it-IT" sz="1200" dirty="0"/>
              <a:t> </a:t>
            </a:r>
            <a:r>
              <a:rPr lang="it-IT" sz="1200" dirty="0" err="1"/>
              <a:t>Insight</a:t>
            </a:r>
            <a:r>
              <a:rPr lang="it-IT" sz="1200" dirty="0"/>
              <a:t>, 6 gradi di libertà di tracciamento della testa e della mano</a:t>
            </a:r>
          </a:p>
          <a:p>
            <a:r>
              <a:rPr lang="it-IT" sz="1200" b="1" dirty="0"/>
              <a:t>Schermo:</a:t>
            </a:r>
            <a:r>
              <a:rPr lang="it-IT" sz="1200" dirty="0"/>
              <a:t> 1280x1440 per occhio (2560x1440 totali), LCD fast-</a:t>
            </a:r>
            <a:r>
              <a:rPr lang="it-IT" sz="1200" dirty="0" err="1"/>
              <a:t>switch</a:t>
            </a:r>
            <a:r>
              <a:rPr lang="it-IT" sz="1200" dirty="0"/>
              <a:t> singolo, con aggiustamento IPD digitale, </a:t>
            </a:r>
            <a:r>
              <a:rPr lang="it-IT" sz="1200" dirty="0" err="1"/>
              <a:t>Refresh</a:t>
            </a:r>
            <a:r>
              <a:rPr lang="it-IT" sz="1200" dirty="0"/>
              <a:t> Display: 80hz </a:t>
            </a:r>
          </a:p>
          <a:p>
            <a:r>
              <a:rPr lang="it-IT" sz="1200" dirty="0"/>
              <a:t>Lunghezza cavo: 5 metri</a:t>
            </a:r>
          </a:p>
          <a:p>
            <a:endParaRPr lang="it-IT" sz="1200" dirty="0"/>
          </a:p>
          <a:p>
            <a:r>
              <a:rPr lang="it-IT" sz="1200" b="1" dirty="0"/>
              <a:t>REQUISITI MINIMI PC</a:t>
            </a:r>
          </a:p>
          <a:p>
            <a:r>
              <a:rPr lang="it-IT" sz="1200" b="1" dirty="0"/>
              <a:t>Scheda grafica</a:t>
            </a:r>
            <a:r>
              <a:rPr lang="it-IT" sz="1200" dirty="0"/>
              <a:t>: NVIDIA GTX 1050Ti/AMD </a:t>
            </a:r>
            <a:r>
              <a:rPr lang="it-IT" sz="1200" dirty="0" err="1"/>
              <a:t>Radeon</a:t>
            </a:r>
            <a:r>
              <a:rPr lang="it-IT" sz="1200" dirty="0"/>
              <a:t> RX 470 o superiore</a:t>
            </a:r>
          </a:p>
          <a:p>
            <a:r>
              <a:rPr lang="it-IT" sz="1200" b="1" dirty="0"/>
              <a:t>Scheda grafica alternativa: </a:t>
            </a:r>
            <a:r>
              <a:rPr lang="it-IT" sz="1200" dirty="0"/>
              <a:t>NVIDIA GTX 960/AMD </a:t>
            </a:r>
            <a:r>
              <a:rPr lang="it-IT" sz="1200" dirty="0" err="1"/>
              <a:t>Radeon</a:t>
            </a:r>
            <a:r>
              <a:rPr lang="it-IT" sz="1200" dirty="0"/>
              <a:t> R9 290 o superiore</a:t>
            </a:r>
          </a:p>
          <a:p>
            <a:r>
              <a:rPr lang="it-IT" sz="1200" dirty="0"/>
              <a:t>CPU: Intel i3-6100/AMD </a:t>
            </a:r>
            <a:r>
              <a:rPr lang="it-IT" sz="1200" dirty="0" err="1"/>
              <a:t>Ryzen</a:t>
            </a:r>
            <a:r>
              <a:rPr lang="it-IT" sz="1200" dirty="0"/>
              <a:t> 3 1200, FX4350 o superiore</a:t>
            </a:r>
          </a:p>
          <a:p>
            <a:r>
              <a:rPr lang="it-IT" sz="1200" b="1" dirty="0"/>
              <a:t>Memoria:</a:t>
            </a:r>
            <a:r>
              <a:rPr lang="it-IT" sz="1200" dirty="0"/>
              <a:t> Almeno 8 GB di RAM</a:t>
            </a:r>
          </a:p>
          <a:p>
            <a:r>
              <a:rPr lang="it-IT" sz="1200" b="1" dirty="0"/>
              <a:t>Uscita video: </a:t>
            </a:r>
            <a:r>
              <a:rPr lang="it-IT" sz="1200" dirty="0" err="1"/>
              <a:t>DisplayPortTM</a:t>
            </a:r>
            <a:r>
              <a:rPr lang="it-IT" sz="1200" dirty="0"/>
              <a:t> 1.2/Mini </a:t>
            </a:r>
            <a:r>
              <a:rPr lang="it-IT" sz="1200" dirty="0" err="1"/>
              <a:t>DisplayPort</a:t>
            </a:r>
            <a:r>
              <a:rPr lang="it-IT" sz="1200" dirty="0"/>
              <a:t> (adattatore incluso nella confezione)</a:t>
            </a:r>
          </a:p>
          <a:p>
            <a:r>
              <a:rPr lang="it-IT" sz="1200" b="1" dirty="0"/>
              <a:t>Porte USB</a:t>
            </a:r>
            <a:r>
              <a:rPr lang="it-IT" sz="1200" dirty="0"/>
              <a:t>: 1 porta USB 3.0</a:t>
            </a:r>
          </a:p>
          <a:p>
            <a:r>
              <a:rPr lang="it-IT" sz="1200" b="1" dirty="0"/>
              <a:t>Sistema operativo</a:t>
            </a:r>
            <a:r>
              <a:rPr lang="it-IT" sz="1200" dirty="0"/>
              <a:t>: Windows 10</a:t>
            </a:r>
          </a:p>
        </p:txBody>
      </p:sp>
    </p:spTree>
    <p:extLst>
      <p:ext uri="{BB962C8B-B14F-4D97-AF65-F5344CB8AC3E}">
        <p14:creationId xmlns:p14="http://schemas.microsoft.com/office/powerpoint/2010/main" val="364405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Visori VR – </a:t>
            </a:r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Oculus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</a:t>
            </a:r>
            <a:r>
              <a:rPr lang="it-IT" sz="3600" dirty="0" err="1">
                <a:solidFill>
                  <a:schemeClr val="tx1"/>
                </a:solidFill>
                <a:latin typeface="Lato Regular"/>
              </a:rPr>
              <a:t>Quest</a:t>
            </a:r>
            <a:r>
              <a:rPr lang="it-IT" sz="3600" dirty="0">
                <a:solidFill>
                  <a:schemeClr val="tx1"/>
                </a:solidFill>
                <a:latin typeface="Lato Regular"/>
              </a:rPr>
              <a:t> 2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9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95536" y="450912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L’</a:t>
            </a:r>
            <a:r>
              <a:rPr lang="it-IT" b="1" dirty="0" err="1"/>
              <a:t>Oculus</a:t>
            </a:r>
            <a:r>
              <a:rPr lang="it-IT" b="1" dirty="0"/>
              <a:t> </a:t>
            </a:r>
            <a:r>
              <a:rPr lang="it-IT" b="1" dirty="0" err="1"/>
              <a:t>Quest</a:t>
            </a:r>
            <a:r>
              <a:rPr lang="it-IT" b="1" dirty="0"/>
              <a:t> 2 </a:t>
            </a:r>
            <a:r>
              <a:rPr lang="it-IT" dirty="0"/>
              <a:t>è un visore VR simile al </a:t>
            </a:r>
            <a:r>
              <a:rPr lang="it-IT" dirty="0" err="1"/>
              <a:t>Rift</a:t>
            </a:r>
            <a:r>
              <a:rPr lang="it-IT" dirty="0"/>
              <a:t> S, ma in più può essere usato in due modalità: come visore stand alone, da usare in piedi e senza fili per giocare a tutti i giochi già disponibile per </a:t>
            </a:r>
            <a:r>
              <a:rPr lang="it-IT" dirty="0" err="1"/>
              <a:t>Quest</a:t>
            </a:r>
            <a:r>
              <a:rPr lang="it-IT" dirty="0"/>
              <a:t>, oppure collegato tramite il cavo USB </a:t>
            </a:r>
            <a:r>
              <a:rPr lang="it-IT" dirty="0" err="1"/>
              <a:t>Oculus</a:t>
            </a:r>
            <a:r>
              <a:rPr lang="it-IT" dirty="0"/>
              <a:t> Link da 5 metri ad un computer da gioco, diventando a tutti gli effetti un </a:t>
            </a:r>
            <a:r>
              <a:rPr lang="it-IT" dirty="0" err="1"/>
              <a:t>Oculus</a:t>
            </a:r>
            <a:r>
              <a:rPr lang="it-IT" dirty="0"/>
              <a:t> </a:t>
            </a:r>
            <a:r>
              <a:rPr lang="it-IT" dirty="0" err="1"/>
              <a:t>Rift</a:t>
            </a:r>
            <a:r>
              <a:rPr lang="it-IT" dirty="0"/>
              <a:t>. In questa modalità ci penserà il computer ad elaborare la parte grafica, e il visore sarà alimentato tramite USB </a:t>
            </a:r>
            <a:r>
              <a:rPr lang="it-IT" dirty="0" err="1"/>
              <a:t>Type</a:t>
            </a:r>
            <a:r>
              <a:rPr lang="it-IT" dirty="0"/>
              <a:t> C.</a:t>
            </a:r>
          </a:p>
        </p:txBody>
      </p:sp>
      <p:pic>
        <p:nvPicPr>
          <p:cNvPr id="2052" name="Picture 4" descr="Oculus Quest 2 Advanced All-In-One Virtual Reality Headset 64GB  301-00350-01 - Best Bu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39" y="2060848"/>
            <a:ext cx="3642543" cy="158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3923928" y="1349744"/>
            <a:ext cx="49685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Schermo</a:t>
            </a:r>
            <a:r>
              <a:rPr lang="it-IT" sz="1200" dirty="0"/>
              <a:t>: 1832 x 1920 pixel per occhio, Fast-</a:t>
            </a:r>
            <a:r>
              <a:rPr lang="it-IT" sz="1200" dirty="0" err="1"/>
              <a:t>switch</a:t>
            </a:r>
            <a:r>
              <a:rPr lang="it-IT" sz="1200" dirty="0"/>
              <a:t> LCD, 72 Hz (in arrivo 90 Hz)</a:t>
            </a:r>
          </a:p>
          <a:p>
            <a:r>
              <a:rPr lang="it-IT" sz="1200" b="1" dirty="0"/>
              <a:t>Processore</a:t>
            </a:r>
            <a:r>
              <a:rPr lang="it-IT" sz="1200" dirty="0"/>
              <a:t>: Qualcomm </a:t>
            </a:r>
            <a:r>
              <a:rPr lang="it-IT" sz="1200" dirty="0" err="1"/>
              <a:t>Snapdragon</a:t>
            </a:r>
            <a:r>
              <a:rPr lang="it-IT" sz="1200" dirty="0"/>
              <a:t> XR2</a:t>
            </a:r>
          </a:p>
          <a:p>
            <a:r>
              <a:rPr lang="it-IT" sz="1200" b="1" dirty="0"/>
              <a:t>Memoria</a:t>
            </a:r>
            <a:r>
              <a:rPr lang="it-IT" sz="1200" dirty="0"/>
              <a:t> </a:t>
            </a:r>
            <a:r>
              <a:rPr lang="it-IT" sz="1200" b="1" dirty="0"/>
              <a:t>interna</a:t>
            </a:r>
            <a:r>
              <a:rPr lang="it-IT" sz="1200" dirty="0"/>
              <a:t>: 64/</a:t>
            </a:r>
            <a:r>
              <a:rPr lang="it-IT" sz="1200" b="1" dirty="0"/>
              <a:t>256 GB</a:t>
            </a:r>
          </a:p>
          <a:p>
            <a:r>
              <a:rPr lang="it-IT" sz="1200" b="1" dirty="0"/>
              <a:t>RAM</a:t>
            </a:r>
            <a:r>
              <a:rPr lang="it-IT" sz="1200" dirty="0"/>
              <a:t>: 6 GB</a:t>
            </a:r>
          </a:p>
          <a:p>
            <a:r>
              <a:rPr lang="it-IT" sz="1200" b="1" dirty="0"/>
              <a:t>Audio</a:t>
            </a:r>
            <a:r>
              <a:rPr lang="it-IT" sz="1200" dirty="0"/>
              <a:t>: 3D </a:t>
            </a:r>
            <a:r>
              <a:rPr lang="it-IT" sz="1200" dirty="0" err="1"/>
              <a:t>positional</a:t>
            </a:r>
            <a:r>
              <a:rPr lang="it-IT" sz="1200" dirty="0"/>
              <a:t> speaker, jack 3,5 mm</a:t>
            </a:r>
          </a:p>
          <a:p>
            <a:r>
              <a:rPr lang="it-IT" sz="1200" b="1" dirty="0" err="1"/>
              <a:t>Tracking</a:t>
            </a:r>
            <a:r>
              <a:rPr lang="it-IT" sz="1200" dirty="0"/>
              <a:t>: </a:t>
            </a:r>
            <a:r>
              <a:rPr lang="it-IT" sz="1200" dirty="0" err="1"/>
              <a:t>Oculus</a:t>
            </a:r>
            <a:r>
              <a:rPr lang="it-IT" sz="1200" dirty="0"/>
              <a:t> </a:t>
            </a:r>
            <a:r>
              <a:rPr lang="it-IT" sz="1200" dirty="0" err="1"/>
              <a:t>Insight</a:t>
            </a:r>
            <a:r>
              <a:rPr lang="it-IT" sz="1200" dirty="0"/>
              <a:t>, 6 gradi di libertà di tracciamento della testa e della mano</a:t>
            </a:r>
          </a:p>
          <a:p>
            <a:r>
              <a:rPr lang="it-IT" sz="1200" b="1" dirty="0"/>
              <a:t>Peso</a:t>
            </a:r>
            <a:r>
              <a:rPr lang="it-IT" sz="1200" dirty="0"/>
              <a:t>: 503 g</a:t>
            </a:r>
          </a:p>
          <a:p>
            <a:r>
              <a:rPr lang="it-IT" sz="1200" b="1" dirty="0"/>
              <a:t>Peso Controller</a:t>
            </a:r>
            <a:r>
              <a:rPr lang="it-IT" sz="1200" dirty="0"/>
              <a:t>: 162 g l’uno</a:t>
            </a:r>
          </a:p>
          <a:p>
            <a:r>
              <a:rPr lang="it-IT" sz="1200" b="1" dirty="0"/>
              <a:t>Dimensioni</a:t>
            </a:r>
            <a:r>
              <a:rPr lang="it-IT" sz="1200" dirty="0"/>
              <a:t>: 191.5 mm x 102 mm x 142.5 mm (cinghia ripiegata), 191.5 mm x 102 mm x 295.5 mm (cinghia completamente estesa)</a:t>
            </a:r>
          </a:p>
          <a:p>
            <a:r>
              <a:rPr lang="it-IT" sz="1200" b="1" dirty="0"/>
              <a:t>Dimensioni</a:t>
            </a:r>
            <a:r>
              <a:rPr lang="it-IT" sz="1200" dirty="0"/>
              <a:t>: 90 x 120 mm</a:t>
            </a:r>
          </a:p>
          <a:p>
            <a:r>
              <a:rPr lang="it-IT" sz="1200" b="1" dirty="0"/>
              <a:t>Tempo di ricarica</a:t>
            </a:r>
            <a:r>
              <a:rPr lang="it-IT" sz="1200" dirty="0"/>
              <a:t>: 2,5 ore</a:t>
            </a:r>
          </a:p>
          <a:p>
            <a:r>
              <a:rPr lang="it-IT" sz="1200" b="1" dirty="0"/>
              <a:t>Distanza </a:t>
            </a:r>
            <a:r>
              <a:rPr lang="it-IT" sz="1200" b="1" dirty="0" err="1"/>
              <a:t>interpupillare</a:t>
            </a:r>
            <a:r>
              <a:rPr lang="it-IT" sz="1200" dirty="0"/>
              <a:t>: 58, 63 e 68 mm</a:t>
            </a:r>
          </a:p>
        </p:txBody>
      </p:sp>
    </p:spTree>
    <p:extLst>
      <p:ext uri="{BB962C8B-B14F-4D97-AF65-F5344CB8AC3E}">
        <p14:creationId xmlns:p14="http://schemas.microsoft.com/office/powerpoint/2010/main" val="385640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4848" y="-90264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>
                <a:solidFill>
                  <a:schemeClr val="tx1"/>
                </a:solidFill>
                <a:latin typeface="Lato Regular"/>
              </a:rPr>
              <a:t>Video dell’infrastruttura Oasi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10</a:t>
            </a:fld>
            <a:endParaRPr lang="it-IT" dirty="0">
              <a:latin typeface="Lato Regular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C843118C-B478-4957-BA72-DE883E3B6A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3" name="3DLab - Infrastruttura Oasi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9552" y="1353619"/>
            <a:ext cx="8084535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42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 algn="ctr">
              <a:buNone/>
            </a:pPr>
            <a:r>
              <a:rPr lang="it-IT" sz="4400" dirty="0">
                <a:latin typeface="Lato Regular"/>
              </a:rPr>
              <a:t>Grazie !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6100-B8A3-4576-9DD2-C1BF33AC416A}" type="slidenum">
              <a:rPr lang="it-IT" smtClean="0">
                <a:latin typeface="Lato Regular"/>
              </a:rPr>
              <a:t>11</a:t>
            </a:fld>
            <a:endParaRPr lang="it-IT" dirty="0">
              <a:latin typeface="Lato Regular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720AC771-2714-4752-BE7B-FA1C534D84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861" y="6146046"/>
            <a:ext cx="944982" cy="57606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088A0BFE-C12A-4F3A-8DF5-1DB2A5E042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294" y="5730030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tellite">
  <a:themeElements>
    <a:clrScheme name="Satellit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atellit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tellit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3427</TotalTime>
  <Words>822</Words>
  <Application>Microsoft Office PowerPoint</Application>
  <PresentationFormat>Presentazione su schermo (4:3)</PresentationFormat>
  <Paragraphs>117</Paragraphs>
  <Slides>11</Slides>
  <Notes>9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Satellite</vt:lpstr>
      <vt:lpstr>Infrastruttura VR OASI  Ing. Francesco Rundo (frundo@oasi.en.it)     IRCCS Associazione Oasi Maria SS - Troina</vt:lpstr>
      <vt:lpstr>Infrastruttura e casi d’uso</vt:lpstr>
      <vt:lpstr>CAVE</vt:lpstr>
      <vt:lpstr>CAVE hardware</vt:lpstr>
      <vt:lpstr>CAVE hardware</vt:lpstr>
      <vt:lpstr>CAVE software</vt:lpstr>
      <vt:lpstr>Touch TV</vt:lpstr>
      <vt:lpstr>Visori VR – Oculus Rift S</vt:lpstr>
      <vt:lpstr>Visori VR – Oculus Quest 2</vt:lpstr>
      <vt:lpstr>Video dell’infrastruttura Oasi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Roberto Barbera</dc:creator>
  <cp:lastModifiedBy>Notebook-Francesco</cp:lastModifiedBy>
  <cp:revision>476</cp:revision>
  <dcterms:created xsi:type="dcterms:W3CDTF">2012-02-24T14:26:31Z</dcterms:created>
  <dcterms:modified xsi:type="dcterms:W3CDTF">2021-03-26T08:34:22Z</dcterms:modified>
</cp:coreProperties>
</file>