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5"/>
  </p:notesMasterIdLst>
  <p:sldIdLst>
    <p:sldId id="256" r:id="rId2"/>
    <p:sldId id="982" r:id="rId3"/>
    <p:sldId id="530" r:id="rId4"/>
    <p:sldId id="983" r:id="rId5"/>
    <p:sldId id="446" r:id="rId6"/>
    <p:sldId id="927" r:id="rId7"/>
    <p:sldId id="928" r:id="rId8"/>
    <p:sldId id="929" r:id="rId9"/>
    <p:sldId id="319" r:id="rId10"/>
    <p:sldId id="931" r:id="rId11"/>
    <p:sldId id="932" r:id="rId12"/>
    <p:sldId id="454" r:id="rId13"/>
    <p:sldId id="443" r:id="rId14"/>
    <p:sldId id="448" r:id="rId15"/>
    <p:sldId id="473" r:id="rId16"/>
    <p:sldId id="455" r:id="rId17"/>
    <p:sldId id="474" r:id="rId18"/>
    <p:sldId id="933" r:id="rId19"/>
    <p:sldId id="934" r:id="rId20"/>
    <p:sldId id="904" r:id="rId21"/>
    <p:sldId id="935" r:id="rId22"/>
    <p:sldId id="260" r:id="rId23"/>
    <p:sldId id="926" r:id="rId24"/>
    <p:sldId id="989" r:id="rId25"/>
    <p:sldId id="909" r:id="rId26"/>
    <p:sldId id="940" r:id="rId27"/>
    <p:sldId id="466" r:id="rId28"/>
    <p:sldId id="936" r:id="rId29"/>
    <p:sldId id="937" r:id="rId30"/>
    <p:sldId id="938" r:id="rId31"/>
    <p:sldId id="939" r:id="rId32"/>
    <p:sldId id="942" r:id="rId33"/>
    <p:sldId id="943" r:id="rId34"/>
    <p:sldId id="944" r:id="rId35"/>
    <p:sldId id="941" r:id="rId36"/>
    <p:sldId id="411" r:id="rId37"/>
    <p:sldId id="990" r:id="rId38"/>
    <p:sldId id="903" r:id="rId39"/>
    <p:sldId id="915" r:id="rId40"/>
    <p:sldId id="945" r:id="rId41"/>
    <p:sldId id="914" r:id="rId42"/>
    <p:sldId id="948" r:id="rId43"/>
    <p:sldId id="916" r:id="rId44"/>
    <p:sldId id="949" r:id="rId45"/>
    <p:sldId id="950" r:id="rId46"/>
    <p:sldId id="951" r:id="rId47"/>
    <p:sldId id="952" r:id="rId48"/>
    <p:sldId id="991" r:id="rId49"/>
    <p:sldId id="292" r:id="rId50"/>
    <p:sldId id="955" r:id="rId51"/>
    <p:sldId id="312" r:id="rId52"/>
    <p:sldId id="956" r:id="rId53"/>
    <p:sldId id="957" r:id="rId54"/>
    <p:sldId id="958" r:id="rId55"/>
    <p:sldId id="965" r:id="rId56"/>
    <p:sldId id="973" r:id="rId57"/>
    <p:sldId id="425" r:id="rId58"/>
    <p:sldId id="449" r:id="rId59"/>
    <p:sldId id="992" r:id="rId60"/>
    <p:sldId id="999" r:id="rId61"/>
    <p:sldId id="1006" r:id="rId62"/>
    <p:sldId id="993" r:id="rId63"/>
    <p:sldId id="954" r:id="rId64"/>
    <p:sldId id="988" r:id="rId65"/>
    <p:sldId id="315" r:id="rId66"/>
    <p:sldId id="985" r:id="rId67"/>
    <p:sldId id="987" r:id="rId68"/>
    <p:sldId id="313" r:id="rId69"/>
    <p:sldId id="1008" r:id="rId70"/>
    <p:sldId id="1003" r:id="rId71"/>
    <p:sldId id="994" r:id="rId72"/>
    <p:sldId id="1000" r:id="rId73"/>
    <p:sldId id="1007" r:id="rId74"/>
    <p:sldId id="995" r:id="rId75"/>
    <p:sldId id="1001" r:id="rId76"/>
    <p:sldId id="996" r:id="rId77"/>
    <p:sldId id="959" r:id="rId78"/>
    <p:sldId id="960" r:id="rId79"/>
    <p:sldId id="961" r:id="rId80"/>
    <p:sldId id="962" r:id="rId81"/>
    <p:sldId id="963" r:id="rId82"/>
    <p:sldId id="964" r:id="rId83"/>
    <p:sldId id="997" r:id="rId84"/>
    <p:sldId id="1002" r:id="rId85"/>
    <p:sldId id="998" r:id="rId86"/>
    <p:sldId id="326" r:id="rId87"/>
    <p:sldId id="966" r:id="rId88"/>
    <p:sldId id="967" r:id="rId89"/>
    <p:sldId id="1005" r:id="rId90"/>
    <p:sldId id="984" r:id="rId91"/>
    <p:sldId id="968" r:id="rId92"/>
    <p:sldId id="978" r:id="rId93"/>
    <p:sldId id="979" r:id="rId94"/>
  </p:sldIdLst>
  <p:sldSz cx="9144000" cy="6858000" type="screen4x3"/>
  <p:notesSz cx="6858000" cy="9144000"/>
  <p:embeddedFontLst>
    <p:embeddedFont>
      <p:font typeface="Avenir" panose="02000503020000020003" pitchFamily="2" charset="0"/>
      <p:regular r:id="rId96"/>
      <p:italic r:id="rId97"/>
    </p:embeddedFont>
    <p:embeddedFont>
      <p:font typeface="Bodoni" pitchFamily="2" charset="0"/>
      <p:regular r:id="rId98"/>
      <p:bold r:id="rId99"/>
      <p:italic r:id="rId100"/>
      <p:boldItalic r:id="rId101"/>
    </p:embeddedFont>
    <p:embeddedFont>
      <p:font typeface="Calibri" panose="020F0502020204030204" pitchFamily="34" charset="0"/>
      <p:regular r:id="rId102"/>
      <p:bold r:id="rId103"/>
      <p:italic r:id="rId104"/>
      <p:boldItalic r:id="rId105"/>
    </p:embeddedFont>
    <p:embeddedFont>
      <p:font typeface="Calibri Light" panose="020F0302020204030204" pitchFamily="34" charset="0"/>
      <p:regular r:id="rId106"/>
      <p:italic r:id="rId107"/>
    </p:embeddedFont>
    <p:embeddedFont>
      <p:font typeface="Cambria" panose="02040503050406030204" pitchFamily="18" charset="0"/>
      <p:regular r:id="rId108"/>
      <p:bold r:id="rId109"/>
      <p:italic r:id="rId110"/>
      <p:boldItalic r:id="rId111"/>
    </p:embeddedFont>
    <p:embeddedFont>
      <p:font typeface="Exo" pitchFamily="2" charset="77"/>
      <p:regular r:id="rId112"/>
      <p:bold r:id="rId113"/>
      <p:italic r:id="rId114"/>
      <p:boldItalic r:id="rId115"/>
    </p:embeddedFont>
    <p:embeddedFont>
      <p:font typeface="Fira Sans" panose="020B0503050000020004" pitchFamily="34" charset="0"/>
      <p:regular r:id="rId116"/>
      <p:bold r:id="rId117"/>
      <p:italic r:id="rId118"/>
      <p:boldItalic r:id="rId119"/>
    </p:embeddedFont>
    <p:embeddedFont>
      <p:font typeface="Fira Sans Medium" panose="020F0502020204030204" pitchFamily="34" charset="0"/>
      <p:regular r:id="rId120"/>
      <p:italic r:id="rId121"/>
    </p:embeddedFont>
    <p:embeddedFont>
      <p:font typeface="Roboto Slab" panose="020F0502020204030204" pitchFamily="34" charset="0"/>
      <p:regular r:id="rId122"/>
      <p:bold r:id="rId123"/>
      <p:italic r:id="rId124"/>
      <p:boldItalic r:id="rId1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3" roundtripDataSignature="AMtx7mjke1E1JTAOK1SMl9c0Ji9PxBad2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5"/>
    <p:restoredTop sz="94607"/>
  </p:normalViewPr>
  <p:slideViewPr>
    <p:cSldViewPr snapToGrid="0">
      <p:cViewPr varScale="1">
        <p:scale>
          <a:sx n="124" d="100"/>
          <a:sy n="124" d="100"/>
        </p:scale>
        <p:origin x="2008" y="168"/>
      </p:cViewPr>
      <p:guideLst>
        <p:guide orient="horz" pos="2160"/>
        <p:guide pos="2880"/>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2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7.fntdata"/><Relationship Id="rId16" Type="http://schemas.openxmlformats.org/officeDocument/2006/relationships/slide" Target="slides/slide15.xml"/><Relationship Id="rId107" Type="http://schemas.openxmlformats.org/officeDocument/2006/relationships/font" Target="fonts/font12.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7.fntdata"/><Relationship Id="rId123" Type="http://schemas.openxmlformats.org/officeDocument/2006/relationships/font" Target="fonts/font28.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37"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8.fntdata"/><Relationship Id="rId118" Type="http://schemas.openxmlformats.org/officeDocument/2006/relationships/font" Target="fonts/font23.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8.fntdata"/><Relationship Id="rId108" Type="http://schemas.openxmlformats.org/officeDocument/2006/relationships/font" Target="fonts/font13.fntdata"/><Relationship Id="rId124" Type="http://schemas.openxmlformats.org/officeDocument/2006/relationships/font" Target="fonts/font29.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233" Type="http://customschemas.google.com/relationships/presentationmetadata" Target="metadata"/><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9.fntdata"/><Relationship Id="rId119" Type="http://schemas.openxmlformats.org/officeDocument/2006/relationships/font" Target="fonts/font24.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 Id="rId104" Type="http://schemas.openxmlformats.org/officeDocument/2006/relationships/font" Target="fonts/font9.fntdata"/><Relationship Id="rId120" Type="http://schemas.openxmlformats.org/officeDocument/2006/relationships/font" Target="fonts/font25.fntdata"/><Relationship Id="rId125" Type="http://schemas.openxmlformats.org/officeDocument/2006/relationships/font" Target="fonts/font30.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34"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5.fntdata"/><Relationship Id="rId115" Type="http://schemas.openxmlformats.org/officeDocument/2006/relationships/font" Target="fonts/font20.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5.fntdata"/><Relationship Id="rId105"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3.fntdata"/><Relationship Id="rId121" Type="http://schemas.openxmlformats.org/officeDocument/2006/relationships/font" Target="fonts/font26.fntdata"/><Relationship Id="rId3" Type="http://schemas.openxmlformats.org/officeDocument/2006/relationships/slide" Target="slides/slide2.xml"/><Relationship Id="rId235"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font" Target="fonts/font4.fntdata"/><Relationship Id="rId101" Type="http://schemas.openxmlformats.org/officeDocument/2006/relationships/font" Target="fonts/font6.fntdata"/><Relationship Id="rId122" Type="http://schemas.openxmlformats.org/officeDocument/2006/relationships/font" Target="fonts/font27.fntdata"/><Relationship Id="rId4" Type="http://schemas.openxmlformats.org/officeDocument/2006/relationships/slide" Target="slides/slide3.xml"/><Relationship Id="rId9" Type="http://schemas.openxmlformats.org/officeDocument/2006/relationships/slide" Target="slides/slide8.xml"/><Relationship Id="rId236" Type="http://schemas.openxmlformats.org/officeDocument/2006/relationships/theme" Target="theme/theme1.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439EF7-A114-3A43-9858-68C637B37D22}" type="doc">
      <dgm:prSet loTypeId="urn:microsoft.com/office/officeart/2005/8/layout/arrow2" loCatId="" qsTypeId="urn:microsoft.com/office/officeart/2005/8/quickstyle/simple1" qsCatId="simple" csTypeId="urn:microsoft.com/office/officeart/2005/8/colors/accent1_2" csCatId="accent1" phldr="1"/>
      <dgm:spPr/>
    </dgm:pt>
    <dgm:pt modelId="{206B807E-B90D-E943-80D9-02F980FF6CD8}">
      <dgm:prSet phldrT="[Text]" custT="1"/>
      <dgm:spPr/>
      <dgm:t>
        <a:bodyPr/>
        <a:lstStyle/>
        <a:p>
          <a:r>
            <a:rPr lang="en-GB" sz="2000" dirty="0" err="1"/>
            <a:t>ieri</a:t>
          </a:r>
          <a:endParaRPr lang="en-GB" sz="2000" dirty="0"/>
        </a:p>
      </dgm:t>
    </dgm:pt>
    <dgm:pt modelId="{9529E062-1F13-C948-9D7F-3E733E639527}" type="parTrans" cxnId="{95E374FC-630A-CC4B-8B7E-AC300C6861C8}">
      <dgm:prSet/>
      <dgm:spPr/>
      <dgm:t>
        <a:bodyPr/>
        <a:lstStyle/>
        <a:p>
          <a:endParaRPr lang="en-GB"/>
        </a:p>
      </dgm:t>
    </dgm:pt>
    <dgm:pt modelId="{9C74210C-D92C-A54C-835B-48B462FBA21E}" type="sibTrans" cxnId="{95E374FC-630A-CC4B-8B7E-AC300C6861C8}">
      <dgm:prSet/>
      <dgm:spPr/>
      <dgm:t>
        <a:bodyPr/>
        <a:lstStyle/>
        <a:p>
          <a:endParaRPr lang="en-GB"/>
        </a:p>
      </dgm:t>
    </dgm:pt>
    <dgm:pt modelId="{5DA58B0F-973D-CB4B-A9F6-C1ABC2D694DA}">
      <dgm:prSet phldrT="[Text]" custT="1"/>
      <dgm:spPr/>
      <dgm:t>
        <a:bodyPr/>
        <a:lstStyle/>
        <a:p>
          <a:r>
            <a:rPr lang="en-GB" sz="3200" dirty="0" err="1"/>
            <a:t>oggi</a:t>
          </a:r>
          <a:endParaRPr lang="en-GB" sz="3200" dirty="0"/>
        </a:p>
      </dgm:t>
    </dgm:pt>
    <dgm:pt modelId="{9FD31FBC-5B0F-9044-A341-85D84A3E0A13}" type="parTrans" cxnId="{A253B7EF-0956-A748-AD48-ADD47CED8387}">
      <dgm:prSet/>
      <dgm:spPr/>
      <dgm:t>
        <a:bodyPr/>
        <a:lstStyle/>
        <a:p>
          <a:endParaRPr lang="en-GB"/>
        </a:p>
      </dgm:t>
    </dgm:pt>
    <dgm:pt modelId="{9A64F53A-1BDE-9F4D-81F3-BC6060525770}" type="sibTrans" cxnId="{A253B7EF-0956-A748-AD48-ADD47CED8387}">
      <dgm:prSet/>
      <dgm:spPr/>
      <dgm:t>
        <a:bodyPr/>
        <a:lstStyle/>
        <a:p>
          <a:endParaRPr lang="en-GB"/>
        </a:p>
      </dgm:t>
    </dgm:pt>
    <dgm:pt modelId="{D48BB306-8684-E849-A7E9-534270C307ED}">
      <dgm:prSet phldrT="[Text]" custT="1"/>
      <dgm:spPr/>
      <dgm:t>
        <a:bodyPr/>
        <a:lstStyle/>
        <a:p>
          <a:r>
            <a:rPr lang="en-GB" sz="6000" dirty="0" err="1"/>
            <a:t>domani</a:t>
          </a:r>
          <a:endParaRPr lang="en-GB" sz="6000" dirty="0"/>
        </a:p>
      </dgm:t>
    </dgm:pt>
    <dgm:pt modelId="{19762F88-8D63-1C4B-8D27-7784924BC7AD}" type="parTrans" cxnId="{A3B92B73-AA18-304D-95D4-3A953170BD70}">
      <dgm:prSet/>
      <dgm:spPr/>
      <dgm:t>
        <a:bodyPr/>
        <a:lstStyle/>
        <a:p>
          <a:endParaRPr lang="en-GB"/>
        </a:p>
      </dgm:t>
    </dgm:pt>
    <dgm:pt modelId="{2570C495-0642-0E48-998A-3678979D2D51}" type="sibTrans" cxnId="{A3B92B73-AA18-304D-95D4-3A953170BD70}">
      <dgm:prSet/>
      <dgm:spPr/>
      <dgm:t>
        <a:bodyPr/>
        <a:lstStyle/>
        <a:p>
          <a:endParaRPr lang="en-GB"/>
        </a:p>
      </dgm:t>
    </dgm:pt>
    <dgm:pt modelId="{8009608A-0B47-8D41-A18A-8D6E15FCD6C4}" type="pres">
      <dgm:prSet presAssocID="{8C439EF7-A114-3A43-9858-68C637B37D22}" presName="arrowDiagram" presStyleCnt="0">
        <dgm:presLayoutVars>
          <dgm:chMax val="5"/>
          <dgm:dir/>
          <dgm:resizeHandles val="exact"/>
        </dgm:presLayoutVars>
      </dgm:prSet>
      <dgm:spPr/>
    </dgm:pt>
    <dgm:pt modelId="{93FFAAB4-2F83-1E47-8420-2B9C4546C7EE}" type="pres">
      <dgm:prSet presAssocID="{8C439EF7-A114-3A43-9858-68C637B37D22}" presName="arrow" presStyleLbl="bgShp" presStyleIdx="0" presStyleCnt="1"/>
      <dgm:spPr/>
    </dgm:pt>
    <dgm:pt modelId="{95FCE72E-5677-1C4B-8698-2DCBBD7BD775}" type="pres">
      <dgm:prSet presAssocID="{8C439EF7-A114-3A43-9858-68C637B37D22}" presName="arrowDiagram3" presStyleCnt="0"/>
      <dgm:spPr/>
    </dgm:pt>
    <dgm:pt modelId="{F5A48D26-2072-784C-8967-1689DD56640B}" type="pres">
      <dgm:prSet presAssocID="{206B807E-B90D-E943-80D9-02F980FF6CD8}" presName="bullet3a" presStyleLbl="node1" presStyleIdx="0" presStyleCnt="3"/>
      <dgm:spPr/>
    </dgm:pt>
    <dgm:pt modelId="{4827635C-4ACA-8143-811B-47364C7FF329}" type="pres">
      <dgm:prSet presAssocID="{206B807E-B90D-E943-80D9-02F980FF6CD8}" presName="textBox3a" presStyleLbl="revTx" presStyleIdx="0" presStyleCnt="3">
        <dgm:presLayoutVars>
          <dgm:bulletEnabled val="1"/>
        </dgm:presLayoutVars>
      </dgm:prSet>
      <dgm:spPr/>
    </dgm:pt>
    <dgm:pt modelId="{74D37BF0-0E20-7C4D-B252-C402C5500070}" type="pres">
      <dgm:prSet presAssocID="{5DA58B0F-973D-CB4B-A9F6-C1ABC2D694DA}" presName="bullet3b" presStyleLbl="node1" presStyleIdx="1" presStyleCnt="3"/>
      <dgm:spPr/>
    </dgm:pt>
    <dgm:pt modelId="{3E2265B8-EC35-0A41-B133-EFAD62011A28}" type="pres">
      <dgm:prSet presAssocID="{5DA58B0F-973D-CB4B-A9F6-C1ABC2D694DA}" presName="textBox3b" presStyleLbl="revTx" presStyleIdx="1" presStyleCnt="3">
        <dgm:presLayoutVars>
          <dgm:bulletEnabled val="1"/>
        </dgm:presLayoutVars>
      </dgm:prSet>
      <dgm:spPr/>
    </dgm:pt>
    <dgm:pt modelId="{C5DF0EEA-6739-B843-849D-AE19236C9249}" type="pres">
      <dgm:prSet presAssocID="{D48BB306-8684-E849-A7E9-534270C307ED}" presName="bullet3c" presStyleLbl="node1" presStyleIdx="2" presStyleCnt="3"/>
      <dgm:spPr/>
    </dgm:pt>
    <dgm:pt modelId="{88940049-5B07-4D47-AD8C-0088F8C0E483}" type="pres">
      <dgm:prSet presAssocID="{D48BB306-8684-E849-A7E9-534270C307ED}" presName="textBox3c" presStyleLbl="revTx" presStyleIdx="2" presStyleCnt="3" custScaleX="174961">
        <dgm:presLayoutVars>
          <dgm:bulletEnabled val="1"/>
        </dgm:presLayoutVars>
      </dgm:prSet>
      <dgm:spPr/>
    </dgm:pt>
  </dgm:ptLst>
  <dgm:cxnLst>
    <dgm:cxn modelId="{07E4BF64-FF35-E742-9A5C-C52F17ABB45F}" type="presOf" srcId="{5DA58B0F-973D-CB4B-A9F6-C1ABC2D694DA}" destId="{3E2265B8-EC35-0A41-B133-EFAD62011A28}" srcOrd="0" destOrd="0" presId="urn:microsoft.com/office/officeart/2005/8/layout/arrow2"/>
    <dgm:cxn modelId="{A3B92B73-AA18-304D-95D4-3A953170BD70}" srcId="{8C439EF7-A114-3A43-9858-68C637B37D22}" destId="{D48BB306-8684-E849-A7E9-534270C307ED}" srcOrd="2" destOrd="0" parTransId="{19762F88-8D63-1C4B-8D27-7784924BC7AD}" sibTransId="{2570C495-0642-0E48-998A-3678979D2D51}"/>
    <dgm:cxn modelId="{26FE4E7B-4D1C-064A-A558-EAE1C522DF4E}" type="presOf" srcId="{8C439EF7-A114-3A43-9858-68C637B37D22}" destId="{8009608A-0B47-8D41-A18A-8D6E15FCD6C4}" srcOrd="0" destOrd="0" presId="urn:microsoft.com/office/officeart/2005/8/layout/arrow2"/>
    <dgm:cxn modelId="{59062F8F-8C7E-384C-9C3C-5C561A2EEF0D}" type="presOf" srcId="{206B807E-B90D-E943-80D9-02F980FF6CD8}" destId="{4827635C-4ACA-8143-811B-47364C7FF329}" srcOrd="0" destOrd="0" presId="urn:microsoft.com/office/officeart/2005/8/layout/arrow2"/>
    <dgm:cxn modelId="{9B697DDA-CF31-F14D-839A-C3517796F3AC}" type="presOf" srcId="{D48BB306-8684-E849-A7E9-534270C307ED}" destId="{88940049-5B07-4D47-AD8C-0088F8C0E483}" srcOrd="0" destOrd="0" presId="urn:microsoft.com/office/officeart/2005/8/layout/arrow2"/>
    <dgm:cxn modelId="{A253B7EF-0956-A748-AD48-ADD47CED8387}" srcId="{8C439EF7-A114-3A43-9858-68C637B37D22}" destId="{5DA58B0F-973D-CB4B-A9F6-C1ABC2D694DA}" srcOrd="1" destOrd="0" parTransId="{9FD31FBC-5B0F-9044-A341-85D84A3E0A13}" sibTransId="{9A64F53A-1BDE-9F4D-81F3-BC6060525770}"/>
    <dgm:cxn modelId="{95E374FC-630A-CC4B-8B7E-AC300C6861C8}" srcId="{8C439EF7-A114-3A43-9858-68C637B37D22}" destId="{206B807E-B90D-E943-80D9-02F980FF6CD8}" srcOrd="0" destOrd="0" parTransId="{9529E062-1F13-C948-9D7F-3E733E639527}" sibTransId="{9C74210C-D92C-A54C-835B-48B462FBA21E}"/>
    <dgm:cxn modelId="{421A5041-6A8F-0A4B-BF38-13BEA5885123}" type="presParOf" srcId="{8009608A-0B47-8D41-A18A-8D6E15FCD6C4}" destId="{93FFAAB4-2F83-1E47-8420-2B9C4546C7EE}" srcOrd="0" destOrd="0" presId="urn:microsoft.com/office/officeart/2005/8/layout/arrow2"/>
    <dgm:cxn modelId="{90434A5D-A959-C54B-A3BC-30FE4801421A}" type="presParOf" srcId="{8009608A-0B47-8D41-A18A-8D6E15FCD6C4}" destId="{95FCE72E-5677-1C4B-8698-2DCBBD7BD775}" srcOrd="1" destOrd="0" presId="urn:microsoft.com/office/officeart/2005/8/layout/arrow2"/>
    <dgm:cxn modelId="{6991DC3F-FB65-9C40-B7EE-9C7B9FCC29FE}" type="presParOf" srcId="{95FCE72E-5677-1C4B-8698-2DCBBD7BD775}" destId="{F5A48D26-2072-784C-8967-1689DD56640B}" srcOrd="0" destOrd="0" presId="urn:microsoft.com/office/officeart/2005/8/layout/arrow2"/>
    <dgm:cxn modelId="{7CAFEF1C-3853-A348-AB52-6AF97098AA4C}" type="presParOf" srcId="{95FCE72E-5677-1C4B-8698-2DCBBD7BD775}" destId="{4827635C-4ACA-8143-811B-47364C7FF329}" srcOrd="1" destOrd="0" presId="urn:microsoft.com/office/officeart/2005/8/layout/arrow2"/>
    <dgm:cxn modelId="{834048BE-4879-E848-BA2A-7557DB606CA6}" type="presParOf" srcId="{95FCE72E-5677-1C4B-8698-2DCBBD7BD775}" destId="{74D37BF0-0E20-7C4D-B252-C402C5500070}" srcOrd="2" destOrd="0" presId="urn:microsoft.com/office/officeart/2005/8/layout/arrow2"/>
    <dgm:cxn modelId="{66E9611A-F225-4346-9299-22A5835F5769}" type="presParOf" srcId="{95FCE72E-5677-1C4B-8698-2DCBBD7BD775}" destId="{3E2265B8-EC35-0A41-B133-EFAD62011A28}" srcOrd="3" destOrd="0" presId="urn:microsoft.com/office/officeart/2005/8/layout/arrow2"/>
    <dgm:cxn modelId="{DF48C78B-B031-8B45-AE47-F8ED88C35CDD}" type="presParOf" srcId="{95FCE72E-5677-1C4B-8698-2DCBBD7BD775}" destId="{C5DF0EEA-6739-B843-849D-AE19236C9249}" srcOrd="4" destOrd="0" presId="urn:microsoft.com/office/officeart/2005/8/layout/arrow2"/>
    <dgm:cxn modelId="{EB9B00C2-B256-3744-A019-66BF470C8705}" type="presParOf" srcId="{95FCE72E-5677-1C4B-8698-2DCBBD7BD775}" destId="{88940049-5B07-4D47-AD8C-0088F8C0E483}" srcOrd="5" destOrd="0" presId="urn:microsoft.com/office/officeart/2005/8/layout/arrow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1A1485-9891-4465-91E4-EEE3208F55A3}"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it-IT"/>
        </a:p>
      </dgm:t>
    </dgm:pt>
    <dgm:pt modelId="{694EFDC6-AA3B-448D-9BF3-7CDFB175D7D6}">
      <dgm:prSet custT="1"/>
      <dgm:spPr/>
      <dgm:t>
        <a:bodyPr/>
        <a:lstStyle/>
        <a:p>
          <a:r>
            <a:rPr lang="en-US" sz="2000" b="1" dirty="0" err="1">
              <a:latin typeface="Fira Sans" panose="020B0604020202020204" charset="0"/>
            </a:rPr>
            <a:t>Proprietà</a:t>
          </a:r>
          <a:r>
            <a:rPr lang="en-US" sz="2000" b="1" dirty="0">
              <a:latin typeface="Fira Sans" panose="020B0604020202020204" charset="0"/>
            </a:rPr>
            <a:t> </a:t>
          </a:r>
          <a:r>
            <a:rPr lang="en-US" sz="2000" b="1" dirty="0" err="1">
              <a:latin typeface="Fira Sans" panose="020B0604020202020204" charset="0"/>
            </a:rPr>
            <a:t>industriale</a:t>
          </a:r>
          <a:endParaRPr lang="it-IT" sz="2000" b="1" dirty="0">
            <a:solidFill>
              <a:schemeClr val="bg1">
                <a:lumMod val="50000"/>
              </a:schemeClr>
            </a:solidFill>
            <a:latin typeface="Fira Sans" panose="020B0604020202020204" charset="0"/>
          </a:endParaRPr>
        </a:p>
      </dgm:t>
    </dgm:pt>
    <dgm:pt modelId="{F61443E7-F74B-48FA-8626-6306B331EDBF}" type="parTrans" cxnId="{425E3732-A64C-4D65-A61D-EE802DA23242}">
      <dgm:prSet/>
      <dgm:spPr/>
      <dgm:t>
        <a:bodyPr/>
        <a:lstStyle/>
        <a:p>
          <a:endParaRPr lang="it-IT"/>
        </a:p>
      </dgm:t>
    </dgm:pt>
    <dgm:pt modelId="{27D85F35-CFB9-45A9-B36B-DBC071C26AE2}" type="sibTrans" cxnId="{425E3732-A64C-4D65-A61D-EE802DA23242}">
      <dgm:prSet/>
      <dgm:spPr/>
      <dgm:t>
        <a:bodyPr/>
        <a:lstStyle/>
        <a:p>
          <a:endParaRPr lang="it-IT"/>
        </a:p>
      </dgm:t>
    </dgm:pt>
    <dgm:pt modelId="{34B68240-F9B2-4E02-9451-239AC4DBF648}">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disegno</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industriale</a:t>
          </a:r>
          <a:endParaRPr lang="it-IT" sz="1600" dirty="0">
            <a:solidFill>
              <a:schemeClr val="bg1">
                <a:lumMod val="50000"/>
              </a:schemeClr>
            </a:solidFill>
            <a:latin typeface="Fira Sans" panose="020B0604020202020204" charset="0"/>
          </a:endParaRPr>
        </a:p>
      </dgm:t>
    </dgm:pt>
    <dgm:pt modelId="{F5959780-155A-4661-96C4-CC82305C3739}" type="parTrans" cxnId="{60819CCD-EB84-4620-8E59-8673C9956103}">
      <dgm:prSet/>
      <dgm:spPr/>
      <dgm:t>
        <a:bodyPr/>
        <a:lstStyle/>
        <a:p>
          <a:endParaRPr lang="it-IT"/>
        </a:p>
      </dgm:t>
    </dgm:pt>
    <dgm:pt modelId="{14B8627E-A99A-4FB9-AA91-DBD21B8291DD}" type="sibTrans" cxnId="{60819CCD-EB84-4620-8E59-8673C9956103}">
      <dgm:prSet/>
      <dgm:spPr/>
      <dgm:t>
        <a:bodyPr/>
        <a:lstStyle/>
        <a:p>
          <a:endParaRPr lang="it-IT"/>
        </a:p>
      </dgm:t>
    </dgm:pt>
    <dgm:pt modelId="{B763FA81-E060-4F89-97C0-8F2149706E4C}">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marchi</a:t>
          </a:r>
          <a:endParaRPr lang="it-IT" sz="1600" dirty="0">
            <a:solidFill>
              <a:schemeClr val="bg1">
                <a:lumMod val="50000"/>
              </a:schemeClr>
            </a:solidFill>
            <a:latin typeface="Fira Sans" panose="020B0604020202020204" charset="0"/>
          </a:endParaRPr>
        </a:p>
      </dgm:t>
    </dgm:pt>
    <dgm:pt modelId="{63DF7F52-9C43-477A-85B0-E0931C20A5D8}" type="parTrans" cxnId="{BE9DE9D7-1461-4543-ABF0-2F4ED9325DA5}">
      <dgm:prSet/>
      <dgm:spPr/>
      <dgm:t>
        <a:bodyPr/>
        <a:lstStyle/>
        <a:p>
          <a:endParaRPr lang="it-IT"/>
        </a:p>
      </dgm:t>
    </dgm:pt>
    <dgm:pt modelId="{E43CB149-FC54-485D-B8AE-19FFA45948D7}" type="sibTrans" cxnId="{BE9DE9D7-1461-4543-ABF0-2F4ED9325DA5}">
      <dgm:prSet/>
      <dgm:spPr/>
      <dgm:t>
        <a:bodyPr/>
        <a:lstStyle/>
        <a:p>
          <a:endParaRPr lang="it-IT"/>
        </a:p>
      </dgm:t>
    </dgm:pt>
    <dgm:pt modelId="{8F3D758A-98A1-45F0-99CB-BAB7728D4762}">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indicazioni</a:t>
          </a:r>
          <a:r>
            <a:rPr lang="en-US" sz="1600" dirty="0">
              <a:solidFill>
                <a:schemeClr val="bg1">
                  <a:lumMod val="50000"/>
                </a:schemeClr>
              </a:solidFill>
              <a:latin typeface="Fira Sans" panose="020B0604020202020204" charset="0"/>
            </a:rPr>
            <a:t> geografiche</a:t>
          </a:r>
          <a:endParaRPr lang="it-IT" sz="1600" dirty="0">
            <a:solidFill>
              <a:schemeClr val="bg1">
                <a:lumMod val="50000"/>
              </a:schemeClr>
            </a:solidFill>
            <a:latin typeface="Fira Sans" panose="020B0604020202020204" charset="0"/>
          </a:endParaRPr>
        </a:p>
      </dgm:t>
    </dgm:pt>
    <dgm:pt modelId="{BE18BC9A-21F0-4A8C-BC8E-95527A947CED}" type="parTrans" cxnId="{99A8F358-3CC0-43FD-9CF7-EB34061F7DB8}">
      <dgm:prSet/>
      <dgm:spPr/>
      <dgm:t>
        <a:bodyPr/>
        <a:lstStyle/>
        <a:p>
          <a:endParaRPr lang="it-IT"/>
        </a:p>
      </dgm:t>
    </dgm:pt>
    <dgm:pt modelId="{968BBFB7-046D-4F38-8DD9-7AEC9B5A139B}" type="sibTrans" cxnId="{99A8F358-3CC0-43FD-9CF7-EB34061F7DB8}">
      <dgm:prSet/>
      <dgm:spPr/>
      <dgm:t>
        <a:bodyPr/>
        <a:lstStyle/>
        <a:p>
          <a:endParaRPr lang="it-IT"/>
        </a:p>
      </dgm:t>
    </dgm:pt>
    <dgm:pt modelId="{EF20359A-37C7-469D-B8BA-AE6D2D0D96B2}">
      <dgm:prSet custT="1"/>
      <dgm:spPr/>
      <dgm:t>
        <a:bodyPr/>
        <a:lstStyle/>
        <a:p>
          <a:r>
            <a:rPr lang="en-US" sz="2000" b="1" dirty="0">
              <a:latin typeface="Fira Sans" panose="020B0604020202020204" charset="0"/>
            </a:rPr>
            <a:t>Diritto </a:t>
          </a:r>
          <a:r>
            <a:rPr lang="en-US" sz="2000" b="1" dirty="0" err="1">
              <a:latin typeface="Fira Sans" panose="020B0604020202020204" charset="0"/>
            </a:rPr>
            <a:t>d’autore</a:t>
          </a:r>
          <a:r>
            <a:rPr lang="en-US" sz="1600" b="1" dirty="0">
              <a:latin typeface="Fira Sans" panose="020B0604020202020204" charset="0"/>
            </a:rPr>
            <a:t> e </a:t>
          </a:r>
          <a:r>
            <a:rPr lang="en-US" sz="1600" b="1" dirty="0" err="1">
              <a:latin typeface="Fira Sans" panose="020B0604020202020204" charset="0"/>
            </a:rPr>
            <a:t>diritti</a:t>
          </a:r>
          <a:r>
            <a:rPr lang="en-US" sz="1600" b="1" dirty="0">
              <a:latin typeface="Fira Sans" panose="020B0604020202020204" charset="0"/>
            </a:rPr>
            <a:t> </a:t>
          </a:r>
          <a:r>
            <a:rPr lang="en-US" sz="1600" b="1" dirty="0" err="1">
              <a:latin typeface="Fira Sans" panose="020B0604020202020204" charset="0"/>
            </a:rPr>
            <a:t>connessi</a:t>
          </a:r>
          <a:endParaRPr lang="it-IT" sz="2000" b="1" dirty="0">
            <a:solidFill>
              <a:schemeClr val="bg1">
                <a:lumMod val="50000"/>
              </a:schemeClr>
            </a:solidFill>
            <a:latin typeface="Fira Sans" panose="020B0604020202020204" charset="0"/>
          </a:endParaRPr>
        </a:p>
      </dgm:t>
    </dgm:pt>
    <dgm:pt modelId="{187A0657-2A2D-4BF5-BB99-38541493639E}" type="parTrans" cxnId="{EA2B9912-913C-41C6-86FC-8D391C52827C}">
      <dgm:prSet/>
      <dgm:spPr/>
      <dgm:t>
        <a:bodyPr/>
        <a:lstStyle/>
        <a:p>
          <a:endParaRPr lang="it-IT"/>
        </a:p>
      </dgm:t>
    </dgm:pt>
    <dgm:pt modelId="{0BD0534D-5471-427C-8443-19BA33722096}" type="sibTrans" cxnId="{EA2B9912-913C-41C6-86FC-8D391C52827C}">
      <dgm:prSet/>
      <dgm:spPr/>
      <dgm:t>
        <a:bodyPr/>
        <a:lstStyle/>
        <a:p>
          <a:endParaRPr lang="it-IT"/>
        </a:p>
      </dgm:t>
    </dgm:pt>
    <dgm:pt modelId="{011BEE60-9259-424F-B1BA-FB57E7B59275}">
      <dgm:prSet custT="1"/>
      <dgm:spPr/>
      <dgm:t>
        <a:bodyPr/>
        <a:lstStyle/>
        <a:p>
          <a:r>
            <a:rPr lang="en-US" sz="1600" dirty="0">
              <a:solidFill>
                <a:schemeClr val="bg1">
                  <a:lumMod val="50000"/>
                </a:schemeClr>
              </a:solidFill>
              <a:latin typeface="Fira Sans" panose="020B0604020202020204" charset="0"/>
            </a:rPr>
            <a:t> opera </a:t>
          </a:r>
          <a:r>
            <a:rPr lang="en-US" sz="1600" dirty="0" err="1">
              <a:solidFill>
                <a:schemeClr val="bg1">
                  <a:lumMod val="50000"/>
                </a:schemeClr>
              </a:solidFill>
              <a:latin typeface="Fira Sans" panose="020B0604020202020204" charset="0"/>
            </a:rPr>
            <a:t>letterarie</a:t>
          </a:r>
          <a:endParaRPr lang="it-IT" sz="1600" dirty="0">
            <a:solidFill>
              <a:schemeClr val="bg1">
                <a:lumMod val="50000"/>
              </a:schemeClr>
            </a:solidFill>
            <a:latin typeface="Fira Sans" panose="020B0604020202020204" charset="0"/>
          </a:endParaRPr>
        </a:p>
      </dgm:t>
    </dgm:pt>
    <dgm:pt modelId="{2EE37E0B-351F-42B5-8F8C-72E60C86706D}" type="parTrans" cxnId="{05C62E65-5DD0-4FCD-83B4-79D889320BED}">
      <dgm:prSet/>
      <dgm:spPr/>
      <dgm:t>
        <a:bodyPr/>
        <a:lstStyle/>
        <a:p>
          <a:endParaRPr lang="it-IT"/>
        </a:p>
      </dgm:t>
    </dgm:pt>
    <dgm:pt modelId="{478D14A4-7198-4D8F-B6E8-7BB4BB37E35D}" type="sibTrans" cxnId="{05C62E65-5DD0-4FCD-83B4-79D889320BED}">
      <dgm:prSet/>
      <dgm:spPr/>
      <dgm:t>
        <a:bodyPr/>
        <a:lstStyle/>
        <a:p>
          <a:endParaRPr lang="it-IT"/>
        </a:p>
      </dgm:t>
    </dgm:pt>
    <dgm:pt modelId="{4745401E-D27C-45AB-B01B-2A60D973519A}">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opere</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artistiche</a:t>
          </a:r>
          <a:r>
            <a:rPr lang="en-US" sz="1600" dirty="0">
              <a:solidFill>
                <a:schemeClr val="bg1">
                  <a:lumMod val="50000"/>
                </a:schemeClr>
              </a:solidFill>
              <a:latin typeface="Fira Sans" panose="020B0604020202020204" charset="0"/>
            </a:rPr>
            <a:t> </a:t>
          </a:r>
          <a:endParaRPr lang="it-IT" sz="1600" dirty="0">
            <a:solidFill>
              <a:schemeClr val="bg1">
                <a:lumMod val="50000"/>
              </a:schemeClr>
            </a:solidFill>
            <a:latin typeface="Fira Sans" panose="020B0604020202020204" charset="0"/>
          </a:endParaRPr>
        </a:p>
      </dgm:t>
    </dgm:pt>
    <dgm:pt modelId="{22BDA325-0944-403A-94EB-476C934FF774}" type="parTrans" cxnId="{B1125EAA-6AF1-4B77-A68F-5F69B3E5CC34}">
      <dgm:prSet/>
      <dgm:spPr/>
      <dgm:t>
        <a:bodyPr/>
        <a:lstStyle/>
        <a:p>
          <a:endParaRPr lang="it-IT"/>
        </a:p>
      </dgm:t>
    </dgm:pt>
    <dgm:pt modelId="{AB43D5FE-C53F-40B7-8453-744C8C3D384B}" type="sibTrans" cxnId="{B1125EAA-6AF1-4B77-A68F-5F69B3E5CC34}">
      <dgm:prSet/>
      <dgm:spPr/>
      <dgm:t>
        <a:bodyPr/>
        <a:lstStyle/>
        <a:p>
          <a:endParaRPr lang="it-IT"/>
        </a:p>
      </dgm:t>
    </dgm:pt>
    <dgm:pt modelId="{AECEB896-545D-4009-9D9C-4302A9AD0153}">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opere</a:t>
          </a:r>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scientifiche</a:t>
          </a:r>
          <a:endParaRPr lang="it-IT" sz="1600" dirty="0">
            <a:solidFill>
              <a:schemeClr val="bg1">
                <a:lumMod val="50000"/>
              </a:schemeClr>
            </a:solidFill>
            <a:latin typeface="Fira Sans" panose="020B0604020202020204" charset="0"/>
          </a:endParaRPr>
        </a:p>
      </dgm:t>
    </dgm:pt>
    <dgm:pt modelId="{1E0310AF-0B54-4AB4-9098-B78230CF5F42}" type="parTrans" cxnId="{2E1509DF-A998-4299-AEB9-E112B5D485C6}">
      <dgm:prSet/>
      <dgm:spPr/>
      <dgm:t>
        <a:bodyPr/>
        <a:lstStyle/>
        <a:p>
          <a:endParaRPr lang="it-IT"/>
        </a:p>
      </dgm:t>
    </dgm:pt>
    <dgm:pt modelId="{0FD0EF6A-FF3B-4485-A88C-864CAB66600B}" type="sibTrans" cxnId="{2E1509DF-A998-4299-AEB9-E112B5D485C6}">
      <dgm:prSet/>
      <dgm:spPr/>
      <dgm:t>
        <a:bodyPr/>
        <a:lstStyle/>
        <a:p>
          <a:endParaRPr lang="it-IT"/>
        </a:p>
      </dgm:t>
    </dgm:pt>
    <dgm:pt modelId="{50DEFCB4-959E-4139-9B6D-B138CF8341F8}">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spettacoli</a:t>
          </a:r>
          <a:r>
            <a:rPr lang="en-US" sz="1600" dirty="0">
              <a:solidFill>
                <a:schemeClr val="bg1">
                  <a:lumMod val="50000"/>
                </a:schemeClr>
              </a:solidFill>
              <a:latin typeface="Fira Sans" panose="020B0604020202020204" charset="0"/>
            </a:rPr>
            <a:t> e </a:t>
          </a:r>
          <a:r>
            <a:rPr lang="en-US" sz="1600" dirty="0" err="1">
              <a:solidFill>
                <a:schemeClr val="bg1">
                  <a:lumMod val="50000"/>
                </a:schemeClr>
              </a:solidFill>
              <a:latin typeface="Fira Sans" panose="020B0604020202020204" charset="0"/>
            </a:rPr>
            <a:t>trasmissioni</a:t>
          </a:r>
          <a:endParaRPr lang="it-IT" sz="1400" dirty="0">
            <a:solidFill>
              <a:schemeClr val="bg1">
                <a:lumMod val="50000"/>
              </a:schemeClr>
            </a:solidFill>
            <a:latin typeface="Fira Sans" panose="020B0604020202020204" charset="0"/>
          </a:endParaRPr>
        </a:p>
      </dgm:t>
    </dgm:pt>
    <dgm:pt modelId="{63972A67-C45B-489E-B9DE-6B1A708578A4}" type="parTrans" cxnId="{35606AF7-B991-487E-9130-99CC3BE2A7A1}">
      <dgm:prSet/>
      <dgm:spPr/>
      <dgm:t>
        <a:bodyPr/>
        <a:lstStyle/>
        <a:p>
          <a:endParaRPr lang="it-IT"/>
        </a:p>
      </dgm:t>
    </dgm:pt>
    <dgm:pt modelId="{808192A9-688F-4020-8C6E-62E22C0027F4}" type="sibTrans" cxnId="{35606AF7-B991-487E-9130-99CC3BE2A7A1}">
      <dgm:prSet/>
      <dgm:spPr/>
      <dgm:t>
        <a:bodyPr/>
        <a:lstStyle/>
        <a:p>
          <a:endParaRPr lang="it-IT"/>
        </a:p>
      </dgm:t>
    </dgm:pt>
    <dgm:pt modelId="{58569E0A-7625-4C49-9B75-3ABC3B1AF087}">
      <dgm:prSet custT="1"/>
      <dgm:spPr/>
      <dgm:t>
        <a:bodyPr/>
        <a:lstStyle/>
        <a:p>
          <a:r>
            <a:rPr lang="en-US" sz="1600" dirty="0">
              <a:solidFill>
                <a:schemeClr val="bg1">
                  <a:lumMod val="50000"/>
                </a:schemeClr>
              </a:solidFill>
              <a:latin typeface="Fira Sans" panose="020B0604020202020204" charset="0"/>
            </a:rPr>
            <a:t> </a:t>
          </a:r>
          <a:r>
            <a:rPr lang="en-US" sz="1600" dirty="0" err="1">
              <a:solidFill>
                <a:schemeClr val="bg1">
                  <a:lumMod val="50000"/>
                </a:schemeClr>
              </a:solidFill>
              <a:latin typeface="Fira Sans" panose="020B0604020202020204" charset="0"/>
            </a:rPr>
            <a:t>brevetti</a:t>
          </a:r>
          <a:r>
            <a:rPr lang="en-US" sz="1600" dirty="0">
              <a:solidFill>
                <a:schemeClr val="bg1">
                  <a:lumMod val="50000"/>
                </a:schemeClr>
              </a:solidFill>
              <a:latin typeface="Fira Sans" panose="020B0604020202020204" charset="0"/>
            </a:rPr>
            <a:t> per </a:t>
          </a:r>
          <a:r>
            <a:rPr lang="en-US" sz="1600" dirty="0" err="1">
              <a:solidFill>
                <a:schemeClr val="bg1">
                  <a:lumMod val="50000"/>
                </a:schemeClr>
              </a:solidFill>
              <a:latin typeface="Fira Sans" panose="020B0604020202020204" charset="0"/>
            </a:rPr>
            <a:t>invenzioni</a:t>
          </a:r>
          <a:endParaRPr lang="it-IT" sz="1600" dirty="0">
            <a:solidFill>
              <a:schemeClr val="bg1">
                <a:lumMod val="50000"/>
              </a:schemeClr>
            </a:solidFill>
            <a:latin typeface="Fira Sans" panose="020B0604020202020204" charset="0"/>
          </a:endParaRPr>
        </a:p>
      </dgm:t>
    </dgm:pt>
    <dgm:pt modelId="{E728FDBE-EA25-4767-8F5B-E31EA4821ADC}" type="sibTrans" cxnId="{65DB3471-14D6-4493-B5D6-E16A492362F5}">
      <dgm:prSet/>
      <dgm:spPr/>
      <dgm:t>
        <a:bodyPr/>
        <a:lstStyle/>
        <a:p>
          <a:endParaRPr lang="it-IT"/>
        </a:p>
      </dgm:t>
    </dgm:pt>
    <dgm:pt modelId="{F5C0B898-E020-4703-B998-745631733CA9}" type="parTrans" cxnId="{65DB3471-14D6-4493-B5D6-E16A492362F5}">
      <dgm:prSet/>
      <dgm:spPr/>
      <dgm:t>
        <a:bodyPr/>
        <a:lstStyle/>
        <a:p>
          <a:endParaRPr lang="it-IT"/>
        </a:p>
      </dgm:t>
    </dgm:pt>
    <dgm:pt modelId="{E120D296-022E-4348-A3C3-B770FCFFA7A7}" type="pres">
      <dgm:prSet presAssocID="{0C1A1485-9891-4465-91E4-EEE3208F55A3}" presName="compositeShape" presStyleCnt="0">
        <dgm:presLayoutVars>
          <dgm:dir/>
          <dgm:resizeHandles/>
        </dgm:presLayoutVars>
      </dgm:prSet>
      <dgm:spPr/>
    </dgm:pt>
    <dgm:pt modelId="{3146E39A-57EA-406C-B4DF-0316D193B8B2}" type="pres">
      <dgm:prSet presAssocID="{0C1A1485-9891-4465-91E4-EEE3208F55A3}" presName="pyramid" presStyleLbl="node1" presStyleIdx="0" presStyleCnt="1"/>
      <dgm:spPr>
        <a:solidFill>
          <a:srgbClr val="234582"/>
        </a:solidFill>
      </dgm:spPr>
    </dgm:pt>
    <dgm:pt modelId="{1C3AB4B7-3957-42AA-83F5-96D9364F4E6E}" type="pres">
      <dgm:prSet presAssocID="{0C1A1485-9891-4465-91E4-EEE3208F55A3}" presName="theList" presStyleCnt="0"/>
      <dgm:spPr/>
    </dgm:pt>
    <dgm:pt modelId="{8F45472E-7EBF-4A0D-B078-AF30907A0D06}" type="pres">
      <dgm:prSet presAssocID="{694EFDC6-AA3B-448D-9BF3-7CDFB175D7D6}" presName="aNode" presStyleLbl="fgAcc1" presStyleIdx="0" presStyleCnt="2">
        <dgm:presLayoutVars>
          <dgm:bulletEnabled val="1"/>
        </dgm:presLayoutVars>
      </dgm:prSet>
      <dgm:spPr/>
    </dgm:pt>
    <dgm:pt modelId="{25F79790-0BF6-45C5-A52D-7E346388AD6C}" type="pres">
      <dgm:prSet presAssocID="{694EFDC6-AA3B-448D-9BF3-7CDFB175D7D6}" presName="aSpace" presStyleCnt="0"/>
      <dgm:spPr/>
    </dgm:pt>
    <dgm:pt modelId="{7FBE2F51-5FFD-42E1-9A58-E1CB1B33D27F}" type="pres">
      <dgm:prSet presAssocID="{EF20359A-37C7-469D-B8BA-AE6D2D0D96B2}" presName="aNode" presStyleLbl="fgAcc1" presStyleIdx="1" presStyleCnt="2" custScaleX="115629" custLinFactNeighborX="8262" custLinFactNeighborY="5260">
        <dgm:presLayoutVars>
          <dgm:bulletEnabled val="1"/>
        </dgm:presLayoutVars>
      </dgm:prSet>
      <dgm:spPr/>
    </dgm:pt>
    <dgm:pt modelId="{851A1842-5CCA-4132-8454-988BC0D7AB7F}" type="pres">
      <dgm:prSet presAssocID="{EF20359A-37C7-469D-B8BA-AE6D2D0D96B2}" presName="aSpace" presStyleCnt="0"/>
      <dgm:spPr/>
    </dgm:pt>
  </dgm:ptLst>
  <dgm:cxnLst>
    <dgm:cxn modelId="{EA2B9912-913C-41C6-86FC-8D391C52827C}" srcId="{0C1A1485-9891-4465-91E4-EEE3208F55A3}" destId="{EF20359A-37C7-469D-B8BA-AE6D2D0D96B2}" srcOrd="1" destOrd="0" parTransId="{187A0657-2A2D-4BF5-BB99-38541493639E}" sibTransId="{0BD0534D-5471-427C-8443-19BA33722096}"/>
    <dgm:cxn modelId="{8852C326-EFB5-4C8D-926B-6559D947CB2B}" type="presOf" srcId="{34B68240-F9B2-4E02-9451-239AC4DBF648}" destId="{8F45472E-7EBF-4A0D-B078-AF30907A0D06}" srcOrd="0" destOrd="2" presId="urn:microsoft.com/office/officeart/2005/8/layout/pyramid2"/>
    <dgm:cxn modelId="{425E3732-A64C-4D65-A61D-EE802DA23242}" srcId="{0C1A1485-9891-4465-91E4-EEE3208F55A3}" destId="{694EFDC6-AA3B-448D-9BF3-7CDFB175D7D6}" srcOrd="0" destOrd="0" parTransId="{F61443E7-F74B-48FA-8626-6306B331EDBF}" sibTransId="{27D85F35-CFB9-45A9-B36B-DBC071C26AE2}"/>
    <dgm:cxn modelId="{99A8F358-3CC0-43FD-9CF7-EB34061F7DB8}" srcId="{694EFDC6-AA3B-448D-9BF3-7CDFB175D7D6}" destId="{8F3D758A-98A1-45F0-99CB-BAB7728D4762}" srcOrd="3" destOrd="0" parTransId="{BE18BC9A-21F0-4A8C-BC8E-95527A947CED}" sibTransId="{968BBFB7-046D-4F38-8DD9-7AEC9B5A139B}"/>
    <dgm:cxn modelId="{7342015C-E967-46EF-8396-CBAA3082935F}" type="presOf" srcId="{0C1A1485-9891-4465-91E4-EEE3208F55A3}" destId="{E120D296-022E-4348-A3C3-B770FCFFA7A7}" srcOrd="0" destOrd="0" presId="urn:microsoft.com/office/officeart/2005/8/layout/pyramid2"/>
    <dgm:cxn modelId="{05C62E65-5DD0-4FCD-83B4-79D889320BED}" srcId="{EF20359A-37C7-469D-B8BA-AE6D2D0D96B2}" destId="{011BEE60-9259-424F-B1BA-FB57E7B59275}" srcOrd="0" destOrd="0" parTransId="{2EE37E0B-351F-42B5-8F8C-72E60C86706D}" sibTransId="{478D14A4-7198-4D8F-B6E8-7BB4BB37E35D}"/>
    <dgm:cxn modelId="{BF9BCB70-0B03-4843-B70A-C56FBA06A00C}" type="presOf" srcId="{58569E0A-7625-4C49-9B75-3ABC3B1AF087}" destId="{8F45472E-7EBF-4A0D-B078-AF30907A0D06}" srcOrd="0" destOrd="1" presId="urn:microsoft.com/office/officeart/2005/8/layout/pyramid2"/>
    <dgm:cxn modelId="{65DB3471-14D6-4493-B5D6-E16A492362F5}" srcId="{694EFDC6-AA3B-448D-9BF3-7CDFB175D7D6}" destId="{58569E0A-7625-4C49-9B75-3ABC3B1AF087}" srcOrd="0" destOrd="0" parTransId="{F5C0B898-E020-4703-B998-745631733CA9}" sibTransId="{E728FDBE-EA25-4767-8F5B-E31EA4821ADC}"/>
    <dgm:cxn modelId="{4CEBC579-431B-43B8-99A4-DF8246DA7594}" type="presOf" srcId="{EF20359A-37C7-469D-B8BA-AE6D2D0D96B2}" destId="{7FBE2F51-5FFD-42E1-9A58-E1CB1B33D27F}" srcOrd="0" destOrd="0" presId="urn:microsoft.com/office/officeart/2005/8/layout/pyramid2"/>
    <dgm:cxn modelId="{666D6490-DE41-4012-B111-7A6D9B53D43E}" type="presOf" srcId="{AECEB896-545D-4009-9D9C-4302A9AD0153}" destId="{7FBE2F51-5FFD-42E1-9A58-E1CB1B33D27F}" srcOrd="0" destOrd="3" presId="urn:microsoft.com/office/officeart/2005/8/layout/pyramid2"/>
    <dgm:cxn modelId="{B1125EAA-6AF1-4B77-A68F-5F69B3E5CC34}" srcId="{EF20359A-37C7-469D-B8BA-AE6D2D0D96B2}" destId="{4745401E-D27C-45AB-B01B-2A60D973519A}" srcOrd="1" destOrd="0" parTransId="{22BDA325-0944-403A-94EB-476C934FF774}" sibTransId="{AB43D5FE-C53F-40B7-8453-744C8C3D384B}"/>
    <dgm:cxn modelId="{0CEA06AF-1CBB-46F5-80DF-185447CA3365}" type="presOf" srcId="{8F3D758A-98A1-45F0-99CB-BAB7728D4762}" destId="{8F45472E-7EBF-4A0D-B078-AF30907A0D06}" srcOrd="0" destOrd="4" presId="urn:microsoft.com/office/officeart/2005/8/layout/pyramid2"/>
    <dgm:cxn modelId="{CF2473B2-DE7C-487A-A556-7A7F3E0F0AF6}" type="presOf" srcId="{50DEFCB4-959E-4139-9B6D-B138CF8341F8}" destId="{7FBE2F51-5FFD-42E1-9A58-E1CB1B33D27F}" srcOrd="0" destOrd="4" presId="urn:microsoft.com/office/officeart/2005/8/layout/pyramid2"/>
    <dgm:cxn modelId="{7A3714C6-5AEA-40F6-A4DC-FC77CCAC481A}" type="presOf" srcId="{B763FA81-E060-4F89-97C0-8F2149706E4C}" destId="{8F45472E-7EBF-4A0D-B078-AF30907A0D06}" srcOrd="0" destOrd="3" presId="urn:microsoft.com/office/officeart/2005/8/layout/pyramid2"/>
    <dgm:cxn modelId="{60819CCD-EB84-4620-8E59-8673C9956103}" srcId="{694EFDC6-AA3B-448D-9BF3-7CDFB175D7D6}" destId="{34B68240-F9B2-4E02-9451-239AC4DBF648}" srcOrd="1" destOrd="0" parTransId="{F5959780-155A-4661-96C4-CC82305C3739}" sibTransId="{14B8627E-A99A-4FB9-AA91-DBD21B8291DD}"/>
    <dgm:cxn modelId="{BE9DE9D7-1461-4543-ABF0-2F4ED9325DA5}" srcId="{694EFDC6-AA3B-448D-9BF3-7CDFB175D7D6}" destId="{B763FA81-E060-4F89-97C0-8F2149706E4C}" srcOrd="2" destOrd="0" parTransId="{63DF7F52-9C43-477A-85B0-E0931C20A5D8}" sibTransId="{E43CB149-FC54-485D-B8AE-19FFA45948D7}"/>
    <dgm:cxn modelId="{2083DDD8-96F8-476D-BA18-504566670BCE}" type="presOf" srcId="{011BEE60-9259-424F-B1BA-FB57E7B59275}" destId="{7FBE2F51-5FFD-42E1-9A58-E1CB1B33D27F}" srcOrd="0" destOrd="1" presId="urn:microsoft.com/office/officeart/2005/8/layout/pyramid2"/>
    <dgm:cxn modelId="{15C433D9-418B-4943-9355-C0B1DF36BF6C}" type="presOf" srcId="{4745401E-D27C-45AB-B01B-2A60D973519A}" destId="{7FBE2F51-5FFD-42E1-9A58-E1CB1B33D27F}" srcOrd="0" destOrd="2" presId="urn:microsoft.com/office/officeart/2005/8/layout/pyramid2"/>
    <dgm:cxn modelId="{615EC5DC-DDCA-4380-8449-5094286284B2}" type="presOf" srcId="{694EFDC6-AA3B-448D-9BF3-7CDFB175D7D6}" destId="{8F45472E-7EBF-4A0D-B078-AF30907A0D06}" srcOrd="0" destOrd="0" presId="urn:microsoft.com/office/officeart/2005/8/layout/pyramid2"/>
    <dgm:cxn modelId="{2E1509DF-A998-4299-AEB9-E112B5D485C6}" srcId="{EF20359A-37C7-469D-B8BA-AE6D2D0D96B2}" destId="{AECEB896-545D-4009-9D9C-4302A9AD0153}" srcOrd="2" destOrd="0" parTransId="{1E0310AF-0B54-4AB4-9098-B78230CF5F42}" sibTransId="{0FD0EF6A-FF3B-4485-A88C-864CAB66600B}"/>
    <dgm:cxn modelId="{35606AF7-B991-487E-9130-99CC3BE2A7A1}" srcId="{EF20359A-37C7-469D-B8BA-AE6D2D0D96B2}" destId="{50DEFCB4-959E-4139-9B6D-B138CF8341F8}" srcOrd="3" destOrd="0" parTransId="{63972A67-C45B-489E-B9DE-6B1A708578A4}" sibTransId="{808192A9-688F-4020-8C6E-62E22C0027F4}"/>
    <dgm:cxn modelId="{ACAA0E1B-6498-4E43-800A-3C4E20257600}" type="presParOf" srcId="{E120D296-022E-4348-A3C3-B770FCFFA7A7}" destId="{3146E39A-57EA-406C-B4DF-0316D193B8B2}" srcOrd="0" destOrd="0" presId="urn:microsoft.com/office/officeart/2005/8/layout/pyramid2"/>
    <dgm:cxn modelId="{C5C84BDA-3B59-4E1B-A42B-D82A3ECC25A0}" type="presParOf" srcId="{E120D296-022E-4348-A3C3-B770FCFFA7A7}" destId="{1C3AB4B7-3957-42AA-83F5-96D9364F4E6E}" srcOrd="1" destOrd="0" presId="urn:microsoft.com/office/officeart/2005/8/layout/pyramid2"/>
    <dgm:cxn modelId="{F0DC588A-2973-42F9-AB15-FD56C23C56CA}" type="presParOf" srcId="{1C3AB4B7-3957-42AA-83F5-96D9364F4E6E}" destId="{8F45472E-7EBF-4A0D-B078-AF30907A0D06}" srcOrd="0" destOrd="0" presId="urn:microsoft.com/office/officeart/2005/8/layout/pyramid2"/>
    <dgm:cxn modelId="{63E3F4BC-D7FC-449A-AA83-425BE654F1D6}" type="presParOf" srcId="{1C3AB4B7-3957-42AA-83F5-96D9364F4E6E}" destId="{25F79790-0BF6-45C5-A52D-7E346388AD6C}" srcOrd="1" destOrd="0" presId="urn:microsoft.com/office/officeart/2005/8/layout/pyramid2"/>
    <dgm:cxn modelId="{2187563F-A049-4DAB-AA03-77F2131F8725}" type="presParOf" srcId="{1C3AB4B7-3957-42AA-83F5-96D9364F4E6E}" destId="{7FBE2F51-5FFD-42E1-9A58-E1CB1B33D27F}" srcOrd="2" destOrd="0" presId="urn:microsoft.com/office/officeart/2005/8/layout/pyramid2"/>
    <dgm:cxn modelId="{A4BBAC9D-4179-44D8-81E4-13F52539E23A}" type="presParOf" srcId="{1C3AB4B7-3957-42AA-83F5-96D9364F4E6E}" destId="{851A1842-5CCA-4132-8454-988BC0D7AB7F}"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FAAB4-2F83-1E47-8420-2B9C4546C7EE}">
      <dsp:nvSpPr>
        <dsp:cNvPr id="0" name=""/>
        <dsp:cNvSpPr/>
      </dsp:nvSpPr>
      <dsp:spPr>
        <a:xfrm>
          <a:off x="0" y="271635"/>
          <a:ext cx="7520871" cy="4700544"/>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48D26-2072-784C-8967-1689DD56640B}">
      <dsp:nvSpPr>
        <dsp:cNvPr id="0" name=""/>
        <dsp:cNvSpPr/>
      </dsp:nvSpPr>
      <dsp:spPr>
        <a:xfrm>
          <a:off x="955150" y="3515951"/>
          <a:ext cx="195542" cy="1955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7635C-4ACA-8143-811B-47364C7FF329}">
      <dsp:nvSpPr>
        <dsp:cNvPr id="0" name=""/>
        <dsp:cNvSpPr/>
      </dsp:nvSpPr>
      <dsp:spPr>
        <a:xfrm>
          <a:off x="1052921" y="3613722"/>
          <a:ext cx="1752362" cy="1358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14" tIns="0" rIns="0" bIns="0" numCol="1" spcCol="1270" anchor="t" anchorCtr="0">
          <a:noAutofit/>
        </a:bodyPr>
        <a:lstStyle/>
        <a:p>
          <a:pPr marL="0" lvl="0" indent="0" algn="l" defTabSz="889000">
            <a:lnSpc>
              <a:spcPct val="90000"/>
            </a:lnSpc>
            <a:spcBef>
              <a:spcPct val="0"/>
            </a:spcBef>
            <a:spcAft>
              <a:spcPct val="35000"/>
            </a:spcAft>
            <a:buNone/>
          </a:pPr>
          <a:r>
            <a:rPr lang="en-GB" sz="2000" kern="1200" dirty="0" err="1"/>
            <a:t>ieri</a:t>
          </a:r>
          <a:endParaRPr lang="en-GB" sz="2000" kern="1200" dirty="0"/>
        </a:p>
      </dsp:txBody>
      <dsp:txXfrm>
        <a:off x="1052921" y="3613722"/>
        <a:ext cx="1752362" cy="1358457"/>
      </dsp:txXfrm>
    </dsp:sp>
    <dsp:sp modelId="{74D37BF0-0E20-7C4D-B252-C402C5500070}">
      <dsp:nvSpPr>
        <dsp:cNvPr id="0" name=""/>
        <dsp:cNvSpPr/>
      </dsp:nvSpPr>
      <dsp:spPr>
        <a:xfrm>
          <a:off x="2681190" y="2238343"/>
          <a:ext cx="353480" cy="3534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265B8-EC35-0A41-B133-EFAD62011A28}">
      <dsp:nvSpPr>
        <dsp:cNvPr id="0" name=""/>
        <dsp:cNvSpPr/>
      </dsp:nvSpPr>
      <dsp:spPr>
        <a:xfrm>
          <a:off x="2857930" y="2415084"/>
          <a:ext cx="1805009" cy="2557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302" tIns="0" rIns="0" bIns="0" numCol="1" spcCol="1270" anchor="t" anchorCtr="0">
          <a:noAutofit/>
        </a:bodyPr>
        <a:lstStyle/>
        <a:p>
          <a:pPr marL="0" lvl="0" indent="0" algn="l" defTabSz="1422400">
            <a:lnSpc>
              <a:spcPct val="90000"/>
            </a:lnSpc>
            <a:spcBef>
              <a:spcPct val="0"/>
            </a:spcBef>
            <a:spcAft>
              <a:spcPct val="35000"/>
            </a:spcAft>
            <a:buNone/>
          </a:pPr>
          <a:r>
            <a:rPr lang="en-GB" sz="3200" kern="1200" dirty="0" err="1"/>
            <a:t>oggi</a:t>
          </a:r>
          <a:endParaRPr lang="en-GB" sz="3200" kern="1200" dirty="0"/>
        </a:p>
      </dsp:txBody>
      <dsp:txXfrm>
        <a:off x="2857930" y="2415084"/>
        <a:ext cx="1805009" cy="2557096"/>
      </dsp:txXfrm>
    </dsp:sp>
    <dsp:sp modelId="{C5DF0EEA-6739-B843-849D-AE19236C9249}">
      <dsp:nvSpPr>
        <dsp:cNvPr id="0" name=""/>
        <dsp:cNvSpPr/>
      </dsp:nvSpPr>
      <dsp:spPr>
        <a:xfrm>
          <a:off x="4756950" y="1460873"/>
          <a:ext cx="488856" cy="488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940049-5B07-4D47-AD8C-0088F8C0E483}">
      <dsp:nvSpPr>
        <dsp:cNvPr id="0" name=""/>
        <dsp:cNvSpPr/>
      </dsp:nvSpPr>
      <dsp:spPr>
        <a:xfrm>
          <a:off x="4324852" y="1705301"/>
          <a:ext cx="3158061" cy="3266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035" tIns="0" rIns="0" bIns="0" numCol="1" spcCol="1270" anchor="t" anchorCtr="0">
          <a:noAutofit/>
        </a:bodyPr>
        <a:lstStyle/>
        <a:p>
          <a:pPr marL="0" lvl="0" indent="0" algn="l" defTabSz="2667000">
            <a:lnSpc>
              <a:spcPct val="90000"/>
            </a:lnSpc>
            <a:spcBef>
              <a:spcPct val="0"/>
            </a:spcBef>
            <a:spcAft>
              <a:spcPct val="35000"/>
            </a:spcAft>
            <a:buNone/>
          </a:pPr>
          <a:r>
            <a:rPr lang="en-GB" sz="6000" kern="1200" dirty="0" err="1"/>
            <a:t>domani</a:t>
          </a:r>
          <a:endParaRPr lang="en-GB" sz="6000" kern="1200" dirty="0"/>
        </a:p>
      </dsp:txBody>
      <dsp:txXfrm>
        <a:off x="4324852" y="1705301"/>
        <a:ext cx="3158061" cy="3266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6E39A-57EA-406C-B4DF-0316D193B8B2}">
      <dsp:nvSpPr>
        <dsp:cNvPr id="0" name=""/>
        <dsp:cNvSpPr/>
      </dsp:nvSpPr>
      <dsp:spPr>
        <a:xfrm>
          <a:off x="518324" y="0"/>
          <a:ext cx="5152909" cy="5152909"/>
        </a:xfrm>
        <a:prstGeom prst="triangle">
          <a:avLst/>
        </a:prstGeom>
        <a:solidFill>
          <a:srgbClr val="23458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45472E-7EBF-4A0D-B078-AF30907A0D06}">
      <dsp:nvSpPr>
        <dsp:cNvPr id="0" name=""/>
        <dsp:cNvSpPr/>
      </dsp:nvSpPr>
      <dsp:spPr>
        <a:xfrm>
          <a:off x="3094779" y="515794"/>
          <a:ext cx="3349390" cy="1831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err="1">
              <a:latin typeface="Fira Sans" panose="020B0604020202020204" charset="0"/>
            </a:rPr>
            <a:t>Proprietà</a:t>
          </a:r>
          <a:r>
            <a:rPr lang="en-US" sz="2000" b="1" kern="1200" dirty="0">
              <a:latin typeface="Fira Sans" panose="020B0604020202020204" charset="0"/>
            </a:rPr>
            <a:t> </a:t>
          </a:r>
          <a:r>
            <a:rPr lang="en-US" sz="2000" b="1" kern="1200" dirty="0" err="1">
              <a:latin typeface="Fira Sans" panose="020B0604020202020204" charset="0"/>
            </a:rPr>
            <a:t>industriale</a:t>
          </a:r>
          <a:endParaRPr lang="it-IT" sz="2000" b="1"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brevetti</a:t>
          </a:r>
          <a:r>
            <a:rPr lang="en-US" sz="1600" kern="1200" dirty="0">
              <a:solidFill>
                <a:schemeClr val="bg1">
                  <a:lumMod val="50000"/>
                </a:schemeClr>
              </a:solidFill>
              <a:latin typeface="Fira Sans" panose="020B0604020202020204" charset="0"/>
            </a:rPr>
            <a:t> per </a:t>
          </a:r>
          <a:r>
            <a:rPr lang="en-US" sz="1600" kern="1200" dirty="0" err="1">
              <a:solidFill>
                <a:schemeClr val="bg1">
                  <a:lumMod val="50000"/>
                </a:schemeClr>
              </a:solidFill>
              <a:latin typeface="Fira Sans" panose="020B0604020202020204" charset="0"/>
            </a:rPr>
            <a:t>invenzioni</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disegno</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industriale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marchi</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indicazioni</a:t>
          </a:r>
          <a:r>
            <a:rPr lang="en-US" sz="1600" kern="1200" dirty="0">
              <a:solidFill>
                <a:schemeClr val="bg1">
                  <a:lumMod val="50000"/>
                </a:schemeClr>
              </a:solidFill>
              <a:latin typeface="Fira Sans" panose="020B0604020202020204" charset="0"/>
            </a:rPr>
            <a:t> geografiche</a:t>
          </a:r>
          <a:endParaRPr lang="it-IT" sz="1600" kern="1200" dirty="0">
            <a:solidFill>
              <a:schemeClr val="bg1">
                <a:lumMod val="50000"/>
              </a:schemeClr>
            </a:solidFill>
            <a:latin typeface="Fira Sans" panose="020B0604020202020204" charset="0"/>
          </a:endParaRPr>
        </a:p>
      </dsp:txBody>
      <dsp:txXfrm>
        <a:off x="3184195" y="605210"/>
        <a:ext cx="3170558" cy="1652866"/>
      </dsp:txXfrm>
    </dsp:sp>
    <dsp:sp modelId="{7FBE2F51-5FFD-42E1-9A58-E1CB1B33D27F}">
      <dsp:nvSpPr>
        <dsp:cNvPr id="0" name=""/>
        <dsp:cNvSpPr/>
      </dsp:nvSpPr>
      <dsp:spPr>
        <a:xfrm>
          <a:off x="3109767" y="2588497"/>
          <a:ext cx="3872867" cy="1831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Fira Sans" panose="020B0604020202020204" charset="0"/>
            </a:rPr>
            <a:t>Diritto </a:t>
          </a:r>
          <a:r>
            <a:rPr lang="en-US" sz="2000" b="1" kern="1200" dirty="0" err="1">
              <a:latin typeface="Fira Sans" panose="020B0604020202020204" charset="0"/>
            </a:rPr>
            <a:t>d’autore</a:t>
          </a:r>
          <a:r>
            <a:rPr lang="en-US" sz="1600" b="1" kern="1200" dirty="0">
              <a:latin typeface="Fira Sans" panose="020B0604020202020204" charset="0"/>
            </a:rPr>
            <a:t> e </a:t>
          </a:r>
          <a:r>
            <a:rPr lang="en-US" sz="1600" b="1" kern="1200" dirty="0" err="1">
              <a:latin typeface="Fira Sans" panose="020B0604020202020204" charset="0"/>
            </a:rPr>
            <a:t>diritti</a:t>
          </a:r>
          <a:r>
            <a:rPr lang="en-US" sz="1600" b="1" kern="1200" dirty="0">
              <a:latin typeface="Fira Sans" panose="020B0604020202020204" charset="0"/>
            </a:rPr>
            <a:t> </a:t>
          </a:r>
          <a:r>
            <a:rPr lang="en-US" sz="1600" b="1" kern="1200" dirty="0" err="1">
              <a:latin typeface="Fira Sans" panose="020B0604020202020204" charset="0"/>
            </a:rPr>
            <a:t>connessi</a:t>
          </a:r>
          <a:endParaRPr lang="it-IT" sz="2000" b="1"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opera </a:t>
          </a:r>
          <a:r>
            <a:rPr lang="en-US" sz="1600" kern="1200" dirty="0" err="1">
              <a:solidFill>
                <a:schemeClr val="bg1">
                  <a:lumMod val="50000"/>
                </a:schemeClr>
              </a:solidFill>
              <a:latin typeface="Fira Sans" panose="020B0604020202020204" charset="0"/>
            </a:rPr>
            <a:t>letterarie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opere</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artistiche</a:t>
          </a:r>
          <a:r>
            <a:rPr lang="en-US" sz="1600" kern="1200" dirty="0">
              <a:solidFill>
                <a:schemeClr val="bg1">
                  <a:lumMod val="50000"/>
                </a:schemeClr>
              </a:solidFill>
              <a:latin typeface="Fira Sans" panose="020B0604020202020204" charset="0"/>
            </a:rPr>
            <a:t> </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opere</a:t>
          </a: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scientifiche</a:t>
          </a:r>
          <a:endParaRPr lang="it-IT" sz="1600" kern="1200" dirty="0">
            <a:solidFill>
              <a:schemeClr val="bg1">
                <a:lumMod val="50000"/>
              </a:schemeClr>
            </a:solidFill>
            <a:latin typeface="Fira Sans" panose="020B0604020202020204" charset="0"/>
          </a:endParaRPr>
        </a:p>
        <a:p>
          <a:pPr marL="171450" lvl="1" indent="-171450" algn="l" defTabSz="711200">
            <a:lnSpc>
              <a:spcPct val="90000"/>
            </a:lnSpc>
            <a:spcBef>
              <a:spcPct val="0"/>
            </a:spcBef>
            <a:spcAft>
              <a:spcPct val="15000"/>
            </a:spcAft>
            <a:buChar char="•"/>
          </a:pPr>
          <a:r>
            <a:rPr lang="en-US" sz="1600" kern="1200" dirty="0">
              <a:solidFill>
                <a:schemeClr val="bg1">
                  <a:lumMod val="50000"/>
                </a:schemeClr>
              </a:solidFill>
              <a:latin typeface="Fira Sans" panose="020B0604020202020204" charset="0"/>
            </a:rPr>
            <a:t> </a:t>
          </a:r>
          <a:r>
            <a:rPr lang="en-US" sz="1600" kern="1200" dirty="0" err="1">
              <a:solidFill>
                <a:schemeClr val="bg1">
                  <a:lumMod val="50000"/>
                </a:schemeClr>
              </a:solidFill>
              <a:latin typeface="Fira Sans" panose="020B0604020202020204" charset="0"/>
            </a:rPr>
            <a:t>spettacoli</a:t>
          </a:r>
          <a:r>
            <a:rPr lang="en-US" sz="1600" kern="1200" dirty="0">
              <a:solidFill>
                <a:schemeClr val="bg1">
                  <a:lumMod val="50000"/>
                </a:schemeClr>
              </a:solidFill>
              <a:latin typeface="Fira Sans" panose="020B0604020202020204" charset="0"/>
            </a:rPr>
            <a:t> e </a:t>
          </a:r>
          <a:r>
            <a:rPr lang="en-US" sz="1600" kern="1200" dirty="0" err="1">
              <a:solidFill>
                <a:schemeClr val="bg1">
                  <a:lumMod val="50000"/>
                </a:schemeClr>
              </a:solidFill>
              <a:latin typeface="Fira Sans" panose="020B0604020202020204" charset="0"/>
            </a:rPr>
            <a:t>trasmissioni</a:t>
          </a:r>
          <a:endParaRPr lang="it-IT" sz="1400" kern="1200" dirty="0">
            <a:solidFill>
              <a:schemeClr val="bg1">
                <a:lumMod val="50000"/>
              </a:schemeClr>
            </a:solidFill>
            <a:latin typeface="Fira Sans" panose="020B0604020202020204" charset="0"/>
          </a:endParaRPr>
        </a:p>
      </dsp:txBody>
      <dsp:txXfrm>
        <a:off x="3199183" y="2677913"/>
        <a:ext cx="3694035" cy="1652866"/>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n.wikipedia.org/wiki/Delayed_open-access_journal"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en.wikipedia.org/wiki/Open_access#cite_note-Suber2012-10" TargetMode="External"/><Relationship Id="rId4" Type="http://schemas.openxmlformats.org/officeDocument/2006/relationships/hyperlink" Target="https://en.wikipedia.org/wiki/Embargo_(academic_publishing)"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778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il</a:t>
            </a:r>
            <a:r>
              <a:rPr lang="en-US" dirty="0"/>
              <a:t> </a:t>
            </a:r>
            <a:r>
              <a:rPr lang="en-US" dirty="0" err="1"/>
              <a:t>luogo</a:t>
            </a:r>
            <a:r>
              <a:rPr lang="en-US" dirty="0"/>
              <a:t> e’ </a:t>
            </a:r>
            <a:r>
              <a:rPr lang="en-US" dirty="0" err="1"/>
              <a:t>Dunhuang</a:t>
            </a:r>
            <a:r>
              <a:rPr lang="en-US" dirty="0"/>
              <a:t>, </a:t>
            </a:r>
            <a:r>
              <a:rPr lang="en-US" dirty="0" err="1"/>
              <a:t>Cina</a:t>
            </a:r>
            <a:r>
              <a:rPr lang="en-US" dirty="0"/>
              <a:t>, </a:t>
            </a:r>
            <a:r>
              <a:rPr lang="en-US" dirty="0" err="1"/>
              <a:t>crocevia</a:t>
            </a:r>
            <a:r>
              <a:rPr lang="en-US" baseline="0" dirty="0"/>
              <a:t> </a:t>
            </a:r>
            <a:r>
              <a:rPr lang="en-US" baseline="0" dirty="0" err="1"/>
              <a:t>nel</a:t>
            </a:r>
            <a:r>
              <a:rPr lang="en-US" baseline="0" dirty="0"/>
              <a:t> </a:t>
            </a:r>
            <a:r>
              <a:rPr lang="en-US" baseline="0" dirty="0" err="1"/>
              <a:t>deserto</a:t>
            </a:r>
            <a:r>
              <a:rPr lang="en-US" baseline="0" dirty="0"/>
              <a:t> del Gobi </a:t>
            </a:r>
            <a:r>
              <a:rPr lang="en-US" baseline="0" dirty="0" err="1"/>
              <a:t>sulla</a:t>
            </a:r>
            <a:r>
              <a:rPr lang="en-US" baseline="0" dirty="0"/>
              <a:t> via </a:t>
            </a:r>
            <a:r>
              <a:rPr lang="en-US" baseline="0" dirty="0" err="1"/>
              <a:t>della</a:t>
            </a:r>
            <a:r>
              <a:rPr lang="en-US" baseline="0" dirty="0"/>
              <a:t> Seta, e melting pot di culture. </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5</a:t>
            </a:fld>
            <a:endParaRPr lang="en-US"/>
          </a:p>
        </p:txBody>
      </p:sp>
      <p:sp>
        <p:nvSpPr>
          <p:cNvPr id="5" name="Segnaposto data 4">
            <a:extLst>
              <a:ext uri="{FF2B5EF4-FFF2-40B4-BE49-F238E27FC236}">
                <a16:creationId xmlns:a16="http://schemas.microsoft.com/office/drawing/2014/main" id="{4313BF41-8B31-4F26-82B1-3CAEF0872F52}"/>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4E1FA72C-9928-41B9-BC79-10BFE44D5CEB}"/>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E9229BC4-05E5-47CE-ACDF-D410194A9307}"/>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055004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ed</a:t>
            </a:r>
            <a:r>
              <a:rPr lang="en-US" dirty="0"/>
              <a:t> e’ </a:t>
            </a:r>
            <a:r>
              <a:rPr lang="en-US" dirty="0" err="1"/>
              <a:t>entusiasmante</a:t>
            </a:r>
            <a:r>
              <a:rPr lang="en-US" dirty="0"/>
              <a:t> </a:t>
            </a:r>
            <a:r>
              <a:rPr lang="en-US" dirty="0" err="1"/>
              <a:t>scoprire</a:t>
            </a:r>
            <a:r>
              <a:rPr lang="en-US" baseline="0" dirty="0"/>
              <a:t> </a:t>
            </a:r>
            <a:r>
              <a:rPr lang="en-US" baseline="0" dirty="0" err="1"/>
              <a:t>che</a:t>
            </a:r>
            <a:r>
              <a:rPr lang="en-US" baseline="0" dirty="0"/>
              <a:t> </a:t>
            </a:r>
            <a:r>
              <a:rPr lang="en-US" baseline="0" dirty="0" err="1"/>
              <a:t>il</a:t>
            </a:r>
            <a:r>
              <a:rPr lang="en-US" baseline="0" dirty="0"/>
              <a:t> </a:t>
            </a:r>
            <a:r>
              <a:rPr lang="en-US" baseline="0" dirty="0" err="1"/>
              <a:t>libro</a:t>
            </a:r>
            <a:r>
              <a:rPr lang="en-US" baseline="0" dirty="0"/>
              <a:t> a </a:t>
            </a:r>
            <a:r>
              <a:rPr lang="en-US" baseline="0" dirty="0" err="1"/>
              <a:t>stampa</a:t>
            </a:r>
            <a:r>
              <a:rPr lang="en-US" baseline="0" dirty="0"/>
              <a:t> </a:t>
            </a:r>
            <a:r>
              <a:rPr lang="en-US" baseline="0" dirty="0" err="1"/>
              <a:t>piu</a:t>
            </a:r>
            <a:r>
              <a:rPr lang="en-US" baseline="0" dirty="0"/>
              <a:t>’ </a:t>
            </a:r>
            <a:r>
              <a:rPr lang="en-US" baseline="0" dirty="0" err="1"/>
              <a:t>antico</a:t>
            </a:r>
            <a:r>
              <a:rPr lang="en-US" baseline="0" dirty="0"/>
              <a:t> al </a:t>
            </a:r>
            <a:r>
              <a:rPr lang="en-US" baseline="0" dirty="0" err="1"/>
              <a:t>mondo</a:t>
            </a:r>
            <a:r>
              <a:rPr lang="en-US" baseline="0" dirty="0"/>
              <a:t> era Open Access </a:t>
            </a:r>
            <a:r>
              <a:rPr lang="en-US" i="1" dirty="0"/>
              <a:t>Reverently made </a:t>
            </a:r>
            <a:r>
              <a:rPr lang="en-US" b="1" i="1" dirty="0"/>
              <a:t>for universal free distribution </a:t>
            </a:r>
            <a:r>
              <a:rPr lang="en-US" i="1" dirty="0"/>
              <a:t>by Wang </a:t>
            </a:r>
            <a:r>
              <a:rPr lang="en-US" i="1" dirty="0" err="1"/>
              <a:t>Jie</a:t>
            </a:r>
            <a:r>
              <a:rPr lang="en-US" i="1" dirty="0"/>
              <a:t> on behalf of his two parents, 11 May 868. </a:t>
            </a:r>
          </a:p>
          <a:p>
            <a:r>
              <a:rPr lang="en-US" dirty="0"/>
              <a:t>Come </a:t>
            </a:r>
            <a:r>
              <a:rPr lang="en-US" dirty="0" err="1"/>
              <a:t>abbiamo</a:t>
            </a:r>
            <a:r>
              <a:rPr lang="en-US" dirty="0"/>
              <a:t> </a:t>
            </a:r>
            <a:r>
              <a:rPr lang="en-US" dirty="0" err="1"/>
              <a:t>fatto</a:t>
            </a:r>
            <a:r>
              <a:rPr lang="en-US" dirty="0"/>
              <a:t> a </a:t>
            </a:r>
            <a:r>
              <a:rPr lang="en-US" dirty="0" err="1"/>
              <a:t>ridurci</a:t>
            </a:r>
            <a:r>
              <a:rPr lang="en-US" dirty="0"/>
              <a:t> </a:t>
            </a:r>
            <a:r>
              <a:rPr lang="en-US" dirty="0" err="1"/>
              <a:t>cosi</a:t>
            </a:r>
            <a:r>
              <a:rPr lang="en-US" dirty="0"/>
              <a:t>’ </a:t>
            </a:r>
            <a:r>
              <a:rPr lang="en-US" dirty="0" err="1"/>
              <a:t>oggi</a:t>
            </a:r>
            <a:r>
              <a:rPr lang="en-US" dirty="0"/>
              <a:t> ?</a:t>
            </a:r>
            <a:endParaRPr lang="en-US" i="0" dirty="0"/>
          </a:p>
        </p:txBody>
      </p:sp>
      <p:sp>
        <p:nvSpPr>
          <p:cNvPr id="4" name="Slide Number Placeholder 3"/>
          <p:cNvSpPr>
            <a:spLocks noGrp="1"/>
          </p:cNvSpPr>
          <p:nvPr>
            <p:ph type="sldNum" sz="quarter" idx="10"/>
          </p:nvPr>
        </p:nvSpPr>
        <p:spPr/>
        <p:txBody>
          <a:bodyPr/>
          <a:lstStyle/>
          <a:p>
            <a:fld id="{C5A4AF12-F5C9-C44F-9150-81B32FB80B53}" type="slidenum">
              <a:rPr lang="en-US" smtClean="0"/>
              <a:t>6</a:t>
            </a:fld>
            <a:endParaRPr lang="en-US"/>
          </a:p>
        </p:txBody>
      </p:sp>
      <p:sp>
        <p:nvSpPr>
          <p:cNvPr id="5" name="Segnaposto data 4">
            <a:extLst>
              <a:ext uri="{FF2B5EF4-FFF2-40B4-BE49-F238E27FC236}">
                <a16:creationId xmlns:a16="http://schemas.microsoft.com/office/drawing/2014/main" id="{CBF4EE76-6827-455B-A994-FC9109BA6760}"/>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C8F9E786-432D-4AA5-8E3A-3572830346CB}"/>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532FB884-3B30-43B5-ADE4-F8EDB083359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114666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5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p54: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evidentemente e’ successo qualcosa dall 868 al 2018.  vediamo che succede nel seicento e incontriamo galileo che non a caso e’ raffigurato sulle duemila lire perche’; oltre ad essere stato il fondatore del metodo scientifico era un grande promoter ed esperto diremo oggi di trasferimento tecnologico</a:t>
            </a:r>
            <a:endParaRPr/>
          </a:p>
        </p:txBody>
      </p:sp>
      <p:sp>
        <p:nvSpPr>
          <p:cNvPr id="746" name="Google Shape;746;p54: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7</a:t>
            </a:fld>
            <a:endParaRPr/>
          </a:p>
        </p:txBody>
      </p:sp>
      <p:sp>
        <p:nvSpPr>
          <p:cNvPr id="2" name="Segnaposto data 1">
            <a:extLst>
              <a:ext uri="{FF2B5EF4-FFF2-40B4-BE49-F238E27FC236}">
                <a16:creationId xmlns:a16="http://schemas.microsoft.com/office/drawing/2014/main" id="{8155954B-BAA3-4C41-8BA3-6B25FAFEA4D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C2B402CB-BE1D-464C-93AA-8281FBF8737D}"/>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6B40C17D-2C55-462E-A707-F20A4989718E}"/>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682524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5: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55: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dunque galileo era un prolifico autore di articoli e teneva molto alla diffusione dei suoi studi. questo e’ uno dei suoi articoli il cui kolofon e’ solamente questo cartiglio in bass</a:t>
            </a:r>
            <a:endParaRPr/>
          </a:p>
        </p:txBody>
      </p:sp>
      <p:sp>
        <p:nvSpPr>
          <p:cNvPr id="755" name="Google Shape;755;p55: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8</a:t>
            </a:fld>
            <a:endParaRPr/>
          </a:p>
        </p:txBody>
      </p:sp>
      <p:sp>
        <p:nvSpPr>
          <p:cNvPr id="2" name="Segnaposto data 1">
            <a:extLst>
              <a:ext uri="{FF2B5EF4-FFF2-40B4-BE49-F238E27FC236}">
                <a16:creationId xmlns:a16="http://schemas.microsoft.com/office/drawing/2014/main" id="{4F4B0F3B-6FFA-455D-960B-B1EF86C64ACC}"/>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DFA02F68-BEF8-4BFD-BADC-0C1294B1AB1B}"/>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7E35BB97-6B66-4EE7-A94B-0DF01E5A58E4}"/>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560841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che una volta ingradito ci mostra come sia comparso un editore, il signor abraham elzevir olandese di leida e capostipire della Elsevier oligopolista  oggetto (con altri) del movimento</a:t>
            </a:r>
            <a:endParaRPr/>
          </a:p>
        </p:txBody>
      </p:sp>
      <p:sp>
        <p:nvSpPr>
          <p:cNvPr id="763" name="Google Shape;763;p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4293359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771" name="Google Shape;771;p5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12FDC0B6-019A-428D-BB97-8BBF437C6FC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0DE5CAEC-C625-47FA-97F2-E42B1FE8E148}"/>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E9B2D795-D56D-4558-8124-D5741164D53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32970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58: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solidFill>
                  <a:srgbClr val="000000"/>
                </a:solidFill>
              </a:rPr>
              <a:pPr/>
              <a:t>11</a:t>
            </a:fld>
            <a:endParaRPr>
              <a:solidFill>
                <a:srgbClr val="000000"/>
              </a:solidFill>
            </a:endParaRPr>
          </a:p>
        </p:txBody>
      </p:sp>
      <p:sp>
        <p:nvSpPr>
          <p:cNvPr id="779" name="Google Shape;779;p5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0" name="Google Shape;780;p58: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dal 1630 un salto al secolo scorso, I fisici (ed altre comunita’) si scambiavano liberamente I preprint prima di mandarli alle riviste scientifiche ad esempio l’archivio dei LNF contiene preprint che risalgono al 1954</a:t>
            </a:r>
            <a:endParaRPr/>
          </a:p>
        </p:txBody>
      </p:sp>
      <p:sp>
        <p:nvSpPr>
          <p:cNvPr id="2" name="Segnaposto data 1">
            <a:extLst>
              <a:ext uri="{FF2B5EF4-FFF2-40B4-BE49-F238E27FC236}">
                <a16:creationId xmlns:a16="http://schemas.microsoft.com/office/drawing/2014/main" id="{F6BD519B-B53B-4D5B-BCEC-71FC5E73C3A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EA9292E7-BB43-4052-AC05-DB33367FC3FE}"/>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D8F7B48B-A0AA-4794-AE93-B06C2AC40B15}"/>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55650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a:t>
            </a:r>
            <a:r>
              <a:rPr lang="en-US" baseline="0" dirty="0"/>
              <a:t> </a:t>
            </a:r>
            <a:r>
              <a:rPr lang="en-US" baseline="0" dirty="0" err="1"/>
              <a:t>il</a:t>
            </a:r>
            <a:r>
              <a:rPr lang="en-US" baseline="0" dirty="0"/>
              <a:t> </a:t>
            </a:r>
            <a:r>
              <a:rPr lang="en-US" baseline="0" dirty="0" err="1"/>
              <a:t>cambiamento</a:t>
            </a:r>
            <a:r>
              <a:rPr lang="en-US" baseline="0" dirty="0"/>
              <a:t> </a:t>
            </a:r>
            <a:r>
              <a:rPr lang="en-US" baseline="0" dirty="0" err="1"/>
              <a:t>gia</a:t>
            </a:r>
            <a:r>
              <a:rPr lang="en-US" baseline="0" dirty="0"/>
              <a:t>’ </a:t>
            </a:r>
            <a:r>
              <a:rPr lang="en-US" baseline="0" dirty="0" err="1"/>
              <a:t>iniziato</a:t>
            </a:r>
            <a:r>
              <a:rPr lang="en-US" baseline="0" dirty="0"/>
              <a:t> da </a:t>
            </a:r>
            <a:r>
              <a:rPr lang="en-US" baseline="0" dirty="0" err="1"/>
              <a:t>anni</a:t>
            </a:r>
            <a:r>
              <a:rPr lang="en-US" baseline="0" dirty="0"/>
              <a:t> </a:t>
            </a:r>
            <a:r>
              <a:rPr lang="en-US" baseline="0" dirty="0" err="1"/>
              <a:t>nei</a:t>
            </a:r>
            <a:r>
              <a:rPr lang="en-US" baseline="0" dirty="0"/>
              <a:t> </a:t>
            </a:r>
            <a:r>
              <a:rPr lang="en-US" baseline="0" dirty="0" err="1"/>
              <a:t>settori</a:t>
            </a:r>
            <a:r>
              <a:rPr lang="en-US" baseline="0" dirty="0"/>
              <a:t> </a:t>
            </a:r>
            <a:r>
              <a:rPr lang="en-US" baseline="0" dirty="0" err="1"/>
              <a:t>militari</a:t>
            </a:r>
            <a:r>
              <a:rPr lang="en-US" baseline="0" dirty="0"/>
              <a:t> </a:t>
            </a:r>
            <a:r>
              <a:rPr lang="en-US" baseline="0" dirty="0" err="1"/>
              <a:t>arrivo</a:t>
            </a:r>
            <a:r>
              <a:rPr lang="en-US" baseline="0" dirty="0"/>
              <a:t>’ da </a:t>
            </a:r>
            <a:r>
              <a:rPr lang="en-US" baseline="0" dirty="0" err="1"/>
              <a:t>noi</a:t>
            </a:r>
            <a:r>
              <a:rPr lang="en-US" baseline="0" dirty="0"/>
              <a:t>, a </a:t>
            </a:r>
            <a:r>
              <a:rPr lang="en-US" baseline="0" dirty="0" err="1"/>
              <a:t>Frascati</a:t>
            </a:r>
            <a:r>
              <a:rPr lang="en-US" baseline="0" dirty="0"/>
              <a:t> ci </a:t>
            </a:r>
            <a:r>
              <a:rPr lang="en-US" baseline="0" dirty="0" err="1"/>
              <a:t>ricordiamo</a:t>
            </a:r>
            <a:r>
              <a:rPr lang="en-US" baseline="0" dirty="0"/>
              <a:t> del pdp11</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12</a:t>
            </a:fld>
            <a:endParaRPr lang="en-US"/>
          </a:p>
        </p:txBody>
      </p:sp>
      <p:sp>
        <p:nvSpPr>
          <p:cNvPr id="5" name="Segnaposto data 4">
            <a:extLst>
              <a:ext uri="{FF2B5EF4-FFF2-40B4-BE49-F238E27FC236}">
                <a16:creationId xmlns:a16="http://schemas.microsoft.com/office/drawing/2014/main" id="{2B6FA5EC-42ED-4799-900F-EE9351D04E1E}"/>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533C5DFF-5926-465D-9074-140B93A8A2E4}"/>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D3C8DF2D-0EB6-41BF-A421-F793E5E86F3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4165772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quelli</a:t>
            </a:r>
            <a:r>
              <a:rPr lang="en-US" baseline="0" dirty="0"/>
              <a:t> </a:t>
            </a:r>
            <a:r>
              <a:rPr lang="en-US" baseline="0" dirty="0" err="1"/>
              <a:t>erano</a:t>
            </a:r>
            <a:r>
              <a:rPr lang="en-US" baseline="0" dirty="0"/>
              <a:t> tempi </a:t>
            </a:r>
            <a:r>
              <a:rPr lang="en-US" baseline="0" dirty="0" err="1"/>
              <a:t>durante</a:t>
            </a:r>
            <a:r>
              <a:rPr lang="en-US" baseline="0" dirty="0"/>
              <a:t> I </a:t>
            </a:r>
            <a:r>
              <a:rPr lang="en-US" baseline="0" dirty="0" err="1"/>
              <a:t>quali</a:t>
            </a:r>
            <a:r>
              <a:rPr lang="en-US" baseline="0" dirty="0"/>
              <a:t> I </a:t>
            </a:r>
            <a:r>
              <a:rPr lang="en-US" baseline="0" dirty="0" err="1"/>
              <a:t>grafici</a:t>
            </a:r>
            <a:r>
              <a:rPr lang="en-US" baseline="0" dirty="0"/>
              <a:t> </a:t>
            </a:r>
            <a:r>
              <a:rPr lang="en-US" baseline="0" dirty="0" err="1"/>
              <a:t>si</a:t>
            </a:r>
            <a:r>
              <a:rPr lang="en-US" baseline="0" dirty="0"/>
              <a:t> </a:t>
            </a:r>
            <a:r>
              <a:rPr lang="en-US" baseline="0" dirty="0" err="1"/>
              <a:t>facevano</a:t>
            </a:r>
            <a:r>
              <a:rPr lang="en-US" baseline="0" dirty="0"/>
              <a:t> con </a:t>
            </a:r>
            <a:r>
              <a:rPr lang="en-US" baseline="0" dirty="0" err="1"/>
              <a:t>normografo</a:t>
            </a:r>
            <a:r>
              <a:rPr lang="en-US" baseline="0" dirty="0"/>
              <a:t> e trasferibili, </a:t>
            </a:r>
            <a:r>
              <a:rPr lang="en-US" baseline="0" dirty="0" err="1"/>
              <a:t>TeX</a:t>
            </a:r>
            <a:r>
              <a:rPr lang="en-US" baseline="0" dirty="0"/>
              <a:t> Word non </a:t>
            </a:r>
            <a:r>
              <a:rPr lang="en-US" baseline="0" dirty="0" err="1"/>
              <a:t>esistevano</a:t>
            </a:r>
            <a:r>
              <a:rPr lang="en-US" baseline="0" dirty="0"/>
              <a:t> </a:t>
            </a:r>
            <a:r>
              <a:rPr lang="en-US" baseline="0" dirty="0" err="1"/>
              <a:t>si</a:t>
            </a:r>
            <a:r>
              <a:rPr lang="en-US" baseline="0" dirty="0"/>
              <a:t> </a:t>
            </a:r>
            <a:r>
              <a:rPr lang="en-US" baseline="0" dirty="0" err="1"/>
              <a:t>scriveva</a:t>
            </a:r>
            <a:r>
              <a:rPr lang="en-US" baseline="0" dirty="0"/>
              <a:t> con le </a:t>
            </a:r>
            <a:r>
              <a:rPr lang="en-US" baseline="0" dirty="0" err="1"/>
              <a:t>macchine</a:t>
            </a:r>
            <a:r>
              <a:rPr lang="en-US" baseline="0" dirty="0"/>
              <a:t> da </a:t>
            </a:r>
            <a:r>
              <a:rPr lang="en-US" baseline="0" dirty="0" err="1"/>
              <a:t>scrivere</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14</a:t>
            </a:fld>
            <a:endParaRPr lang="en-US"/>
          </a:p>
        </p:txBody>
      </p:sp>
      <p:sp>
        <p:nvSpPr>
          <p:cNvPr id="5" name="Segnaposto data 4">
            <a:extLst>
              <a:ext uri="{FF2B5EF4-FFF2-40B4-BE49-F238E27FC236}">
                <a16:creationId xmlns:a16="http://schemas.microsoft.com/office/drawing/2014/main" id="{CFD5CBD6-4159-4509-BB01-FC5C2F17D8AA}"/>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CC1F30B4-0D46-4C58-A81D-E31D42052B8E}"/>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73BE5229-9B89-4ADE-B932-7E8A3406127A}"/>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685618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 </a:t>
            </a:r>
            <a:r>
              <a:rPr lang="en-US" dirty="0" err="1"/>
              <a:t>nonostante</a:t>
            </a:r>
            <a:r>
              <a:rPr lang="en-US" dirty="0"/>
              <a:t> </a:t>
            </a:r>
            <a:r>
              <a:rPr lang="en-US" dirty="0" err="1"/>
              <a:t>il</a:t>
            </a:r>
            <a:r>
              <a:rPr lang="en-US" dirty="0"/>
              <a:t> </a:t>
            </a:r>
            <a:r>
              <a:rPr lang="en-US" dirty="0" err="1"/>
              <a:t>pdp</a:t>
            </a:r>
            <a:r>
              <a:rPr lang="en-US" baseline="0" dirty="0"/>
              <a:t> 11 la </a:t>
            </a:r>
            <a:r>
              <a:rPr lang="en-US" baseline="0" dirty="0" err="1"/>
              <a:t>distribuzione</a:t>
            </a:r>
            <a:r>
              <a:rPr lang="en-US" baseline="0" dirty="0"/>
              <a:t> era </a:t>
            </a:r>
            <a:r>
              <a:rPr lang="en-US" baseline="0" dirty="0" err="1"/>
              <a:t>ancora</a:t>
            </a:r>
            <a:r>
              <a:rPr lang="en-US" baseline="0" dirty="0"/>
              <a:t> </a:t>
            </a:r>
            <a:r>
              <a:rPr lang="en-US" baseline="0" dirty="0" err="1"/>
              <a:t>cartacea</a:t>
            </a:r>
            <a:r>
              <a:rPr lang="en-US" baseline="0" dirty="0"/>
              <a:t> ma </a:t>
            </a:r>
            <a:r>
              <a:rPr lang="en-US" baseline="0" dirty="0" err="1"/>
              <a:t>continuava</a:t>
            </a:r>
            <a:r>
              <a:rPr lang="en-US" baseline="0" dirty="0"/>
              <a:t> a </a:t>
            </a:r>
            <a:r>
              <a:rPr lang="en-US" baseline="0" dirty="0" err="1"/>
              <a:t>funzionare</a:t>
            </a:r>
            <a:r>
              <a:rPr lang="en-US" baseline="0" dirty="0"/>
              <a:t> molto </a:t>
            </a:r>
            <a:r>
              <a:rPr lang="en-US" baseline="0" dirty="0" err="1"/>
              <a:t>bene</a:t>
            </a:r>
            <a:r>
              <a:rPr lang="en-US" baseline="0" dirty="0"/>
              <a:t>. prima in forma </a:t>
            </a:r>
            <a:r>
              <a:rPr lang="en-US" baseline="0" dirty="0" err="1"/>
              <a:t>spartana</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15</a:t>
            </a:fld>
            <a:endParaRPr lang="en-US"/>
          </a:p>
        </p:txBody>
      </p:sp>
      <p:sp>
        <p:nvSpPr>
          <p:cNvPr id="5" name="Segnaposto data 4">
            <a:extLst>
              <a:ext uri="{FF2B5EF4-FFF2-40B4-BE49-F238E27FC236}">
                <a16:creationId xmlns:a16="http://schemas.microsoft.com/office/drawing/2014/main" id="{EFB59D36-922B-4905-B92E-134AB508B7B4}"/>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72646F80-BEF1-44EE-9195-D6F4A961CE78}"/>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E7D1D438-74B5-4B47-8384-11DC8B39EDC8}"/>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270922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il</a:t>
            </a:r>
            <a:r>
              <a:rPr lang="en-US" dirty="0"/>
              <a:t> </a:t>
            </a:r>
            <a:r>
              <a:rPr lang="en-US" dirty="0" err="1"/>
              <a:t>cambiamento</a:t>
            </a:r>
            <a:r>
              <a:rPr lang="en-US" dirty="0"/>
              <a:t> </a:t>
            </a:r>
            <a:r>
              <a:rPr lang="en-US" dirty="0" err="1"/>
              <a:t>arrivo</a:t>
            </a:r>
            <a:r>
              <a:rPr lang="en-US" dirty="0"/>
              <a:t>’ con </a:t>
            </a:r>
            <a:r>
              <a:rPr lang="en-US" dirty="0" err="1"/>
              <a:t>il</a:t>
            </a:r>
            <a:r>
              <a:rPr lang="en-US" baseline="0" dirty="0"/>
              <a:t> word processing e </a:t>
            </a:r>
            <a:r>
              <a:rPr lang="en-US" baseline="0" dirty="0" err="1"/>
              <a:t>afrascati</a:t>
            </a:r>
            <a:r>
              <a:rPr lang="en-US" baseline="0" dirty="0"/>
              <a:t> mi </a:t>
            </a:r>
            <a:r>
              <a:rPr lang="en-US" baseline="0" dirty="0" err="1"/>
              <a:t>ricordo</a:t>
            </a:r>
            <a:r>
              <a:rPr lang="en-US" baseline="0" dirty="0"/>
              <a:t> di aver </a:t>
            </a:r>
            <a:r>
              <a:rPr lang="en-US" baseline="0" dirty="0" err="1"/>
              <a:t>trovato</a:t>
            </a:r>
            <a:r>
              <a:rPr lang="en-US" baseline="0" dirty="0"/>
              <a:t> </a:t>
            </a:r>
            <a:r>
              <a:rPr lang="en-US" baseline="0" dirty="0" err="1"/>
              <a:t>il</a:t>
            </a:r>
            <a:r>
              <a:rPr lang="en-US" baseline="0" dirty="0"/>
              <a:t> mac e </a:t>
            </a:r>
            <a:r>
              <a:rPr lang="en-US" baseline="0" dirty="0" err="1"/>
              <a:t>il</a:t>
            </a:r>
            <a:r>
              <a:rPr lang="en-US" baseline="0" dirty="0"/>
              <a:t> </a:t>
            </a:r>
            <a:r>
              <a:rPr lang="en-US" baseline="0" dirty="0" err="1"/>
              <a:t>vax</a:t>
            </a:r>
            <a:r>
              <a:rPr lang="en-US" baseline="0" dirty="0"/>
              <a:t> 11 </a:t>
            </a:r>
            <a:r>
              <a:rPr lang="en-US" baseline="0" dirty="0" err="1"/>
              <a:t>successore</a:t>
            </a:r>
            <a:r>
              <a:rPr lang="en-US" baseline="0" dirty="0"/>
              <a:t> del </a:t>
            </a:r>
            <a:r>
              <a:rPr lang="en-US" baseline="0" dirty="0" err="1"/>
              <a:t>pdp</a:t>
            </a:r>
            <a:r>
              <a:rPr lang="en-US" baseline="0" dirty="0"/>
              <a:t> al </a:t>
            </a:r>
            <a:r>
              <a:rPr lang="en-US" baseline="0" dirty="0" err="1"/>
              <a:t>momento</a:t>
            </a:r>
            <a:r>
              <a:rPr lang="en-US" baseline="0" dirty="0"/>
              <a:t> di </a:t>
            </a:r>
            <a:r>
              <a:rPr lang="en-US" baseline="0" dirty="0" err="1"/>
              <a:t>iniziare</a:t>
            </a:r>
            <a:r>
              <a:rPr lang="en-US" baseline="0" dirty="0"/>
              <a:t> la </a:t>
            </a:r>
            <a:r>
              <a:rPr lang="en-US" baseline="0" dirty="0" err="1"/>
              <a:t>tesi</a:t>
            </a:r>
            <a:r>
              <a:rPr lang="en-US" baseline="0" dirty="0"/>
              <a:t>, </a:t>
            </a:r>
            <a:r>
              <a:rPr lang="en-US" baseline="0" dirty="0" err="1"/>
              <a:t>insieme</a:t>
            </a:r>
            <a:r>
              <a:rPr lang="en-US" baseline="0" dirty="0"/>
              <a:t> </a:t>
            </a:r>
            <a:r>
              <a:rPr lang="en-US" baseline="0" dirty="0" err="1"/>
              <a:t>alle</a:t>
            </a:r>
            <a:r>
              <a:rPr lang="en-US" baseline="0" dirty="0"/>
              <a:t> prime </a:t>
            </a:r>
            <a:r>
              <a:rPr lang="en-US" baseline="0" dirty="0" err="1"/>
              <a:t>stampanti</a:t>
            </a:r>
            <a:r>
              <a:rPr lang="en-US" baseline="0" dirty="0"/>
              <a:t> </a:t>
            </a:r>
            <a:r>
              <a:rPr lang="en-US" baseline="0" dirty="0" err="1"/>
              <a:t>grafice</a:t>
            </a:r>
            <a:r>
              <a:rPr lang="en-US" baseline="0" dirty="0"/>
              <a:t>, e I </a:t>
            </a:r>
            <a:r>
              <a:rPr lang="en-US" baseline="0" dirty="0" err="1"/>
              <a:t>primissimi</a:t>
            </a:r>
            <a:r>
              <a:rPr lang="en-US" baseline="0" dirty="0"/>
              <a:t> plotter </a:t>
            </a:r>
          </a:p>
          <a:p>
            <a:r>
              <a:rPr lang="en-US" baseline="0" dirty="0"/>
              <a:t>ma la </a:t>
            </a:r>
            <a:r>
              <a:rPr lang="en-US" baseline="0" dirty="0" err="1"/>
              <a:t>vera</a:t>
            </a:r>
            <a:r>
              <a:rPr lang="en-US" baseline="0" dirty="0"/>
              <a:t> </a:t>
            </a:r>
            <a:r>
              <a:rPr lang="en-US" baseline="0" dirty="0" err="1"/>
              <a:t>rivoluzione</a:t>
            </a:r>
            <a:r>
              <a:rPr lang="en-US" baseline="0" dirty="0"/>
              <a:t> </a:t>
            </a:r>
            <a:r>
              <a:rPr lang="en-US" baseline="0" dirty="0" err="1"/>
              <a:t>avvenne</a:t>
            </a:r>
            <a:r>
              <a:rPr lang="en-US" baseline="0" dirty="0"/>
              <a:t> con due </a:t>
            </a:r>
            <a:r>
              <a:rPr lang="en-US" baseline="0" dirty="0" err="1"/>
              <a:t>uomini</a:t>
            </a:r>
            <a:r>
              <a:rPr lang="en-US" baseline="0" dirty="0"/>
              <a:t>, </a:t>
            </a:r>
            <a:r>
              <a:rPr lang="en-US" baseline="0" dirty="0" err="1"/>
              <a:t>dopo</a:t>
            </a:r>
            <a:r>
              <a:rPr lang="en-US" baseline="0" dirty="0"/>
              <a:t> </a:t>
            </a:r>
            <a:r>
              <a:rPr lang="en-US" baseline="0" dirty="0" err="1"/>
              <a:t>l’avventi</a:t>
            </a:r>
            <a:r>
              <a:rPr lang="en-US" baseline="0" dirty="0"/>
              <a:t> di internet</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16</a:t>
            </a:fld>
            <a:endParaRPr lang="en-US"/>
          </a:p>
        </p:txBody>
      </p:sp>
      <p:sp>
        <p:nvSpPr>
          <p:cNvPr id="5" name="Segnaposto data 4">
            <a:extLst>
              <a:ext uri="{FF2B5EF4-FFF2-40B4-BE49-F238E27FC236}">
                <a16:creationId xmlns:a16="http://schemas.microsoft.com/office/drawing/2014/main" id="{9504467C-AE2E-4299-AE3D-BB75AB729FE0}"/>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0E97F898-4AF4-4FF2-9E25-92195AE49A6A}"/>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B73542E8-BAC0-485C-A01B-FA318E76471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4041589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 con </a:t>
            </a:r>
            <a:r>
              <a:rPr lang="en-US" dirty="0" err="1"/>
              <a:t>l’avvento</a:t>
            </a:r>
            <a:r>
              <a:rPr lang="en-US" baseline="0" dirty="0"/>
              <a:t> del </a:t>
            </a:r>
            <a:r>
              <a:rPr lang="en-US" baseline="0" dirty="0" err="1"/>
              <a:t>colore</a:t>
            </a:r>
            <a:r>
              <a:rPr lang="en-US" baseline="0" dirty="0"/>
              <a:t> ma </a:t>
            </a:r>
            <a:r>
              <a:rPr lang="en-US" baseline="0" dirty="0" err="1"/>
              <a:t>sempre</a:t>
            </a:r>
            <a:r>
              <a:rPr lang="en-US" baseline="0" dirty="0"/>
              <a:t> </a:t>
            </a:r>
            <a:r>
              <a:rPr lang="en-US" baseline="0" dirty="0" err="1"/>
              <a:t>fondamenalmente</a:t>
            </a:r>
            <a:r>
              <a:rPr lang="en-US" baseline="0" dirty="0"/>
              <a:t> </a:t>
            </a:r>
            <a:r>
              <a:rPr lang="en-US" baseline="0" dirty="0" err="1"/>
              <a:t>cartaceo</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17</a:t>
            </a:fld>
            <a:endParaRPr lang="en-US"/>
          </a:p>
        </p:txBody>
      </p:sp>
      <p:sp>
        <p:nvSpPr>
          <p:cNvPr id="5" name="Segnaposto data 4">
            <a:extLst>
              <a:ext uri="{FF2B5EF4-FFF2-40B4-BE49-F238E27FC236}">
                <a16:creationId xmlns:a16="http://schemas.microsoft.com/office/drawing/2014/main" id="{B2861495-8009-4BB1-82D2-DA25C6852C89}"/>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2536329D-D8CB-4A3B-9DCF-CDDAB728AE3B}"/>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9D80BCE4-6260-49CD-A5AC-6AE1CE8296F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296202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5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3" name="Google Shape;793;p59: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paul ginsparg realizzo arXiv per la diffusione dei preprint</a:t>
            </a:r>
            <a:endParaRPr/>
          </a:p>
        </p:txBody>
      </p:sp>
      <p:sp>
        <p:nvSpPr>
          <p:cNvPr id="794" name="Google Shape;794;p59: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18</a:t>
            </a:fld>
            <a:endParaRPr/>
          </a:p>
        </p:txBody>
      </p:sp>
      <p:sp>
        <p:nvSpPr>
          <p:cNvPr id="2" name="Segnaposto data 1">
            <a:extLst>
              <a:ext uri="{FF2B5EF4-FFF2-40B4-BE49-F238E27FC236}">
                <a16:creationId xmlns:a16="http://schemas.microsoft.com/office/drawing/2014/main" id="{A9FF1CAD-AD1C-4F9F-934F-9F375223D84F}"/>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32E2322-F417-40D5-9148-3CDCD7F30C2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83A7D250-CAE9-44DB-BDAD-6C74D36A5D76}"/>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051179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6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2" name="Google Shape;802;p60: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 quasi contemporaneamente tim berners lee al cern rilascia il prototipo di www</a:t>
            </a:r>
            <a:endParaRPr/>
          </a:p>
        </p:txBody>
      </p:sp>
      <p:sp>
        <p:nvSpPr>
          <p:cNvPr id="803" name="Google Shape;803;p60: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19</a:t>
            </a:fld>
            <a:endParaRPr/>
          </a:p>
        </p:txBody>
      </p:sp>
      <p:sp>
        <p:nvSpPr>
          <p:cNvPr id="2" name="Segnaposto data 1">
            <a:extLst>
              <a:ext uri="{FF2B5EF4-FFF2-40B4-BE49-F238E27FC236}">
                <a16:creationId xmlns:a16="http://schemas.microsoft.com/office/drawing/2014/main" id="{8BD20F64-B8DB-408F-9F7C-0FEE36074238}"/>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1D5DEF1-1AE1-4ADF-BD9E-2957C3CFA768}"/>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4EFF743C-B3B1-4236-8F7C-27517A55B91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723824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cambia </a:t>
            </a:r>
            <a:r>
              <a:rPr lang="en-US" dirty="0" err="1"/>
              <a:t>tutto</a:t>
            </a:r>
            <a:r>
              <a:rPr lang="en-US" dirty="0"/>
              <a:t> le </a:t>
            </a:r>
            <a:r>
              <a:rPr lang="en-US" dirty="0" err="1"/>
              <a:t>possibilita</a:t>
            </a:r>
            <a:r>
              <a:rPr lang="en-US" dirty="0"/>
              <a:t>’ di </a:t>
            </a:r>
            <a:r>
              <a:rPr lang="en-US" dirty="0" err="1"/>
              <a:t>diffusione</a:t>
            </a:r>
            <a:r>
              <a:rPr lang="en-US" baseline="0" dirty="0"/>
              <a:t> e </a:t>
            </a:r>
            <a:r>
              <a:rPr lang="en-US" baseline="0" dirty="0" err="1"/>
              <a:t>ricerca</a:t>
            </a:r>
            <a:r>
              <a:rPr lang="en-US" baseline="0" dirty="0"/>
              <a:t> di </a:t>
            </a:r>
            <a:r>
              <a:rPr lang="en-US" baseline="0" dirty="0" err="1"/>
              <a:t>articoli</a:t>
            </a:r>
            <a:r>
              <a:rPr lang="en-US" baseline="0" dirty="0"/>
              <a:t> </a:t>
            </a:r>
            <a:r>
              <a:rPr lang="en-US" baseline="0" dirty="0" err="1"/>
              <a:t>cresce</a:t>
            </a:r>
            <a:r>
              <a:rPr lang="en-US" baseline="0" dirty="0"/>
              <a:t> </a:t>
            </a:r>
            <a:r>
              <a:rPr lang="en-US" baseline="0" dirty="0" err="1"/>
              <a:t>esponenzialente</a:t>
            </a:r>
            <a:r>
              <a:rPr lang="en-US" baseline="0" dirty="0"/>
              <a:t>. ci </a:t>
            </a:r>
            <a:r>
              <a:rPr lang="en-US" baseline="0" dirty="0" err="1"/>
              <a:t>ritrovammo</a:t>
            </a:r>
            <a:r>
              <a:rPr lang="en-US" baseline="0" dirty="0"/>
              <a:t> con </a:t>
            </a:r>
            <a:r>
              <a:rPr lang="en-US" baseline="0" dirty="0" err="1"/>
              <a:t>questo</a:t>
            </a:r>
            <a:r>
              <a:rPr lang="en-US" baseline="0" dirty="0"/>
              <a:t> </a:t>
            </a:r>
            <a:r>
              <a:rPr lang="en-US" baseline="0" dirty="0" err="1"/>
              <a:t>strumento</a:t>
            </a:r>
            <a:r>
              <a:rPr lang="en-US" baseline="0" dirty="0"/>
              <a:t> </a:t>
            </a:r>
            <a:r>
              <a:rPr lang="en-US" baseline="0" dirty="0" err="1"/>
              <a:t>che</a:t>
            </a:r>
            <a:r>
              <a:rPr lang="en-US" baseline="0" dirty="0"/>
              <a:t> era prima </a:t>
            </a:r>
            <a:r>
              <a:rPr lang="en-US" baseline="0" dirty="0" err="1"/>
              <a:t>una</a:t>
            </a:r>
            <a:r>
              <a:rPr lang="en-US" baseline="0" dirty="0"/>
              <a:t> specie di email, poi con </a:t>
            </a:r>
            <a:r>
              <a:rPr lang="en-US" baseline="0" dirty="0" err="1"/>
              <a:t>il</a:t>
            </a:r>
            <a:r>
              <a:rPr lang="en-US" baseline="0" dirty="0"/>
              <a:t> primo browser www mi </a:t>
            </a:r>
            <a:r>
              <a:rPr lang="en-US" baseline="0" dirty="0" err="1"/>
              <a:t>sembra</a:t>
            </a:r>
            <a:r>
              <a:rPr lang="en-US" baseline="0" dirty="0"/>
              <a:t> mosaic </a:t>
            </a:r>
            <a:r>
              <a:rPr lang="en-US" baseline="0" dirty="0" err="1"/>
              <a:t>si</a:t>
            </a:r>
            <a:r>
              <a:rPr lang="en-US" baseline="0" dirty="0"/>
              <a:t> </a:t>
            </a:r>
            <a:r>
              <a:rPr lang="en-US" baseline="0" dirty="0" err="1"/>
              <a:t>chiamasse</a:t>
            </a:r>
            <a:r>
              <a:rPr lang="en-US" baseline="0" dirty="0"/>
              <a:t>. era </a:t>
            </a:r>
            <a:r>
              <a:rPr lang="en-US" baseline="0" dirty="0" err="1"/>
              <a:t>facilissimo</a:t>
            </a:r>
            <a:r>
              <a:rPr lang="en-US" baseline="0" dirty="0"/>
              <a:t> </a:t>
            </a:r>
            <a:r>
              <a:rPr lang="en-US" baseline="0" dirty="0" err="1"/>
              <a:t>cercare</a:t>
            </a:r>
            <a:r>
              <a:rPr lang="en-US" baseline="0" dirty="0"/>
              <a:t> </a:t>
            </a:r>
            <a:r>
              <a:rPr lang="en-US" baseline="0" dirty="0" err="1"/>
              <a:t>articoli</a:t>
            </a:r>
            <a:r>
              <a:rPr lang="en-US" baseline="0" dirty="0"/>
              <a:t> e in </a:t>
            </a:r>
            <a:r>
              <a:rPr lang="en-US" baseline="0" dirty="0" err="1"/>
              <a:t>effetti</a:t>
            </a:r>
            <a:r>
              <a:rPr lang="en-US" baseline="0" dirty="0"/>
              <a:t> </a:t>
            </a:r>
            <a:r>
              <a:rPr lang="en-US" baseline="0" dirty="0" err="1"/>
              <a:t>trovare</a:t>
            </a:r>
            <a:r>
              <a:rPr lang="en-US" baseline="0" dirty="0"/>
              <a:t> un </a:t>
            </a:r>
            <a:r>
              <a:rPr lang="en-US" baseline="0" dirty="0" err="1"/>
              <a:t>nuovo</a:t>
            </a:r>
            <a:r>
              <a:rPr lang="en-US" baseline="0" dirty="0"/>
              <a:t> </a:t>
            </a:r>
            <a:r>
              <a:rPr lang="en-US" baseline="0" dirty="0" err="1"/>
              <a:t>articolo</a:t>
            </a:r>
            <a:r>
              <a:rPr lang="en-US" baseline="0" dirty="0"/>
              <a:t> </a:t>
            </a:r>
            <a:r>
              <a:rPr lang="en-US" baseline="0" dirty="0" err="1"/>
              <a:t>significava</a:t>
            </a:r>
            <a:r>
              <a:rPr lang="en-US" baseline="0" dirty="0"/>
              <a:t> </a:t>
            </a:r>
            <a:r>
              <a:rPr lang="en-US" baseline="0" dirty="0" err="1"/>
              <a:t>aumentare</a:t>
            </a:r>
            <a:r>
              <a:rPr lang="en-US" baseline="0" dirty="0"/>
              <a:t> la </a:t>
            </a:r>
            <a:r>
              <a:rPr lang="en-US" baseline="0" dirty="0" err="1"/>
              <a:t>gioia</a:t>
            </a:r>
            <a:r>
              <a:rPr lang="en-US" baseline="0" dirty="0"/>
              <a:t> se era molto </a:t>
            </a:r>
            <a:r>
              <a:rPr lang="en-US" baseline="0" dirty="0" err="1"/>
              <a:t>rilevante</a:t>
            </a:r>
            <a:r>
              <a:rPr lang="en-US" baseline="0" dirty="0"/>
              <a:t> </a:t>
            </a:r>
            <a:r>
              <a:rPr lang="en-US" baseline="0" dirty="0" err="1"/>
              <a:t>alla</a:t>
            </a:r>
            <a:r>
              <a:rPr lang="en-US" baseline="0" dirty="0"/>
              <a:t> </a:t>
            </a:r>
            <a:r>
              <a:rPr lang="en-US" baseline="0" dirty="0" err="1"/>
              <a:t>mia</a:t>
            </a:r>
            <a:r>
              <a:rPr lang="en-US" baseline="0" dirty="0"/>
              <a:t> </a:t>
            </a:r>
            <a:r>
              <a:rPr lang="en-US" baseline="0" dirty="0" err="1"/>
              <a:t>tesi</a:t>
            </a:r>
            <a:r>
              <a:rPr lang="en-US" baseline="0" dirty="0"/>
              <a:t>, ma se </a:t>
            </a:r>
            <a:r>
              <a:rPr lang="en-US" baseline="0" dirty="0" err="1"/>
              <a:t>diventava</a:t>
            </a:r>
            <a:r>
              <a:rPr lang="en-US" baseline="0" dirty="0"/>
              <a:t> </a:t>
            </a:r>
            <a:r>
              <a:rPr lang="en-US" baseline="0" dirty="0" err="1"/>
              <a:t>tropporilevante</a:t>
            </a:r>
            <a:r>
              <a:rPr lang="en-US" baseline="0" dirty="0"/>
              <a:t> la </a:t>
            </a:r>
            <a:r>
              <a:rPr lang="en-US" baseline="0" dirty="0" err="1"/>
              <a:t>gioia</a:t>
            </a:r>
            <a:r>
              <a:rPr lang="en-US" baseline="0" dirty="0"/>
              <a:t> </a:t>
            </a:r>
            <a:r>
              <a:rPr lang="en-US" baseline="0" dirty="0" err="1"/>
              <a:t>crollava</a:t>
            </a:r>
            <a:r>
              <a:rPr lang="en-US" baseline="0" dirty="0"/>
              <a:t> </a:t>
            </a:r>
            <a:r>
              <a:rPr lang="en-US" baseline="0" dirty="0" err="1"/>
              <a:t>negativa</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20</a:t>
            </a:fld>
            <a:endParaRPr lang="en-US"/>
          </a:p>
        </p:txBody>
      </p:sp>
      <p:sp>
        <p:nvSpPr>
          <p:cNvPr id="5" name="Segnaposto data 4">
            <a:extLst>
              <a:ext uri="{FF2B5EF4-FFF2-40B4-BE49-F238E27FC236}">
                <a16:creationId xmlns:a16="http://schemas.microsoft.com/office/drawing/2014/main" id="{4691DFB6-9896-438F-AEF4-890831544C87}"/>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8C8C38C9-02D2-49EC-86FF-784DF449AE6E}"/>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0E9F9FC0-02E4-4414-BD30-B648E3091D2F}"/>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171862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6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62: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dirty="0"/>
              <a:t>sui </a:t>
            </a:r>
            <a:r>
              <a:rPr lang="en-US" dirty="0" err="1"/>
              <a:t>nuovi</a:t>
            </a:r>
            <a:r>
              <a:rPr lang="en-US" dirty="0"/>
              <a:t> </a:t>
            </a:r>
            <a:r>
              <a:rPr lang="en-US" dirty="0" err="1"/>
              <a:t>strumenti</a:t>
            </a:r>
            <a:r>
              <a:rPr lang="en-US" dirty="0"/>
              <a:t> </a:t>
            </a:r>
            <a:r>
              <a:rPr lang="en-US" dirty="0" err="1"/>
              <a:t>nasce</a:t>
            </a:r>
            <a:r>
              <a:rPr lang="en-US" dirty="0"/>
              <a:t> la prima </a:t>
            </a:r>
            <a:r>
              <a:rPr lang="en-US" dirty="0" err="1"/>
              <a:t>rivista</a:t>
            </a:r>
            <a:r>
              <a:rPr lang="en-US" dirty="0"/>
              <a:t> </a:t>
            </a:r>
            <a:r>
              <a:rPr lang="en-US" dirty="0" err="1"/>
              <a:t>elettronicajhep</a:t>
            </a:r>
            <a:r>
              <a:rPr lang="en-US" dirty="0"/>
              <a:t> della </a:t>
            </a:r>
            <a:r>
              <a:rPr lang="en-US" dirty="0" err="1"/>
              <a:t>sissa</a:t>
            </a:r>
            <a:r>
              <a:rPr lang="en-US" dirty="0"/>
              <a:t> e’ </a:t>
            </a:r>
            <a:r>
              <a:rPr lang="en-US" dirty="0" err="1"/>
              <a:t>importane</a:t>
            </a:r>
            <a:r>
              <a:rPr lang="en-US" dirty="0"/>
              <a:t> perche’ e’ </a:t>
            </a:r>
            <a:r>
              <a:rPr lang="en-US" dirty="0" err="1"/>
              <a:t>bellsiimo</a:t>
            </a:r>
            <a:r>
              <a:rPr lang="en-US" dirty="0"/>
              <a:t>  </a:t>
            </a:r>
            <a:r>
              <a:rPr lang="en-US" dirty="0" err="1"/>
              <a:t>esempio</a:t>
            </a:r>
            <a:r>
              <a:rPr lang="en-US" dirty="0"/>
              <a:t> di university press di </a:t>
            </a:r>
            <a:r>
              <a:rPr lang="en-US" dirty="0" err="1"/>
              <a:t>alta</a:t>
            </a:r>
            <a:r>
              <a:rPr lang="en-US" dirty="0"/>
              <a:t> qualita’  con </a:t>
            </a:r>
            <a:r>
              <a:rPr lang="en-US" dirty="0" err="1"/>
              <a:t>modello</a:t>
            </a:r>
            <a:r>
              <a:rPr lang="en-US" dirty="0"/>
              <a:t> </a:t>
            </a:r>
            <a:r>
              <a:rPr lang="en-US" dirty="0" err="1"/>
              <a:t>economico</a:t>
            </a:r>
            <a:r>
              <a:rPr lang="en-US" dirty="0"/>
              <a:t> non </a:t>
            </a:r>
            <a:r>
              <a:rPr lang="en-US" dirty="0" err="1"/>
              <a:t>evidentemente</a:t>
            </a:r>
            <a:r>
              <a:rPr lang="en-US" dirty="0"/>
              <a:t> </a:t>
            </a:r>
            <a:r>
              <a:rPr lang="en-US" dirty="0" err="1"/>
              <a:t>sostenibile</a:t>
            </a:r>
            <a:r>
              <a:rPr lang="en-US" dirty="0"/>
              <a:t> perche’ in tempi piu’ </a:t>
            </a:r>
            <a:r>
              <a:rPr lang="en-US" dirty="0" err="1"/>
              <a:t>reenti</a:t>
            </a:r>
            <a:r>
              <a:rPr lang="en-US" dirty="0"/>
              <a:t> </a:t>
            </a:r>
            <a:r>
              <a:rPr lang="en-US" dirty="0" err="1"/>
              <a:t>deve</a:t>
            </a:r>
            <a:r>
              <a:rPr lang="en-US" dirty="0"/>
              <a:t> </a:t>
            </a:r>
            <a:r>
              <a:rPr lang="en-US" dirty="0" err="1"/>
              <a:t>trasmettere</a:t>
            </a:r>
            <a:r>
              <a:rPr lang="en-US" dirty="0"/>
              <a:t> la </a:t>
            </a:r>
            <a:r>
              <a:rPr lang="en-US" dirty="0" err="1"/>
              <a:t>parte</a:t>
            </a:r>
            <a:r>
              <a:rPr lang="en-US" dirty="0"/>
              <a:t> </a:t>
            </a:r>
            <a:r>
              <a:rPr lang="en-US" dirty="0" err="1"/>
              <a:t>editoriale</a:t>
            </a:r>
            <a:r>
              <a:rPr lang="en-US" dirty="0"/>
              <a:t> </a:t>
            </a:r>
            <a:r>
              <a:rPr lang="en-US" dirty="0" err="1"/>
              <a:t>all’oligopolista</a:t>
            </a:r>
            <a:r>
              <a:rPr lang="en-US" dirty="0"/>
              <a:t> Springer</a:t>
            </a:r>
            <a:endParaRPr dirty="0"/>
          </a:p>
        </p:txBody>
      </p:sp>
      <p:sp>
        <p:nvSpPr>
          <p:cNvPr id="823" name="Google Shape;823;p62: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21</a:t>
            </a:fld>
            <a:endParaRPr/>
          </a:p>
        </p:txBody>
      </p:sp>
      <p:sp>
        <p:nvSpPr>
          <p:cNvPr id="2" name="Segnaposto data 1">
            <a:extLst>
              <a:ext uri="{FF2B5EF4-FFF2-40B4-BE49-F238E27FC236}">
                <a16:creationId xmlns:a16="http://schemas.microsoft.com/office/drawing/2014/main" id="{F66AB1FA-2E83-4808-81A1-C4297395FF5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B24D45E5-BCD9-4040-A30E-FA935D76603D}"/>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87EB776-5FFF-49F1-A256-B7CF1EA63F1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695402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a:solidFill>
                  <a:schemeClr val="dk1"/>
                </a:solidFill>
                <a:latin typeface="Calibri"/>
                <a:ea typeface="Calibri"/>
                <a:cs typeface="Calibri"/>
                <a:sym typeface="Calibri"/>
              </a:rPr>
              <a:t>Paradossalmente, innovazioni tecnologiche hanno semplificato le modalità di diffusione dell’informazione riducendone i costi e moltiplicando i profitti delle grandi</a:t>
            </a:r>
            <a:endParaRPr/>
          </a:p>
          <a:p>
            <a:pPr marL="0" lvl="0" indent="0" algn="l" rtl="0">
              <a:spcBef>
                <a:spcPts val="0"/>
              </a:spcBef>
              <a:spcAft>
                <a:spcPts val="0"/>
              </a:spcAft>
              <a:buNone/>
            </a:pPr>
            <a:r>
              <a:rPr lang="en-US" sz="1200" b="0">
                <a:solidFill>
                  <a:schemeClr val="dk1"/>
                </a:solidFill>
                <a:latin typeface="Calibri"/>
                <a:ea typeface="Calibri"/>
                <a:cs typeface="Calibri"/>
                <a:sym typeface="Calibri"/>
              </a:rPr>
              <a:t>case editrici, e in questo un ruolo enorme e’ stato giocato dalle riviste ibride</a:t>
            </a:r>
            <a:endParaRPr/>
          </a:p>
          <a:p>
            <a:pPr marL="0" lvl="0" indent="0" algn="l" rtl="0">
              <a:spcBef>
                <a:spcPts val="0"/>
              </a:spcBef>
              <a:spcAft>
                <a:spcPts val="0"/>
              </a:spcAft>
              <a:buNone/>
            </a:pPr>
            <a:endParaRPr/>
          </a:p>
        </p:txBody>
      </p:sp>
      <p:sp>
        <p:nvSpPr>
          <p:cNvPr id="130" name="Google Shape;130;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14" name="Google Shape;214;p11: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05DC97CE-4056-4144-B2DD-317D5673E600}"/>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84CBF6DE-3CBC-42C1-B198-E65737EF7DD0}"/>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4DAEDC0-4FB8-4E36-9B5D-6EC1B6B8DE9A}"/>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734370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6: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endParaRPr>
              <a:solidFill>
                <a:schemeClr val="dk1"/>
              </a:solidFill>
              <a:latin typeface="Calibri"/>
              <a:ea typeface="Calibri"/>
              <a:cs typeface="Calibri"/>
              <a:sym typeface="Calibri"/>
            </a:endParaRPr>
          </a:p>
        </p:txBody>
      </p:sp>
      <p:sp>
        <p:nvSpPr>
          <p:cNvPr id="143" name="Google Shape;143;p6: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25</a:t>
            </a:fld>
            <a:endParaRPr/>
          </a:p>
        </p:txBody>
      </p:sp>
      <p:sp>
        <p:nvSpPr>
          <p:cNvPr id="2" name="Segnaposto data 1">
            <a:extLst>
              <a:ext uri="{FF2B5EF4-FFF2-40B4-BE49-F238E27FC236}">
                <a16:creationId xmlns:a16="http://schemas.microsoft.com/office/drawing/2014/main" id="{4B77E9AC-C254-4F95-B182-BDA7E2455B6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43912BA-2301-48D2-A2EB-DC4572CF13DC}"/>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04252790-6477-4369-B37F-62C89ACBA63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14378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9: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e’ il momento quindi di introdurre la bibliometria, fonte di parecchi mali. Indici creati con buone intezioni, ma poi messi a punto in maniera spesso surrettizia per millantare autorevolezza</a:t>
            </a:r>
            <a:endParaRPr/>
          </a:p>
          <a:p>
            <a:r>
              <a:rPr lang="en-US"/>
              <a:t>l’IF ad esempio e’ zero per ogni nuova rivvitsa che volesse entrare nel mercato, cosa che rende il dominio degli oligopolisti nmolto difficile da scalfire. e’ numero adatto inoltre ad essere manipolato con una serie di tecnihe.</a:t>
            </a:r>
            <a:endParaRPr/>
          </a:p>
          <a:p>
            <a:r>
              <a:rPr lang="en-US"/>
              <a:t>per la valutazione del singolo venne proposto invece l’h factor che viebe definito qui e vengono dati esempi di fisici famosi e meno famosi</a:t>
            </a:r>
            <a:endParaRPr/>
          </a:p>
        </p:txBody>
      </p:sp>
      <p:sp>
        <p:nvSpPr>
          <p:cNvPr id="180" name="Google Shape;180;p9: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26</a:t>
            </a:fld>
            <a:endParaRPr/>
          </a:p>
        </p:txBody>
      </p:sp>
      <p:sp>
        <p:nvSpPr>
          <p:cNvPr id="2" name="Segnaposto data 1">
            <a:extLst>
              <a:ext uri="{FF2B5EF4-FFF2-40B4-BE49-F238E27FC236}">
                <a16:creationId xmlns:a16="http://schemas.microsoft.com/office/drawing/2014/main" id="{CE09EAD1-76CA-4E29-8F13-596721114BD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14B3D580-5EF7-4674-B08C-C1BA1CC2BBAA}"/>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F9F17D2A-A195-438C-9F3E-2813B549759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191224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nonperdo</a:t>
            </a:r>
            <a:r>
              <a:rPr lang="en-US" dirty="0"/>
              <a:t> tempo a </a:t>
            </a:r>
            <a:r>
              <a:rPr lang="en-US" dirty="0" err="1"/>
              <a:t>spiegare</a:t>
            </a:r>
            <a:r>
              <a:rPr lang="en-US" dirty="0"/>
              <a:t> come </a:t>
            </a:r>
            <a:r>
              <a:rPr lang="en-US" dirty="0" err="1"/>
              <a:t>funziona</a:t>
            </a:r>
            <a:r>
              <a:rPr lang="en-US" dirty="0"/>
              <a:t>, </a:t>
            </a:r>
            <a:r>
              <a:rPr lang="en-US" dirty="0" err="1"/>
              <a:t>perche</a:t>
            </a:r>
            <a:r>
              <a:rPr lang="en-US" dirty="0"/>
              <a:t>’ e’ </a:t>
            </a:r>
            <a:r>
              <a:rPr lang="en-US" dirty="0" err="1"/>
              <a:t>chiaro</a:t>
            </a:r>
            <a:r>
              <a:rPr lang="en-US" dirty="0"/>
              <a:t> </a:t>
            </a:r>
            <a:r>
              <a:rPr lang="en-US" dirty="0" err="1"/>
              <a:t>che</a:t>
            </a:r>
            <a:r>
              <a:rPr lang="en-US" dirty="0"/>
              <a:t> non </a:t>
            </a:r>
            <a:r>
              <a:rPr lang="en-US" dirty="0" err="1"/>
              <a:t>funziona</a:t>
            </a:r>
            <a:endParaRPr lang="en-US" dirty="0"/>
          </a:p>
          <a:p>
            <a:endParaRPr lang="en-US" dirty="0"/>
          </a:p>
          <a:p>
            <a:r>
              <a:rPr lang="en-US" dirty="0"/>
              <a:t>e’ </a:t>
            </a:r>
            <a:r>
              <a:rPr lang="en-US" dirty="0" err="1"/>
              <a:t>chiaro</a:t>
            </a:r>
            <a:r>
              <a:rPr lang="en-US" dirty="0"/>
              <a:t> a </a:t>
            </a:r>
            <a:r>
              <a:rPr lang="en-US" dirty="0" err="1"/>
              <a:t>tutti</a:t>
            </a:r>
            <a:r>
              <a:rPr lang="en-US" dirty="0"/>
              <a:t> </a:t>
            </a:r>
            <a:r>
              <a:rPr lang="en-US" dirty="0" err="1"/>
              <a:t>che</a:t>
            </a:r>
            <a:r>
              <a:rPr lang="en-US" baseline="0" dirty="0"/>
              <a:t> </a:t>
            </a:r>
            <a:r>
              <a:rPr lang="en-US" baseline="0" dirty="0" err="1"/>
              <a:t>l’h</a:t>
            </a:r>
            <a:r>
              <a:rPr lang="en-US" baseline="0" dirty="0"/>
              <a:t> non </a:t>
            </a:r>
            <a:r>
              <a:rPr lang="en-US" baseline="0" dirty="0" err="1"/>
              <a:t>funziona</a:t>
            </a:r>
            <a:r>
              <a:rPr lang="en-US" baseline="0" dirty="0"/>
              <a:t> ? </a:t>
            </a:r>
          </a:p>
          <a:p>
            <a:r>
              <a:rPr lang="en-US" baseline="0" dirty="0" err="1"/>
              <a:t>qualcuno</a:t>
            </a:r>
            <a:r>
              <a:rPr lang="en-US" baseline="0" dirty="0"/>
              <a:t> ha </a:t>
            </a:r>
            <a:r>
              <a:rPr lang="en-US" baseline="0" dirty="0" err="1"/>
              <a:t>ancora</a:t>
            </a:r>
            <a:r>
              <a:rPr lang="en-US" baseline="0" dirty="0"/>
              <a:t> </a:t>
            </a:r>
            <a:r>
              <a:rPr lang="en-US" baseline="0" dirty="0" err="1"/>
              <a:t>dubbi</a:t>
            </a:r>
            <a:r>
              <a:rPr lang="en-US" baseline="0" dirty="0"/>
              <a:t> ? </a:t>
            </a:r>
          </a:p>
          <a:p>
            <a:r>
              <a:rPr lang="en-US" baseline="0" dirty="0"/>
              <a:t>no ? </a:t>
            </a:r>
          </a:p>
          <a:p>
            <a:r>
              <a:rPr lang="en-US" baseline="0" dirty="0" err="1"/>
              <a:t>bene</a:t>
            </a:r>
            <a:r>
              <a:rPr lang="en-US" baseline="0" dirty="0"/>
              <a:t> </a:t>
            </a:r>
            <a:r>
              <a:rPr lang="en-US" baseline="0" dirty="0" err="1"/>
              <a:t>possiamo</a:t>
            </a:r>
            <a:r>
              <a:rPr lang="en-US" baseline="0" dirty="0"/>
              <a:t> </a:t>
            </a:r>
            <a:r>
              <a:rPr lang="en-US" baseline="0" dirty="0" err="1"/>
              <a:t>continuare</a:t>
            </a:r>
            <a:r>
              <a:rPr lang="en-US" baseline="0" dirty="0"/>
              <a:t> e </a:t>
            </a:r>
            <a:r>
              <a:rPr lang="en-US" baseline="0" dirty="0" err="1"/>
              <a:t>spiegare</a:t>
            </a:r>
            <a:r>
              <a:rPr lang="en-US" baseline="0" dirty="0"/>
              <a:t> quale e’ </a:t>
            </a:r>
            <a:r>
              <a:rPr lang="en-US" baseline="0" dirty="0" err="1"/>
              <a:t>il</a:t>
            </a:r>
            <a:r>
              <a:rPr lang="en-US" baseline="0" dirty="0"/>
              <a:t> </a:t>
            </a:r>
            <a:r>
              <a:rPr lang="en-US" baseline="0" dirty="0" err="1"/>
              <a:t>processo</a:t>
            </a:r>
            <a:r>
              <a:rPr lang="en-US" baseline="0" dirty="0"/>
              <a:t> di </a:t>
            </a:r>
            <a:r>
              <a:rPr lang="en-US" baseline="0" dirty="0" err="1"/>
              <a:t>scrittura</a:t>
            </a:r>
            <a:r>
              <a:rPr lang="en-US" baseline="0" dirty="0"/>
              <a:t> e </a:t>
            </a:r>
            <a:r>
              <a:rPr lang="en-US" baseline="0" dirty="0" err="1"/>
              <a:t>valutazione</a:t>
            </a:r>
            <a:r>
              <a:rPr lang="en-US" baseline="0" dirty="0"/>
              <a:t> </a:t>
            </a:r>
            <a:r>
              <a:rPr lang="en-US" baseline="0" dirty="0" err="1"/>
              <a:t>dei</a:t>
            </a:r>
            <a:r>
              <a:rPr lang="en-US" baseline="0" dirty="0"/>
              <a:t> </a:t>
            </a:r>
            <a:r>
              <a:rPr lang="en-US" baseline="0" dirty="0" err="1"/>
              <a:t>risultati</a:t>
            </a:r>
            <a:endParaRPr lang="en-US" dirty="0"/>
          </a:p>
        </p:txBody>
      </p:sp>
      <p:sp>
        <p:nvSpPr>
          <p:cNvPr id="4" name="Slide Number Placeholder 3"/>
          <p:cNvSpPr>
            <a:spLocks noGrp="1"/>
          </p:cNvSpPr>
          <p:nvPr>
            <p:ph type="sldNum" sz="quarter" idx="10"/>
          </p:nvPr>
        </p:nvSpPr>
        <p:spPr/>
        <p:txBody>
          <a:bodyPr/>
          <a:lstStyle/>
          <a:p>
            <a:fld id="{C5A4AF12-F5C9-C44F-9150-81B32FB80B53}" type="slidenum">
              <a:rPr lang="en-US" smtClean="0"/>
              <a:t>27</a:t>
            </a:fld>
            <a:endParaRPr lang="en-US"/>
          </a:p>
        </p:txBody>
      </p:sp>
      <p:sp>
        <p:nvSpPr>
          <p:cNvPr id="5" name="Segnaposto data 4">
            <a:extLst>
              <a:ext uri="{FF2B5EF4-FFF2-40B4-BE49-F238E27FC236}">
                <a16:creationId xmlns:a16="http://schemas.microsoft.com/office/drawing/2014/main" id="{67EB8F0F-30D7-402B-8DBF-052B0F47D930}"/>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CCFB0D5D-FF23-44FF-AC71-88FE73BA3D63}"/>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D8B3C813-9EAA-4440-B527-DD7F799CA5C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87655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151" name="Google Shape;151;p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08FC843E-D0A1-4B0A-8445-97C4582066DA}"/>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0B7F83C-DB02-4FD2-ADEC-0F99FAB9463E}"/>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47FB91D0-95D1-4B47-8758-64B87E8EB938}"/>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733508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170" name="Google Shape;170;p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F97B427F-2375-46AD-AA52-3315B9E4B84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5E8134CC-1E46-45F6-B976-9B2608FA1B89}"/>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A9155C1-6149-48D8-9B56-97B74605E21C}"/>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81275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2: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endParaRPr/>
          </a:p>
        </p:txBody>
      </p:sp>
      <p:sp>
        <p:nvSpPr>
          <p:cNvPr id="223" name="Google Shape;223;p12: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32</a:t>
            </a:fld>
            <a:endParaRPr/>
          </a:p>
        </p:txBody>
      </p:sp>
      <p:sp>
        <p:nvSpPr>
          <p:cNvPr id="2" name="Segnaposto data 1">
            <a:extLst>
              <a:ext uri="{FF2B5EF4-FFF2-40B4-BE49-F238E27FC236}">
                <a16:creationId xmlns:a16="http://schemas.microsoft.com/office/drawing/2014/main" id="{8DD18D2B-644F-44C1-96CA-BB4F6B8AD48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24F1B3C4-9CFF-4D68-9C57-E18DBA9541D0}"/>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DB1F64E7-536F-49FD-8B44-AF9C9F13135B}"/>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497864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40" name="Google Shape;240;p13: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20B553EB-360B-4546-9236-4FF44F55494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DF481A2D-8C6A-46DA-A3BB-7E769E3EACFF}"/>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4526C23-33E1-44F8-B29C-15BD08CA3A82}"/>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421318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6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6" name="Google Shape;876;p68: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u="sng">
                <a:solidFill>
                  <a:schemeClr val="hlink"/>
                </a:solidFill>
                <a:hlinkClick r:id="rId3"/>
              </a:rPr>
              <a:t>Delayed open-access journals</a:t>
            </a:r>
            <a:r>
              <a:rPr lang="en-US"/>
              <a:t> – provide open access after an </a:t>
            </a:r>
            <a:r>
              <a:rPr lang="en-US" u="sng">
                <a:solidFill>
                  <a:schemeClr val="hlink"/>
                </a:solidFill>
                <a:hlinkClick r:id="rId4"/>
              </a:rPr>
              <a:t>embargo</a:t>
            </a:r>
            <a:r>
              <a:rPr lang="en-US"/>
              <a:t> period, typically 6–12 months or longer</a:t>
            </a:r>
            <a:r>
              <a:rPr lang="en-US" u="sng" baseline="30000">
                <a:solidFill>
                  <a:schemeClr val="hlink"/>
                </a:solidFill>
                <a:hlinkClick r:id="rId5"/>
              </a:rPr>
              <a:t>[10]</a:t>
            </a:r>
            <a:endParaRPr/>
          </a:p>
        </p:txBody>
      </p:sp>
      <p:sp>
        <p:nvSpPr>
          <p:cNvPr id="877" name="Google Shape;877;p68: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solidFill>
                  <a:srgbClr val="000000"/>
                </a:solidFill>
                <a:latin typeface="Calibri"/>
                <a:ea typeface="Calibri"/>
                <a:cs typeface="Calibri"/>
                <a:sym typeface="Calibri"/>
              </a:rPr>
              <a:pPr/>
              <a:t>34</a:t>
            </a:fld>
            <a:endParaRPr>
              <a:solidFill>
                <a:srgbClr val="000000"/>
              </a:solidFill>
              <a:latin typeface="Calibri"/>
              <a:ea typeface="Calibri"/>
              <a:cs typeface="Calibri"/>
              <a:sym typeface="Calibri"/>
            </a:endParaRPr>
          </a:p>
        </p:txBody>
      </p:sp>
      <p:sp>
        <p:nvSpPr>
          <p:cNvPr id="2" name="Segnaposto data 1">
            <a:extLst>
              <a:ext uri="{FF2B5EF4-FFF2-40B4-BE49-F238E27FC236}">
                <a16:creationId xmlns:a16="http://schemas.microsoft.com/office/drawing/2014/main" id="{DCF973CB-C68B-4E5F-9B3C-F427C1C58F70}"/>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2F558BC-A6F8-4436-A440-2EF7DC3D598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9D4186CD-F132-4014-BFE7-D5A1F4A685D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648798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0: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insomma questo e’ il circolo vizioso attuale:</a:t>
            </a:r>
            <a:endParaRPr/>
          </a:p>
        </p:txBody>
      </p:sp>
      <p:sp>
        <p:nvSpPr>
          <p:cNvPr id="190" name="Google Shape;190;p10: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35</a:t>
            </a:fld>
            <a:endParaRPr/>
          </a:p>
        </p:txBody>
      </p:sp>
      <p:sp>
        <p:nvSpPr>
          <p:cNvPr id="2" name="Segnaposto data 1">
            <a:extLst>
              <a:ext uri="{FF2B5EF4-FFF2-40B4-BE49-F238E27FC236}">
                <a16:creationId xmlns:a16="http://schemas.microsoft.com/office/drawing/2014/main" id="{6AFF6308-3348-4B79-ADF4-D3A85EC0D085}"/>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2A106C5-7065-4AB9-9F4F-EE69E1A491D4}"/>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34C17223-813B-498C-8F81-395AAFB14D1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548761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lnSpc>
                <a:spcPct val="150000"/>
              </a:lnSpc>
              <a:spcBef>
                <a:spcPts val="607"/>
              </a:spcBef>
              <a:spcAft>
                <a:spcPts val="607"/>
              </a:spcAft>
            </a:pPr>
            <a:r>
              <a:rPr lang="en-US" sz="1800" dirty="0">
                <a:latin typeface="Calibri Light" panose="020F0302020204030204" pitchFamily="34" charset="0"/>
                <a:ea typeface="Calibri" panose="020F0502020204030204" pitchFamily="34" charset="0"/>
                <a:cs typeface="Times New Roman" panose="02020603050405020304" pitchFamily="18" charset="0"/>
              </a:rPr>
              <a:t>I would like to return to what you answered on Monday to </a:t>
            </a:r>
            <a:r>
              <a:rPr lang="en-US" sz="1800" dirty="0" err="1">
                <a:latin typeface="Calibri Light" panose="020F0302020204030204" pitchFamily="34" charset="0"/>
                <a:ea typeface="Calibri" panose="020F0502020204030204" pitchFamily="34" charset="0"/>
                <a:cs typeface="Times New Roman" panose="02020603050405020304" pitchFamily="18" charset="0"/>
              </a:rPr>
              <a:t>valentina's</a:t>
            </a:r>
            <a:r>
              <a:rPr lang="en-US" sz="1800" dirty="0">
                <a:latin typeface="Calibri Light" panose="020F0302020204030204" pitchFamily="34" charset="0"/>
                <a:ea typeface="Calibri" panose="020F0502020204030204" pitchFamily="34" charset="0"/>
                <a:cs typeface="Times New Roman" panose="02020603050405020304" pitchFamily="18" charset="0"/>
              </a:rPr>
              <a:t> question: why publish scientific articles?</a:t>
            </a:r>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7"/>
              </a:spcBef>
              <a:spcAft>
                <a:spcPts val="607"/>
              </a:spcAft>
            </a:pPr>
            <a:r>
              <a:rPr lang="en-US" sz="1800" dirty="0">
                <a:latin typeface="Calibri Light" panose="020F0302020204030204" pitchFamily="34" charset="0"/>
                <a:ea typeface="Calibri" panose="020F0502020204030204" pitchFamily="34" charset="0"/>
                <a:cs typeface="Times New Roman" panose="02020603050405020304" pitchFamily="18" charset="0"/>
              </a:rPr>
              <a:t>The most of you replied: to contribute to advancement of knowledge by sharing my results</a:t>
            </a:r>
            <a:endParaRPr lang="it-IT" sz="180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6" name="Segnaposto numero diapositiva 5"/>
          <p:cNvSpPr>
            <a:spLocks noGrp="1"/>
          </p:cNvSpPr>
          <p:nvPr>
            <p:ph type="sldNum" sz="quarter" idx="5"/>
          </p:nvPr>
        </p:nvSpPr>
        <p:spPr/>
        <p:txBody>
          <a:bodyPr/>
          <a:lstStyle/>
          <a:p>
            <a:fld id="{9EB8D42F-EEB8-D844-BCC2-FD2609102831}" type="slidenum">
              <a:rPr lang="it-IT" smtClean="0"/>
              <a:t>36</a:t>
            </a:fld>
            <a:endParaRPr lang="it-IT"/>
          </a:p>
        </p:txBody>
      </p:sp>
      <p:sp>
        <p:nvSpPr>
          <p:cNvPr id="7" name="Segnaposto data 6">
            <a:extLst>
              <a:ext uri="{FF2B5EF4-FFF2-40B4-BE49-F238E27FC236}">
                <a16:creationId xmlns:a16="http://schemas.microsoft.com/office/drawing/2014/main" id="{A0ED8F05-FE96-4945-8253-BE37C5837E25}"/>
              </a:ext>
            </a:extLst>
          </p:cNvPr>
          <p:cNvSpPr>
            <a:spLocks noGrp="1"/>
          </p:cNvSpPr>
          <p:nvPr>
            <p:ph type="dt" idx="1"/>
          </p:nvPr>
        </p:nvSpPr>
        <p:spPr/>
        <p:txBody>
          <a:bodyPr/>
          <a:lstStyle/>
          <a:p>
            <a:r>
              <a:rPr lang="it-IT"/>
              <a:t>15/07/2021</a:t>
            </a:r>
          </a:p>
        </p:txBody>
      </p:sp>
      <p:sp>
        <p:nvSpPr>
          <p:cNvPr id="8" name="Segnaposto piè di pagina 7">
            <a:extLst>
              <a:ext uri="{FF2B5EF4-FFF2-40B4-BE49-F238E27FC236}">
                <a16:creationId xmlns:a16="http://schemas.microsoft.com/office/drawing/2014/main" id="{0401120C-C04D-4719-B814-8DBA94839177}"/>
              </a:ext>
            </a:extLst>
          </p:cNvPr>
          <p:cNvSpPr>
            <a:spLocks noGrp="1"/>
          </p:cNvSpPr>
          <p:nvPr>
            <p:ph type="ftr" sz="quarter" idx="4"/>
          </p:nvPr>
        </p:nvSpPr>
        <p:spPr/>
        <p:txBody>
          <a:bodyPr/>
          <a:lstStyle/>
          <a:p>
            <a:r>
              <a:rPr lang="it-IT"/>
              <a:t>Anna Maria Pastorini</a:t>
            </a:r>
          </a:p>
        </p:txBody>
      </p:sp>
      <p:sp>
        <p:nvSpPr>
          <p:cNvPr id="9" name="Segnaposto intestazione 8">
            <a:extLst>
              <a:ext uri="{FF2B5EF4-FFF2-40B4-BE49-F238E27FC236}">
                <a16:creationId xmlns:a16="http://schemas.microsoft.com/office/drawing/2014/main" id="{C9E8895D-C613-464F-BC58-083874165932}"/>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27551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9: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98" name="Google Shape;298;p1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C9D4783F-8841-4F2A-AED5-44E2985E9F3D}"/>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CE731E21-69B3-48B8-B364-5A25EE718371}"/>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34FA2B69-13ED-4E02-8F55-CA644575924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917342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56" name="Google Shape;256;p1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0229341C-EF58-4003-870B-36AE88B3C5C6}"/>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8BDFA18-67EC-4C4A-B5B7-1DE6D46F5592}"/>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2626BBCB-74F7-4EBA-9363-AB6047E3CED8}"/>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4090500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67:notes"/>
          <p:cNvSpPr txBox="1">
            <a:spLocks noGrp="1"/>
          </p:cNvSpPr>
          <p:nvPr>
            <p:ph type="body" idx="1"/>
          </p:nvPr>
        </p:nvSpPr>
        <p:spPr>
          <a:xfrm>
            <a:off x="689441" y="4760328"/>
            <a:ext cx="5509283" cy="4508793"/>
          </a:xfrm>
          <a:prstGeom prst="rect">
            <a:avLst/>
          </a:prstGeom>
          <a:noFill/>
          <a:ln>
            <a:noFill/>
          </a:ln>
        </p:spPr>
        <p:txBody>
          <a:bodyPr spcFirstLastPara="1" wrap="square" lIns="90586" tIns="90586" rIns="90586" bIns="90586" anchor="t" anchorCtr="0">
            <a:noAutofit/>
          </a:bodyPr>
          <a:lstStyle/>
          <a:p>
            <a:pPr>
              <a:buClr>
                <a:schemeClr val="dk1"/>
              </a:buClr>
              <a:buSzPts val="1200"/>
            </a:pPr>
            <a:endParaRPr/>
          </a:p>
        </p:txBody>
      </p:sp>
      <p:sp>
        <p:nvSpPr>
          <p:cNvPr id="865" name="Google Shape;865;p6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 name="Segnaposto data 1">
            <a:extLst>
              <a:ext uri="{FF2B5EF4-FFF2-40B4-BE49-F238E27FC236}">
                <a16:creationId xmlns:a16="http://schemas.microsoft.com/office/drawing/2014/main" id="{FBD90938-46F6-4A72-89A1-B7E1816C843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8B1F2D0-9E20-4CCE-AD8C-DAEA1A0D116B}"/>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CBFB8332-3F1F-46E9-B4E5-F7121A443E7D}"/>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4074726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56" name="Google Shape;256;p1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CA2D3F5D-4BFA-4F40-B335-A484F36E03C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2D5F5CCB-02AA-41F4-BE23-38457A388430}"/>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DD049B62-4408-4A4B-A6A4-8F81B708355F}"/>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182910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56" name="Google Shape;256;p1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108F8BA7-7789-4CE7-BD79-9D5BE1B901E6}"/>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4BED5326-F71F-494F-8763-64E90015389B}"/>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07B84876-9C1B-4892-94EF-523B26A64D4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145412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6: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74" name="Google Shape;274;p16: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59FAB496-6358-4401-9E4F-E1F8658B882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EC5751E-8B7A-48AC-81A6-A106679F2A8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BC4DDE92-7FB7-4C07-8713-6CA4D244BB8B}"/>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283676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5: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5: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pPr algn="just"/>
            <a:endParaRPr>
              <a:latin typeface="Arial"/>
              <a:ea typeface="Arial"/>
              <a:cs typeface="Arial"/>
              <a:sym typeface="Arial"/>
            </a:endParaRPr>
          </a:p>
          <a:p>
            <a:r>
              <a:rPr lang="en-US">
                <a:solidFill>
                  <a:schemeClr val="dk1"/>
                </a:solidFill>
                <a:latin typeface="Calibri"/>
                <a:ea typeface="Calibri"/>
                <a:cs typeface="Calibri"/>
                <a:sym typeface="Calibri"/>
              </a:rPr>
              <a:t>Basta con le Dichiarazioni e Raccomandazioni: ne abbiamo 87</a:t>
            </a:r>
            <a:endParaRPr/>
          </a:p>
          <a:p>
            <a:r>
              <a:rPr lang="en-US">
                <a:solidFill>
                  <a:schemeClr val="dk1"/>
                </a:solidFill>
                <a:latin typeface="Calibri"/>
                <a:ea typeface="Calibri"/>
                <a:cs typeface="Calibri"/>
                <a:sym typeface="Calibri"/>
              </a:rPr>
              <a:t>Plan S si inserisce in questo contesto, per accelerare e completare la fine di questa lunga fase di transizione, indicando le vie per farlo</a:t>
            </a:r>
            <a:endParaRPr b="0"/>
          </a:p>
          <a:p>
            <a:pPr algn="just">
              <a:buClr>
                <a:srgbClr val="3686A9"/>
              </a:buClr>
              <a:buSzPts val="1560"/>
            </a:pPr>
            <a:r>
              <a:rPr lang="en-US">
                <a:latin typeface="Arial"/>
                <a:ea typeface="Arial"/>
                <a:cs typeface="Arial"/>
                <a:sym typeface="Arial"/>
              </a:rPr>
              <a:t>con licenza CC BY, conforme a Plan S</a:t>
            </a:r>
            <a:endParaRPr>
              <a:latin typeface="Arial"/>
              <a:ea typeface="Arial"/>
              <a:cs typeface="Arial"/>
              <a:sym typeface="Arial"/>
            </a:endParaRPr>
          </a:p>
          <a:p>
            <a:pPr algn="just"/>
            <a:endParaRPr>
              <a:latin typeface="Arial"/>
              <a:ea typeface="Arial"/>
              <a:cs typeface="Arial"/>
              <a:sym typeface="Arial"/>
            </a:endParaRPr>
          </a:p>
          <a:p>
            <a:endParaRPr/>
          </a:p>
        </p:txBody>
      </p:sp>
      <p:sp>
        <p:nvSpPr>
          <p:cNvPr id="265" name="Google Shape;265;p15: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45</a:t>
            </a:fld>
            <a:endParaRPr/>
          </a:p>
        </p:txBody>
      </p:sp>
      <p:sp>
        <p:nvSpPr>
          <p:cNvPr id="2" name="Segnaposto data 1">
            <a:extLst>
              <a:ext uri="{FF2B5EF4-FFF2-40B4-BE49-F238E27FC236}">
                <a16:creationId xmlns:a16="http://schemas.microsoft.com/office/drawing/2014/main" id="{66A04E53-8317-4869-9B90-FAB0F4C9B94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45CF9BFD-462B-4C58-BE2C-266DCCE73632}"/>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F512C375-5F9A-40E7-95BB-BA95A5BB9099}"/>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4227476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82" name="Google Shape;282;p1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5A5F2F59-97BF-4329-B70E-926000B5683F}"/>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EAB6F14-11D6-4206-9EA7-BA4E87F841E8}"/>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ED1496C1-F1B2-4A38-99D9-359B37899065}"/>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793365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8: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288" name="Google Shape;288;p18: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AF11A938-193F-4812-BA9F-CBA1E0CA0A93}"/>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16B79391-1A46-4E66-87D9-78371C3DA591}"/>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3F826EB1-6328-4BB6-8687-69FBA0780643}"/>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541182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cebe2d6740_0_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314" name="Google Shape;314;gcebe2d6740_0_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D0DE02AB-3DD4-40FE-9C6C-9281A394A139}"/>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686046F-E492-447C-9A71-6F48B36B6896}"/>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0BCCC29-E1A7-42F7-BB7D-361BB270F22E}"/>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4941096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8" name="Google Shape;678;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cebe2d6740_0_34: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340" name="Google Shape;340;gcebe2d6740_0_34: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AD188C45-8DBF-48EB-BDF1-066B771A949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619396D-F56B-4576-B4D0-437AB512002C}"/>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18C19914-E78A-4EC4-8FE3-622BAE5ECAA1}"/>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94672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2: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396" name="Google Shape;396;p2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953D12A7-525D-485F-AF94-8E7D2B55B46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F007E277-3DD5-4E1B-828C-326FB9F464BA}"/>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A650FAF1-FFEB-42BD-A31D-59F1E4EF74C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8083180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lnSpc>
                <a:spcPct val="150000"/>
              </a:lnSpc>
              <a:spcBef>
                <a:spcPts val="607"/>
              </a:spcBef>
              <a:spcAft>
                <a:spcPts val="607"/>
              </a:spcAft>
            </a:pPr>
            <a:r>
              <a:rPr lang="en-US" sz="1800" dirty="0">
                <a:latin typeface="Calibri Light" panose="020F0302020204030204" pitchFamily="34" charset="0"/>
                <a:ea typeface="Calibri" panose="020F0502020204030204" pitchFamily="34" charset="0"/>
                <a:cs typeface="Times New Roman" panose="02020603050405020304" pitchFamily="18" charset="0"/>
              </a:rPr>
              <a:t>Please, remember that a social networking site, as ResearchGate or Academia.edu, IS NOT an open access repository [far </a:t>
            </a:r>
            <a:r>
              <a:rPr lang="en-US" sz="1800" dirty="0" err="1">
                <a:latin typeface="Calibri Light" panose="020F0302020204030204" pitchFamily="34" charset="0"/>
                <a:ea typeface="Calibri" panose="020F0502020204030204" pitchFamily="34" charset="0"/>
                <a:cs typeface="Times New Roman" panose="02020603050405020304" pitchFamily="18" charset="0"/>
              </a:rPr>
              <a:t>vedere</a:t>
            </a:r>
            <a:r>
              <a:rPr lang="en-US" sz="1800" dirty="0">
                <a:latin typeface="Calibri Light" panose="020F0302020204030204" pitchFamily="34" charset="0"/>
                <a:ea typeface="Calibri" panose="020F0502020204030204" pitchFamily="34" charset="0"/>
                <a:cs typeface="Times New Roman" panose="02020603050405020304" pitchFamily="18" charset="0"/>
              </a:rPr>
              <a:t> imagine] ResearchGate and Academia.edu primary aim is to connect researchers with common interests. Essentially these services provide a Facebook or LinkedIn experience for the research community. In 2013 Elsevier began sending take-down notices to Academia.edu for articles that authors posted: they were in violation of the copyright transfer agreement that the author has signed.</a:t>
            </a:r>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7"/>
              </a:spcBef>
              <a:spcAft>
                <a:spcPts val="607"/>
              </a:spcAft>
            </a:pPr>
            <a:r>
              <a:rPr lang="en-US" sz="1800" dirty="0">
                <a:latin typeface="Calibri Light" panose="020F0302020204030204" pitchFamily="34" charset="0"/>
                <a:ea typeface="Calibri" panose="020F0502020204030204" pitchFamily="34" charset="0"/>
                <a:cs typeface="Times New Roman" panose="02020603050405020304" pitchFamily="18" charset="0"/>
              </a:rPr>
              <a:t>In 2018 ACS and Elsevier have taken legal action to clarify ResearchGate’s responsibility for copyright infringements on its site.</a:t>
            </a:r>
            <a:endParaRPr lang="it-IT"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7"/>
              </a:spcBef>
              <a:spcAft>
                <a:spcPts val="607"/>
              </a:spcAft>
            </a:pPr>
            <a:r>
              <a:rPr lang="en-US" sz="1800" dirty="0">
                <a:latin typeface="Calibri Light" panose="020F0302020204030204" pitchFamily="34" charset="0"/>
                <a:ea typeface="Calibri" panose="020F0502020204030204" pitchFamily="34" charset="0"/>
                <a:cs typeface="Times New Roman" panose="02020603050405020304" pitchFamily="18" charset="0"/>
              </a:rPr>
              <a:t>So, pay attention to what you upload in social networking site!</a:t>
            </a:r>
            <a:endParaRPr lang="it-IT" sz="180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6" name="Segnaposto numero diapositiva 5"/>
          <p:cNvSpPr>
            <a:spLocks noGrp="1"/>
          </p:cNvSpPr>
          <p:nvPr>
            <p:ph type="sldNum" sz="quarter" idx="5"/>
          </p:nvPr>
        </p:nvSpPr>
        <p:spPr/>
        <p:txBody>
          <a:bodyPr/>
          <a:lstStyle/>
          <a:p>
            <a:fld id="{9EB8D42F-EEB8-D844-BCC2-FD2609102831}" type="slidenum">
              <a:rPr lang="it-IT" smtClean="0"/>
              <a:t>57</a:t>
            </a:fld>
            <a:endParaRPr lang="it-IT"/>
          </a:p>
        </p:txBody>
      </p:sp>
      <p:sp>
        <p:nvSpPr>
          <p:cNvPr id="7" name="Segnaposto data 6">
            <a:extLst>
              <a:ext uri="{FF2B5EF4-FFF2-40B4-BE49-F238E27FC236}">
                <a16:creationId xmlns:a16="http://schemas.microsoft.com/office/drawing/2014/main" id="{9867DF3F-580B-4A83-8A03-4D3E363582DD}"/>
              </a:ext>
            </a:extLst>
          </p:cNvPr>
          <p:cNvSpPr>
            <a:spLocks noGrp="1"/>
          </p:cNvSpPr>
          <p:nvPr>
            <p:ph type="dt" idx="1"/>
          </p:nvPr>
        </p:nvSpPr>
        <p:spPr/>
        <p:txBody>
          <a:bodyPr/>
          <a:lstStyle/>
          <a:p>
            <a:r>
              <a:rPr lang="it-IT"/>
              <a:t>15/07/2021</a:t>
            </a:r>
          </a:p>
        </p:txBody>
      </p:sp>
      <p:sp>
        <p:nvSpPr>
          <p:cNvPr id="8" name="Segnaposto piè di pagina 7">
            <a:extLst>
              <a:ext uri="{FF2B5EF4-FFF2-40B4-BE49-F238E27FC236}">
                <a16:creationId xmlns:a16="http://schemas.microsoft.com/office/drawing/2014/main" id="{B69E558A-A54D-45C1-AC4B-27735FEE47B4}"/>
              </a:ext>
            </a:extLst>
          </p:cNvPr>
          <p:cNvSpPr>
            <a:spLocks noGrp="1"/>
          </p:cNvSpPr>
          <p:nvPr>
            <p:ph type="ftr" sz="quarter" idx="4"/>
          </p:nvPr>
        </p:nvSpPr>
        <p:spPr/>
        <p:txBody>
          <a:bodyPr/>
          <a:lstStyle/>
          <a:p>
            <a:r>
              <a:rPr lang="it-IT"/>
              <a:t>Anna Maria Pastorini</a:t>
            </a:r>
          </a:p>
        </p:txBody>
      </p:sp>
      <p:sp>
        <p:nvSpPr>
          <p:cNvPr id="9" name="Segnaposto intestazione 8">
            <a:extLst>
              <a:ext uri="{FF2B5EF4-FFF2-40B4-BE49-F238E27FC236}">
                <a16:creationId xmlns:a16="http://schemas.microsoft.com/office/drawing/2014/main" id="{80036424-F65E-4C78-88BC-7FEED729DFAF}"/>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0061178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che</a:t>
            </a:r>
            <a:r>
              <a:rPr lang="en-US" dirty="0"/>
              <a:t> </a:t>
            </a:r>
            <a:r>
              <a:rPr lang="en-US" dirty="0" err="1"/>
              <a:t>vengono</a:t>
            </a:r>
            <a:r>
              <a:rPr lang="en-US" dirty="0"/>
              <a:t> </a:t>
            </a:r>
            <a:r>
              <a:rPr lang="en-US" dirty="0" err="1"/>
              <a:t>correntemente</a:t>
            </a:r>
            <a:r>
              <a:rPr lang="en-US" dirty="0"/>
              <a:t> </a:t>
            </a:r>
            <a:r>
              <a:rPr lang="en-US" dirty="0" err="1"/>
              <a:t>chiamate</a:t>
            </a:r>
            <a:r>
              <a:rPr lang="en-US" dirty="0"/>
              <a:t> </a:t>
            </a:r>
            <a:r>
              <a:rPr lang="en-US" dirty="0" err="1"/>
              <a:t>editori</a:t>
            </a:r>
            <a:r>
              <a:rPr lang="en-US" dirty="0"/>
              <a:t> </a:t>
            </a:r>
            <a:r>
              <a:rPr lang="en-US" dirty="0" err="1"/>
              <a:t>predatori</a:t>
            </a:r>
            <a:r>
              <a:rPr lang="en-US" dirty="0"/>
              <a:t>, predatory publishers</a:t>
            </a:r>
          </a:p>
        </p:txBody>
      </p:sp>
      <p:sp>
        <p:nvSpPr>
          <p:cNvPr id="4" name="Slide Number Placeholder 3"/>
          <p:cNvSpPr>
            <a:spLocks noGrp="1"/>
          </p:cNvSpPr>
          <p:nvPr>
            <p:ph type="sldNum" sz="quarter" idx="10"/>
          </p:nvPr>
        </p:nvSpPr>
        <p:spPr/>
        <p:txBody>
          <a:bodyPr/>
          <a:lstStyle/>
          <a:p>
            <a:fld id="{C5A4AF12-F5C9-C44F-9150-81B32FB80B53}" type="slidenum">
              <a:rPr lang="en-US" smtClean="0"/>
              <a:t>58</a:t>
            </a:fld>
            <a:endParaRPr lang="en-US"/>
          </a:p>
        </p:txBody>
      </p:sp>
      <p:sp>
        <p:nvSpPr>
          <p:cNvPr id="5" name="Segnaposto data 4">
            <a:extLst>
              <a:ext uri="{FF2B5EF4-FFF2-40B4-BE49-F238E27FC236}">
                <a16:creationId xmlns:a16="http://schemas.microsoft.com/office/drawing/2014/main" id="{2E645FB9-4A55-44D7-A6BA-E687D20F5674}"/>
              </a:ext>
            </a:extLst>
          </p:cNvPr>
          <p:cNvSpPr>
            <a:spLocks noGrp="1"/>
          </p:cNvSpPr>
          <p:nvPr>
            <p:ph type="dt" idx="1"/>
          </p:nvPr>
        </p:nvSpPr>
        <p:spPr/>
        <p:txBody>
          <a:bodyPr/>
          <a:lstStyle/>
          <a:p>
            <a:r>
              <a:rPr lang="it-IT"/>
              <a:t>15/07/2021</a:t>
            </a:r>
          </a:p>
        </p:txBody>
      </p:sp>
      <p:sp>
        <p:nvSpPr>
          <p:cNvPr id="6" name="Segnaposto piè di pagina 5">
            <a:extLst>
              <a:ext uri="{FF2B5EF4-FFF2-40B4-BE49-F238E27FC236}">
                <a16:creationId xmlns:a16="http://schemas.microsoft.com/office/drawing/2014/main" id="{7692DE0C-8916-4C51-8232-2F97479E7F77}"/>
              </a:ext>
            </a:extLst>
          </p:cNvPr>
          <p:cNvSpPr>
            <a:spLocks noGrp="1"/>
          </p:cNvSpPr>
          <p:nvPr>
            <p:ph type="ftr" sz="quarter" idx="4"/>
          </p:nvPr>
        </p:nvSpPr>
        <p:spPr/>
        <p:txBody>
          <a:bodyPr/>
          <a:lstStyle/>
          <a:p>
            <a:r>
              <a:rPr lang="it-IT"/>
              <a:t>Anna Maria Pastorini</a:t>
            </a:r>
          </a:p>
        </p:txBody>
      </p:sp>
      <p:sp>
        <p:nvSpPr>
          <p:cNvPr id="7" name="Segnaposto intestazione 6">
            <a:extLst>
              <a:ext uri="{FF2B5EF4-FFF2-40B4-BE49-F238E27FC236}">
                <a16:creationId xmlns:a16="http://schemas.microsoft.com/office/drawing/2014/main" id="{1C739B6D-A0A9-4294-B181-C4C5763AD38A}"/>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8273756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1: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76" name="Google Shape;476;p31: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B7B9852A-3815-4CA6-8C24-014A0CEF8EC9}"/>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2E76DBA1-CD5A-4622-95EF-2123060A9589}"/>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9A7495A8-2B30-40D3-8F68-283A3C676597}"/>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854739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32: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84" name="Google Shape;484;p32: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F576D6A6-3194-4A56-B294-8788C7F94036}"/>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71CBAC01-95A2-4FDB-ACA0-A54C7FD1FC7A}"/>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E8567277-1473-4065-91CA-F549B79C0A19}"/>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1663335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0: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68" name="Google Shape;468;p3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1B4DD62B-E487-40FA-A9DB-BFE4EC346A6F}"/>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67FA2E52-C82C-431E-B490-011C30ABF549}"/>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CAEF2DC6-3FBF-4EA0-A193-A6BE44234DE4}"/>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7321071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5: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517" name="Google Shape;517;p35: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1DEC0E03-4ED6-4DBD-BB4B-578CAF649BD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6D296FC2-687F-4C8A-96F1-B253C008A735}"/>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2C418429-07B1-4663-9638-378FAED8492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0683202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3: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92" name="Google Shape;492;p33: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4E7D36AB-6484-4DCF-9F47-2F38FAA1DE9C}"/>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9B7798F7-ACF9-447B-9451-C6A6AF9214F2}"/>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C459A045-48C5-4EB3-BEDB-CFC0AE2D7DA9}"/>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3348831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3: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04" name="Google Shape;404;p23: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03AFF607-ECC6-49BB-AC16-702C9416C6AB}"/>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E1747A5F-236B-4BFA-A2F4-1B175D0CFD15}"/>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2EA55829-E65E-40CB-B3F0-7210589BDBEE}"/>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2010751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3: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04" name="Google Shape;404;p23: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3BFEC29B-5090-4180-84DC-5FAAE04B57E0}"/>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52445621-CABB-466E-8133-8F44A0F914F4}"/>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0CA5CA15-FBD1-4C1D-87DF-45252999DB79}"/>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322420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0:notes"/>
          <p:cNvSpPr txBox="1">
            <a:spLocks noGrp="1"/>
          </p:cNvSpPr>
          <p:nvPr>
            <p:ph type="body" idx="1"/>
          </p:nvPr>
        </p:nvSpPr>
        <p:spPr>
          <a:xfrm>
            <a:off x="688817" y="4759643"/>
            <a:ext cx="5510530" cy="4509135"/>
          </a:xfrm>
          <a:prstGeom prst="rect">
            <a:avLst/>
          </a:prstGeom>
          <a:noFill/>
          <a:ln>
            <a:noFill/>
          </a:ln>
        </p:spPr>
        <p:txBody>
          <a:bodyPr spcFirstLastPara="1" wrap="square" lIns="92431" tIns="46203" rIns="92431" bIns="46203" anchor="t" anchorCtr="0">
            <a:noAutofit/>
          </a:bodyPr>
          <a:lstStyle/>
          <a:p>
            <a:r>
              <a:rPr lang="en-US"/>
              <a:t>insomma questo e’ il circolo vizioso attuale:</a:t>
            </a:r>
            <a:endParaRPr/>
          </a:p>
        </p:txBody>
      </p:sp>
      <p:sp>
        <p:nvSpPr>
          <p:cNvPr id="190" name="Google Shape;190;p10:notes"/>
          <p:cNvSpPr txBox="1">
            <a:spLocks noGrp="1"/>
          </p:cNvSpPr>
          <p:nvPr>
            <p:ph type="sldNum" idx="12"/>
          </p:nvPr>
        </p:nvSpPr>
        <p:spPr>
          <a:xfrm>
            <a:off x="3901699" y="9517546"/>
            <a:ext cx="2984870" cy="501015"/>
          </a:xfrm>
          <a:prstGeom prst="rect">
            <a:avLst/>
          </a:prstGeom>
          <a:noFill/>
          <a:ln>
            <a:noFill/>
          </a:ln>
        </p:spPr>
        <p:txBody>
          <a:bodyPr spcFirstLastPara="1" wrap="square" lIns="92431" tIns="46203" rIns="92431" bIns="46203" anchor="b" anchorCtr="0">
            <a:noAutofit/>
          </a:bodyPr>
          <a:lstStyle/>
          <a:p>
            <a:fld id="{00000000-1234-1234-1234-123412341234}" type="slidenum">
              <a:rPr lang="en-US"/>
              <a:pPr/>
              <a:t>89</a:t>
            </a:fld>
            <a:endParaRPr/>
          </a:p>
        </p:txBody>
      </p:sp>
      <p:sp>
        <p:nvSpPr>
          <p:cNvPr id="2" name="Segnaposto data 1">
            <a:extLst>
              <a:ext uri="{FF2B5EF4-FFF2-40B4-BE49-F238E27FC236}">
                <a16:creationId xmlns:a16="http://schemas.microsoft.com/office/drawing/2014/main" id="{6AFF6308-3348-4B79-ADF4-D3A85EC0D085}"/>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2A106C5-7065-4AB9-9F4F-EE69E1A491D4}"/>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34C17223-813B-498C-8F81-395AAFB14D10}"/>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419406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61: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813" name="Google Shape;813;p61: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CFE91761-DB21-4CDB-B5C1-9F29FE239916}"/>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46AB085E-5C1B-43D5-B7A4-C5FC0796AB2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925203C2-A551-4915-B88F-20048C4F6CB5}"/>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19024110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6: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428" name="Google Shape;428;p26: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510719CF-8A5E-4B77-BCF4-ADC323A9274E}"/>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A006B4E4-C95C-477C-859A-308ACEDD0A63}"/>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213D55EB-0FAF-4B72-B47C-429F7EA2F49B}"/>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33600043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7:notes"/>
          <p:cNvSpPr txBox="1">
            <a:spLocks noGrp="1"/>
          </p:cNvSpPr>
          <p:nvPr>
            <p:ph type="body" idx="1"/>
          </p:nvPr>
        </p:nvSpPr>
        <p:spPr>
          <a:xfrm>
            <a:off x="688817" y="4759643"/>
            <a:ext cx="5510530" cy="4509135"/>
          </a:xfrm>
          <a:prstGeom prst="rect">
            <a:avLst/>
          </a:prstGeom>
        </p:spPr>
        <p:txBody>
          <a:bodyPr spcFirstLastPara="1" wrap="square" lIns="92431" tIns="46203" rIns="92431" bIns="46203" anchor="t" anchorCtr="0">
            <a:noAutofit/>
          </a:bodyPr>
          <a:lstStyle/>
          <a:p>
            <a:endParaRPr/>
          </a:p>
        </p:txBody>
      </p:sp>
      <p:sp>
        <p:nvSpPr>
          <p:cNvPr id="535" name="Google Shape;535;p37: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egnaposto data 1">
            <a:extLst>
              <a:ext uri="{FF2B5EF4-FFF2-40B4-BE49-F238E27FC236}">
                <a16:creationId xmlns:a16="http://schemas.microsoft.com/office/drawing/2014/main" id="{7B667774-CDB5-48E8-B50F-6C5D1A27A2E4}"/>
              </a:ext>
            </a:extLst>
          </p:cNvPr>
          <p:cNvSpPr>
            <a:spLocks noGrp="1"/>
          </p:cNvSpPr>
          <p:nvPr>
            <p:ph type="dt" idx="1"/>
          </p:nvPr>
        </p:nvSpPr>
        <p:spPr/>
        <p:txBody>
          <a:bodyPr/>
          <a:lstStyle/>
          <a:p>
            <a:r>
              <a:rPr lang="it-IT"/>
              <a:t>15/07/2021</a:t>
            </a:r>
          </a:p>
        </p:txBody>
      </p:sp>
      <p:sp>
        <p:nvSpPr>
          <p:cNvPr id="3" name="Segnaposto piè di pagina 2">
            <a:extLst>
              <a:ext uri="{FF2B5EF4-FFF2-40B4-BE49-F238E27FC236}">
                <a16:creationId xmlns:a16="http://schemas.microsoft.com/office/drawing/2014/main" id="{E60949BB-5901-4794-812D-FA9BFB3BBFFE}"/>
              </a:ext>
            </a:extLst>
          </p:cNvPr>
          <p:cNvSpPr>
            <a:spLocks noGrp="1"/>
          </p:cNvSpPr>
          <p:nvPr>
            <p:ph type="ftr" sz="quarter" idx="4"/>
          </p:nvPr>
        </p:nvSpPr>
        <p:spPr/>
        <p:txBody>
          <a:bodyPr/>
          <a:lstStyle/>
          <a:p>
            <a:r>
              <a:rPr lang="it-IT"/>
              <a:t>Anna Maria Pastorini</a:t>
            </a:r>
          </a:p>
        </p:txBody>
      </p:sp>
      <p:sp>
        <p:nvSpPr>
          <p:cNvPr id="4" name="Segnaposto intestazione 3">
            <a:extLst>
              <a:ext uri="{FF2B5EF4-FFF2-40B4-BE49-F238E27FC236}">
                <a16:creationId xmlns:a16="http://schemas.microsoft.com/office/drawing/2014/main" id="{BDD9F3E5-0A03-43CA-802A-9A4B574841CB}"/>
              </a:ext>
            </a:extLst>
          </p:cNvPr>
          <p:cNvSpPr>
            <a:spLocks noGrp="1"/>
          </p:cNvSpPr>
          <p:nvPr>
            <p:ph type="hdr" sz="quarter"/>
          </p:nvPr>
        </p:nvSpPr>
        <p:spPr/>
        <p:txBody>
          <a:bodyPr/>
          <a:lstStyle/>
          <a:p>
            <a:r>
              <a:rPr lang="it-IT"/>
              <a:t>IANUA Summer School 2021</a:t>
            </a:r>
          </a:p>
        </p:txBody>
      </p:sp>
    </p:spTree>
    <p:extLst>
      <p:ext uri="{BB962C8B-B14F-4D97-AF65-F5344CB8AC3E}">
        <p14:creationId xmlns:p14="http://schemas.microsoft.com/office/powerpoint/2010/main" val="2143117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7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7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dirty="0"/>
          </a:p>
        </p:txBody>
      </p:sp>
      <p:sp>
        <p:nvSpPr>
          <p:cNvPr id="21" name="Google Shape;21;p77"/>
          <p:cNvSpPr txBox="1">
            <a:spLocks noGrp="1"/>
          </p:cNvSpPr>
          <p:nvPr>
            <p:ph type="dt" idx="10"/>
          </p:nvPr>
        </p:nvSpPr>
        <p:spPr>
          <a:xfrm rot="-5400000">
            <a:off x="8237954" y="959317"/>
            <a:ext cx="1065195"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77"/>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dirty="0"/>
          </a:p>
        </p:txBody>
      </p:sp>
      <p:sp>
        <p:nvSpPr>
          <p:cNvPr id="23" name="Google Shape;23;p7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
        <p:cNvGrpSpPr/>
        <p:nvPr/>
      </p:nvGrpSpPr>
      <p:grpSpPr>
        <a:xfrm>
          <a:off x="0" y="0"/>
          <a:ext cx="0" cy="0"/>
          <a:chOff x="0" y="0"/>
          <a:chExt cx="0" cy="0"/>
        </a:xfrm>
      </p:grpSpPr>
      <p:sp>
        <p:nvSpPr>
          <p:cNvPr id="25" name="Google Shape;25;p78"/>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6600"/>
              <a:buFont typeface="Cambria"/>
              <a:buNone/>
              <a:defRPr sz="66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78"/>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SzPts val="2000"/>
              <a:buNone/>
              <a:defRPr sz="2000">
                <a:solidFill>
                  <a:srgbClr val="888888"/>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sp>
        <p:nvSpPr>
          <p:cNvPr id="27" name="Google Shape;27;p78"/>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8"/>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29" name="Google Shape;29;p7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1 with logo">
  <p:cSld name="Content 1 with logo">
    <p:spTree>
      <p:nvGrpSpPr>
        <p:cNvPr id="1" name="Shape 30"/>
        <p:cNvGrpSpPr/>
        <p:nvPr/>
      </p:nvGrpSpPr>
      <p:grpSpPr>
        <a:xfrm>
          <a:off x="0" y="0"/>
          <a:ext cx="0" cy="0"/>
          <a:chOff x="0" y="0"/>
          <a:chExt cx="0" cy="0"/>
        </a:xfrm>
      </p:grpSpPr>
      <p:sp>
        <p:nvSpPr>
          <p:cNvPr id="31" name="Google Shape;31;p79"/>
          <p:cNvSpPr txBox="1">
            <a:spLocks noGrp="1"/>
          </p:cNvSpPr>
          <p:nvPr>
            <p:ph type="body" idx="1"/>
          </p:nvPr>
        </p:nvSpPr>
        <p:spPr>
          <a:xfrm>
            <a:off x="720000" y="1764000"/>
            <a:ext cx="7704000" cy="4860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2" name="Google Shape;32;p7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3" name="Google Shape;33;p79"/>
          <p:cNvPicPr preferRelativeResize="0"/>
          <p:nvPr/>
        </p:nvPicPr>
        <p:blipFill rotWithShape="1">
          <a:blip r:embed="rId2">
            <a:alphaModFix/>
          </a:blip>
          <a:srcRect/>
          <a:stretch/>
        </p:blipFill>
        <p:spPr>
          <a:xfrm>
            <a:off x="8023537" y="5309307"/>
            <a:ext cx="901149" cy="132739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1">
  <p:cSld name="Content 1">
    <p:spTree>
      <p:nvGrpSpPr>
        <p:cNvPr id="1" name="Shape 34"/>
        <p:cNvGrpSpPr/>
        <p:nvPr/>
      </p:nvGrpSpPr>
      <p:grpSpPr>
        <a:xfrm>
          <a:off x="0" y="0"/>
          <a:ext cx="0" cy="0"/>
          <a:chOff x="0" y="0"/>
          <a:chExt cx="0" cy="0"/>
        </a:xfrm>
      </p:grpSpPr>
      <p:sp>
        <p:nvSpPr>
          <p:cNvPr id="35" name="Google Shape;35;p80"/>
          <p:cNvSpPr txBox="1">
            <a:spLocks noGrp="1"/>
          </p:cNvSpPr>
          <p:nvPr>
            <p:ph type="body" idx="1"/>
          </p:nvPr>
        </p:nvSpPr>
        <p:spPr>
          <a:xfrm>
            <a:off x="720000" y="1764000"/>
            <a:ext cx="7704000" cy="4860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6" name="Google Shape;36;p8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81"/>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2"/>
              </a:buClr>
              <a:buSzPts val="3600"/>
              <a:buFont typeface="Cambria"/>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1"/>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a:solidFill>
                  <a:srgbClr val="888888"/>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40" name="Google Shape;40;p81"/>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81"/>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42" name="Google Shape;42;p8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8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82"/>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46" name="Google Shape;46;p82"/>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47" name="Google Shape;47;p82"/>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2"/>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49" name="Google Shape;49;p8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600"/>
              <a:buFont typeface="Cambr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3" name="Google Shape;53;p83"/>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4" name="Google Shape;54;p83"/>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5" name="Google Shape;55;p83"/>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6" name="Google Shape;56;p83"/>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3"/>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58" name="Google Shape;58;p8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8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84"/>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4"/>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63" name="Google Shape;63;p8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85"/>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5"/>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67" name="Google Shape;67;p8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86"/>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86"/>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71" name="Google Shape;71;p86"/>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86"/>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73" name="Google Shape;73;p8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74" name="Google Shape;74;p86"/>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87"/>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87"/>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 name="Google Shape;78;p87"/>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79" name="Google Shape;79;p87"/>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81" name="Google Shape;81;p87"/>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8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88"/>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5" name="Google Shape;85;p88"/>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88"/>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87" name="Google Shape;87;p8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89"/>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89"/>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1" name="Google Shape;91;p89"/>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89"/>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S.Bianco con R.Barbera, M.Maggi, D.Menasce, L.Patrizii - Accesso equo, aperto e sostenibile alla conoscenza - GenOA Week 2021.10.26 DOI 10.15161/oar.it/74229</a:t>
            </a:r>
            <a:endParaRPr/>
          </a:p>
        </p:txBody>
      </p:sp>
      <p:sp>
        <p:nvSpPr>
          <p:cNvPr id="93" name="Google Shape;93;p8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atin typeface="Calibri"/>
                <a:ea typeface="Calibri"/>
                <a:cs typeface="Calibri"/>
                <a:sym typeface="Calibri"/>
              </a:defRPr>
            </a:lvl1pPr>
            <a:lvl2pPr marL="0" lvl="1" indent="0" algn="ctr">
              <a:spcBef>
                <a:spcPts val="0"/>
              </a:spcBef>
              <a:buNone/>
              <a:defRPr>
                <a:latin typeface="Calibri"/>
                <a:ea typeface="Calibri"/>
                <a:cs typeface="Calibri"/>
                <a:sym typeface="Calibri"/>
              </a:defRPr>
            </a:lvl2pPr>
            <a:lvl3pPr marL="0" lvl="2" indent="0" algn="ctr">
              <a:spcBef>
                <a:spcPts val="0"/>
              </a:spcBef>
              <a:buNone/>
              <a:defRPr>
                <a:latin typeface="Calibri"/>
                <a:ea typeface="Calibri"/>
                <a:cs typeface="Calibri"/>
                <a:sym typeface="Calibri"/>
              </a:defRPr>
            </a:lvl3pPr>
            <a:lvl4pPr marL="0" lvl="3" indent="0" algn="ctr">
              <a:spcBef>
                <a:spcPts val="0"/>
              </a:spcBef>
              <a:buNone/>
              <a:defRPr>
                <a:latin typeface="Calibri"/>
                <a:ea typeface="Calibri"/>
                <a:cs typeface="Calibri"/>
                <a:sym typeface="Calibri"/>
              </a:defRPr>
            </a:lvl4pPr>
            <a:lvl5pPr marL="0" lvl="4" indent="0" algn="ctr">
              <a:spcBef>
                <a:spcPts val="0"/>
              </a:spcBef>
              <a:buNone/>
              <a:defRPr>
                <a:latin typeface="Calibri"/>
                <a:ea typeface="Calibri"/>
                <a:cs typeface="Calibri"/>
                <a:sym typeface="Calibri"/>
              </a:defRPr>
            </a:lvl5pPr>
            <a:lvl6pPr marL="0" lvl="5" indent="0" algn="ctr">
              <a:spcBef>
                <a:spcPts val="0"/>
              </a:spcBef>
              <a:buNone/>
              <a:defRPr>
                <a:latin typeface="Calibri"/>
                <a:ea typeface="Calibri"/>
                <a:cs typeface="Calibri"/>
                <a:sym typeface="Calibri"/>
              </a:defRPr>
            </a:lvl6pPr>
            <a:lvl7pPr marL="0" lvl="6" indent="0" algn="ctr">
              <a:spcBef>
                <a:spcPts val="0"/>
              </a:spcBef>
              <a:buNone/>
              <a:defRPr>
                <a:latin typeface="Calibri"/>
                <a:ea typeface="Calibri"/>
                <a:cs typeface="Calibri"/>
                <a:sym typeface="Calibri"/>
              </a:defRPr>
            </a:lvl7pPr>
            <a:lvl8pPr marL="0" lvl="7" indent="0" algn="ctr">
              <a:spcBef>
                <a:spcPts val="0"/>
              </a:spcBef>
              <a:buNone/>
              <a:defRPr>
                <a:latin typeface="Calibri"/>
                <a:ea typeface="Calibri"/>
                <a:cs typeface="Calibri"/>
                <a:sym typeface="Calibri"/>
              </a:defRPr>
            </a:lvl8pPr>
            <a:lvl9pPr marL="0" lvl="8" indent="0" algn="ctr">
              <a:spcBef>
                <a:spcPts val="0"/>
              </a:spcBef>
              <a:buNone/>
              <a:defRPr>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olo, testo e immagine">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3E4C4561-347F-D04A-AB74-2E115C024BB0}"/>
              </a:ext>
            </a:extLst>
          </p:cNvPr>
          <p:cNvSpPr>
            <a:spLocks noGrp="1"/>
          </p:cNvSpPr>
          <p:nvPr>
            <p:ph type="pic" idx="1"/>
          </p:nvPr>
        </p:nvSpPr>
        <p:spPr>
          <a:xfrm>
            <a:off x="4572002" y="1825625"/>
            <a:ext cx="3944541" cy="4351338"/>
          </a:xfrm>
        </p:spPr>
        <p:txBody>
          <a:bodyPr anchor="ctr">
            <a:normAutofit/>
          </a:bodyPr>
          <a:lstStyle>
            <a:lvl1pPr marL="0" indent="0" algn="ctr">
              <a:buNone/>
              <a:defRPr sz="1800" b="0" i="1">
                <a:latin typeface="Fira Sans" panose="020B0503050000020004" pitchFamily="34" charset="0"/>
              </a:defRPr>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r>
              <a:rPr lang="it-IT"/>
              <a:t>Fare clic sull'icona per inserire un'immagine</a:t>
            </a:r>
            <a:endParaRPr lang="it-IT" dirty="0"/>
          </a:p>
        </p:txBody>
      </p:sp>
      <p:sp>
        <p:nvSpPr>
          <p:cNvPr id="4" name="Segnaposto testo 3">
            <a:extLst>
              <a:ext uri="{FF2B5EF4-FFF2-40B4-BE49-F238E27FC236}">
                <a16:creationId xmlns:a16="http://schemas.microsoft.com/office/drawing/2014/main" id="{89134FB0-2826-354B-B1BA-F95D422DE94B}"/>
              </a:ext>
            </a:extLst>
          </p:cNvPr>
          <p:cNvSpPr>
            <a:spLocks noGrp="1"/>
          </p:cNvSpPr>
          <p:nvPr>
            <p:ph type="body" sz="half" idx="2"/>
          </p:nvPr>
        </p:nvSpPr>
        <p:spPr>
          <a:xfrm>
            <a:off x="629843" y="1825625"/>
            <a:ext cx="3769967" cy="4351338"/>
          </a:xfrm>
        </p:spPr>
        <p:txBody>
          <a:bodyPr anchor="ctr"/>
          <a:lstStyle>
            <a:lvl1pPr marL="0" indent="0">
              <a:buFont typeface="Fira Sans" panose="020B0503050000020004" pitchFamily="34" charset="0"/>
              <a:buNone/>
              <a:defRPr sz="1800" b="0" i="0">
                <a:solidFill>
                  <a:schemeClr val="tx1">
                    <a:lumMod val="65000"/>
                    <a:lumOff val="35000"/>
                  </a:schemeClr>
                </a:solidFill>
                <a:latin typeface="Fira Sans Medium" panose="020B0503050000020004" pitchFamily="34" charset="0"/>
              </a:defRPr>
            </a:lvl1pPr>
            <a:lvl2pPr marL="514325"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1600">
                <a:solidFill>
                  <a:schemeClr val="tx1">
                    <a:lumMod val="65000"/>
                    <a:lumOff val="35000"/>
                  </a:schemeClr>
                </a:solidFill>
              </a:defRPr>
            </a:lvl2pPr>
            <a:lvl3pPr marL="814348"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1400">
                <a:solidFill>
                  <a:schemeClr val="tx1">
                    <a:lumMod val="65000"/>
                    <a:lumOff val="35000"/>
                  </a:schemeClr>
                </a:solidFill>
              </a:defRPr>
            </a:lvl3pPr>
            <a:lvl4pPr marL="1200090"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it-IT"/>
              <a:t>Modifica gli stili del testo dello schema</a:t>
            </a:r>
          </a:p>
        </p:txBody>
      </p:sp>
      <p:sp>
        <p:nvSpPr>
          <p:cNvPr id="9" name="Segnaposto titolo 1">
            <a:extLst>
              <a:ext uri="{FF2B5EF4-FFF2-40B4-BE49-F238E27FC236}">
                <a16:creationId xmlns:a16="http://schemas.microsoft.com/office/drawing/2014/main" id="{4B4775A8-EB69-F341-A56E-1D29905F9C0F}"/>
              </a:ext>
            </a:extLst>
          </p:cNvPr>
          <p:cNvSpPr>
            <a:spLocks noGrp="1"/>
          </p:cNvSpPr>
          <p:nvPr>
            <p:ph type="title"/>
          </p:nvPr>
        </p:nvSpPr>
        <p:spPr>
          <a:xfrm>
            <a:off x="628650" y="365126"/>
            <a:ext cx="7886700" cy="988662"/>
          </a:xfrm>
          <a:prstGeom prst="rect">
            <a:avLst/>
          </a:prstGeom>
        </p:spPr>
        <p:txBody>
          <a:bodyPr vert="horz" lIns="91440" tIns="45720" rIns="91440" bIns="45720" rtlCol="0" anchor="t">
            <a:noAutofit/>
          </a:bodyPr>
          <a:lstStyle>
            <a:lvl1pPr>
              <a:defRPr sz="2800"/>
            </a:lvl1pPr>
          </a:lstStyle>
          <a:p>
            <a:r>
              <a:rPr lang="it-IT"/>
              <a:t>Fare clic per modificare lo stile del titolo</a:t>
            </a:r>
            <a:endParaRPr lang="it-IT" dirty="0"/>
          </a:p>
        </p:txBody>
      </p:sp>
      <p:cxnSp>
        <p:nvCxnSpPr>
          <p:cNvPr id="13" name="Connettore 1 11">
            <a:extLst>
              <a:ext uri="{FF2B5EF4-FFF2-40B4-BE49-F238E27FC236}">
                <a16:creationId xmlns:a16="http://schemas.microsoft.com/office/drawing/2014/main" id="{FA2017BD-9851-40F3-9387-76B954125C45}"/>
              </a:ext>
            </a:extLst>
          </p:cNvPr>
          <p:cNvCxnSpPr>
            <a:cxnSpLocks/>
          </p:cNvCxnSpPr>
          <p:nvPr userDrawn="1"/>
        </p:nvCxnSpPr>
        <p:spPr>
          <a:xfrm>
            <a:off x="3936274" y="6362039"/>
            <a:ext cx="4579076" cy="0"/>
          </a:xfrm>
          <a:prstGeom prst="line">
            <a:avLst/>
          </a:prstGeom>
          <a:ln w="19050">
            <a:solidFill>
              <a:srgbClr val="002677"/>
            </a:solidFill>
          </a:ln>
        </p:spPr>
        <p:style>
          <a:lnRef idx="1">
            <a:schemeClr val="accent1"/>
          </a:lnRef>
          <a:fillRef idx="0">
            <a:schemeClr val="accent1"/>
          </a:fillRef>
          <a:effectRef idx="0">
            <a:schemeClr val="accent1"/>
          </a:effectRef>
          <a:fontRef idx="minor">
            <a:schemeClr val="tx1"/>
          </a:fontRef>
        </p:style>
      </p:cxnSp>
      <p:pic>
        <p:nvPicPr>
          <p:cNvPr id="15" name="Immagine 14" descr="Immagine che contiene testo, clipart&#10;&#10;Descrizione generata automaticamente">
            <a:extLst>
              <a:ext uri="{FF2B5EF4-FFF2-40B4-BE49-F238E27FC236}">
                <a16:creationId xmlns:a16="http://schemas.microsoft.com/office/drawing/2014/main" id="{D51917CD-D9B5-49E6-A45B-C0B6D19D74AB}"/>
              </a:ext>
            </a:extLst>
          </p:cNvPr>
          <p:cNvPicPr>
            <a:picLocks noChangeAspect="1"/>
          </p:cNvPicPr>
          <p:nvPr userDrawn="1"/>
        </p:nvPicPr>
        <p:blipFill>
          <a:blip r:embed="rId2">
            <a:alphaModFix amt="51000"/>
          </a:blip>
          <a:stretch>
            <a:fillRect/>
          </a:stretch>
        </p:blipFill>
        <p:spPr>
          <a:xfrm>
            <a:off x="628650" y="6419128"/>
            <a:ext cx="668325" cy="233831"/>
          </a:xfrm>
          <a:prstGeom prst="rect">
            <a:avLst/>
          </a:prstGeom>
        </p:spPr>
      </p:pic>
      <p:sp>
        <p:nvSpPr>
          <p:cNvPr id="16" name="Segnaposto numero diapositiva 4">
            <a:extLst>
              <a:ext uri="{FF2B5EF4-FFF2-40B4-BE49-F238E27FC236}">
                <a16:creationId xmlns:a16="http://schemas.microsoft.com/office/drawing/2014/main" id="{8983E40E-74AF-49C5-86DB-D9F5D6311AFC}"/>
              </a:ext>
            </a:extLst>
          </p:cNvPr>
          <p:cNvSpPr>
            <a:spLocks noGrp="1"/>
          </p:cNvSpPr>
          <p:nvPr>
            <p:ph type="sldNum" sz="quarter" idx="16"/>
          </p:nvPr>
        </p:nvSpPr>
        <p:spPr>
          <a:xfrm>
            <a:off x="3553097" y="6419128"/>
            <a:ext cx="4962253" cy="365125"/>
          </a:xfrm>
          <a:noFill/>
        </p:spPr>
        <p:txBody>
          <a:bodyPr>
            <a:normAutofit/>
          </a:bodyPr>
          <a:lstStyle>
            <a:lvl1pPr>
              <a:defRPr sz="900">
                <a:solidFill>
                  <a:srgbClr val="7D7D7E"/>
                </a:solidFill>
              </a:defRPr>
            </a:lvl1pPr>
          </a:lstStyle>
          <a:p>
            <a:r>
              <a:rPr lang="it-IT" dirty="0"/>
              <a:t>S.Bianco, </a:t>
            </a:r>
            <a:r>
              <a:rPr lang="it-IT" dirty="0" err="1"/>
              <a:t>A.M.Pastorini</a:t>
            </a:r>
            <a:r>
              <a:rPr lang="it-IT" dirty="0"/>
              <a:t> - Open Access per l'accesso equo e sostenibile alla conoscenza </a:t>
            </a:r>
          </a:p>
          <a:p>
            <a:r>
              <a:rPr lang="it-IT" sz="800" dirty="0"/>
              <a:t>2021.07.15 </a:t>
            </a:r>
            <a:r>
              <a:rPr lang="pt-BR" sz="800" dirty="0"/>
              <a:t>DOI 10.15161/oar.it/73931</a:t>
            </a:r>
            <a:endParaRPr lang="it-IT" sz="800" dirty="0"/>
          </a:p>
          <a:p>
            <a:fld id="{FEC4A954-C260-E84D-8B85-4D54550A05DF}" type="slidenum">
              <a:rPr lang="it-IT" b="1" smtClean="0">
                <a:solidFill>
                  <a:srgbClr val="002677"/>
                </a:solidFill>
              </a:rPr>
              <a:pPr/>
              <a:t>‹#›</a:t>
            </a:fld>
            <a:endParaRPr lang="it-IT" b="1" dirty="0">
              <a:solidFill>
                <a:srgbClr val="002677"/>
              </a:solidFill>
            </a:endParaRPr>
          </a:p>
        </p:txBody>
      </p:sp>
    </p:spTree>
    <p:extLst>
      <p:ext uri="{BB962C8B-B14F-4D97-AF65-F5344CB8AC3E}">
        <p14:creationId xmlns:p14="http://schemas.microsoft.com/office/powerpoint/2010/main" val="403169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olo e immagine">
    <p:spTree>
      <p:nvGrpSpPr>
        <p:cNvPr id="1" name=""/>
        <p:cNvGrpSpPr/>
        <p:nvPr/>
      </p:nvGrpSpPr>
      <p:grpSpPr>
        <a:xfrm>
          <a:off x="0" y="0"/>
          <a:ext cx="0" cy="0"/>
          <a:chOff x="0" y="0"/>
          <a:chExt cx="0" cy="0"/>
        </a:xfrm>
      </p:grpSpPr>
      <p:sp>
        <p:nvSpPr>
          <p:cNvPr id="11" name="Segnaposto immagine 2">
            <a:extLst>
              <a:ext uri="{FF2B5EF4-FFF2-40B4-BE49-F238E27FC236}">
                <a16:creationId xmlns:a16="http://schemas.microsoft.com/office/drawing/2014/main" id="{D4F9B8F1-23BB-DE44-B117-C81D61DBD6A5}"/>
              </a:ext>
            </a:extLst>
          </p:cNvPr>
          <p:cNvSpPr>
            <a:spLocks noGrp="1"/>
          </p:cNvSpPr>
          <p:nvPr>
            <p:ph type="pic" sz="quarter" idx="10"/>
          </p:nvPr>
        </p:nvSpPr>
        <p:spPr>
          <a:xfrm>
            <a:off x="628650" y="1543054"/>
            <a:ext cx="7886700" cy="4024630"/>
          </a:xfrm>
        </p:spPr>
        <p:txBody>
          <a:bodyPr anchor="ctr"/>
          <a:lstStyle>
            <a:lvl1pPr marL="0" marR="0" indent="0" algn="ctr" defTabSz="685766" rtl="0" eaLnBrk="1" fontAlgn="auto" latinLnBrk="0" hangingPunct="1">
              <a:lnSpc>
                <a:spcPct val="90000"/>
              </a:lnSpc>
              <a:spcBef>
                <a:spcPts val="750"/>
              </a:spcBef>
              <a:spcAft>
                <a:spcPts val="0"/>
              </a:spcAft>
              <a:buClrTx/>
              <a:buSzTx/>
              <a:buFont typeface="Fira Sans" panose="020B0503050000020004" pitchFamily="34" charset="0"/>
              <a:buNone/>
              <a:tabLst/>
              <a:defRPr b="0" i="1">
                <a:latin typeface="Fira Sans" panose="020B0503050000020004" pitchFamily="34" charset="0"/>
              </a:defRPr>
            </a:lvl1pPr>
          </a:lstStyle>
          <a:p>
            <a:pPr marL="0" marR="0" lvl="0" indent="0" algn="l" defTabSz="685766" rtl="0" eaLnBrk="1" fontAlgn="auto" latinLnBrk="0" hangingPunct="1">
              <a:lnSpc>
                <a:spcPct val="90000"/>
              </a:lnSpc>
              <a:spcBef>
                <a:spcPts val="750"/>
              </a:spcBef>
              <a:spcAft>
                <a:spcPts val="0"/>
              </a:spcAft>
              <a:buClrTx/>
              <a:buSzTx/>
              <a:buFont typeface="Fira Sans" panose="020B0503050000020004" pitchFamily="34" charset="0"/>
              <a:buNone/>
              <a:tabLst/>
              <a:defRPr/>
            </a:pPr>
            <a:r>
              <a:rPr lang="it-IT" dirty="0"/>
              <a:t>Fare clic sull'icona per inserire un'immagine</a:t>
            </a:r>
          </a:p>
        </p:txBody>
      </p:sp>
      <p:sp>
        <p:nvSpPr>
          <p:cNvPr id="8" name="Segnaposto testo 3">
            <a:extLst>
              <a:ext uri="{FF2B5EF4-FFF2-40B4-BE49-F238E27FC236}">
                <a16:creationId xmlns:a16="http://schemas.microsoft.com/office/drawing/2014/main" id="{897D9E1E-9C0A-0D41-B11A-9921E9353E70}"/>
              </a:ext>
            </a:extLst>
          </p:cNvPr>
          <p:cNvSpPr>
            <a:spLocks noGrp="1"/>
          </p:cNvSpPr>
          <p:nvPr>
            <p:ph type="body" sz="quarter" idx="17" hasCustomPrompt="1"/>
          </p:nvPr>
        </p:nvSpPr>
        <p:spPr>
          <a:xfrm>
            <a:off x="628650" y="5747075"/>
            <a:ext cx="7886700" cy="429888"/>
          </a:xfrm>
        </p:spPr>
        <p:txBody>
          <a:bodyPr>
            <a:noAutofit/>
          </a:bodyPr>
          <a:lstStyle>
            <a:lvl1pPr marL="0" indent="0">
              <a:buNone/>
              <a:defRPr sz="1050" b="0" i="1">
                <a:latin typeface="Fira Sans Medium" panose="020B0503050000020004" pitchFamily="34" charset="0"/>
              </a:defRPr>
            </a:lvl1pPr>
          </a:lstStyle>
          <a:p>
            <a:r>
              <a:rPr lang="it-IT" dirty="0"/>
              <a:t>Fare clic per inserire note</a:t>
            </a:r>
          </a:p>
        </p:txBody>
      </p:sp>
      <p:sp>
        <p:nvSpPr>
          <p:cNvPr id="10" name="Segnaposto titolo 1">
            <a:extLst>
              <a:ext uri="{FF2B5EF4-FFF2-40B4-BE49-F238E27FC236}">
                <a16:creationId xmlns:a16="http://schemas.microsoft.com/office/drawing/2014/main" id="{E6275BA2-C88F-D442-BB44-16AD120A3F65}"/>
              </a:ext>
            </a:extLst>
          </p:cNvPr>
          <p:cNvSpPr>
            <a:spLocks noGrp="1"/>
          </p:cNvSpPr>
          <p:nvPr>
            <p:ph type="title"/>
          </p:nvPr>
        </p:nvSpPr>
        <p:spPr>
          <a:xfrm>
            <a:off x="628650" y="365126"/>
            <a:ext cx="7886700" cy="988662"/>
          </a:xfrm>
          <a:prstGeom prst="rect">
            <a:avLst/>
          </a:prstGeom>
        </p:spPr>
        <p:txBody>
          <a:bodyPr vert="horz" lIns="91440" tIns="45720" rIns="91440" bIns="45720" rtlCol="0" anchor="t">
            <a:noAutofit/>
          </a:bodyPr>
          <a:lstStyle>
            <a:lvl1pPr>
              <a:defRPr sz="2800"/>
            </a:lvl1pPr>
          </a:lstStyle>
          <a:p>
            <a:r>
              <a:rPr lang="it-IT"/>
              <a:t>Fare clic per modificare lo stile del titolo</a:t>
            </a:r>
            <a:endParaRPr lang="it-IT" dirty="0"/>
          </a:p>
        </p:txBody>
      </p:sp>
      <p:pic>
        <p:nvPicPr>
          <p:cNvPr id="14" name="Immagine 13" descr="Immagine che contiene testo, clipart&#10;&#10;Descrizione generata automaticamente">
            <a:extLst>
              <a:ext uri="{FF2B5EF4-FFF2-40B4-BE49-F238E27FC236}">
                <a16:creationId xmlns:a16="http://schemas.microsoft.com/office/drawing/2014/main" id="{56D790BC-F70A-4CF4-9F8A-5D5FFC316EBD}"/>
              </a:ext>
            </a:extLst>
          </p:cNvPr>
          <p:cNvPicPr>
            <a:picLocks noChangeAspect="1"/>
          </p:cNvPicPr>
          <p:nvPr userDrawn="1"/>
        </p:nvPicPr>
        <p:blipFill>
          <a:blip r:embed="rId2">
            <a:alphaModFix amt="51000"/>
          </a:blip>
          <a:stretch>
            <a:fillRect/>
          </a:stretch>
        </p:blipFill>
        <p:spPr>
          <a:xfrm>
            <a:off x="628650" y="6419128"/>
            <a:ext cx="668325" cy="233831"/>
          </a:xfrm>
          <a:prstGeom prst="rect">
            <a:avLst/>
          </a:prstGeom>
        </p:spPr>
      </p:pic>
      <p:cxnSp>
        <p:nvCxnSpPr>
          <p:cNvPr id="16" name="Connettore 1 11">
            <a:extLst>
              <a:ext uri="{FF2B5EF4-FFF2-40B4-BE49-F238E27FC236}">
                <a16:creationId xmlns:a16="http://schemas.microsoft.com/office/drawing/2014/main" id="{D829F5E3-6068-4D1C-9EB7-103A9CE67275}"/>
              </a:ext>
            </a:extLst>
          </p:cNvPr>
          <p:cNvCxnSpPr>
            <a:cxnSpLocks/>
          </p:cNvCxnSpPr>
          <p:nvPr userDrawn="1"/>
        </p:nvCxnSpPr>
        <p:spPr>
          <a:xfrm>
            <a:off x="3936274" y="6362039"/>
            <a:ext cx="4579076" cy="0"/>
          </a:xfrm>
          <a:prstGeom prst="line">
            <a:avLst/>
          </a:prstGeom>
          <a:ln w="19050">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egnaposto numero diapositiva 4">
            <a:extLst>
              <a:ext uri="{FF2B5EF4-FFF2-40B4-BE49-F238E27FC236}">
                <a16:creationId xmlns:a16="http://schemas.microsoft.com/office/drawing/2014/main" id="{1BADAE7F-3C3B-42AA-8D5F-00E07875E7D8}"/>
              </a:ext>
            </a:extLst>
          </p:cNvPr>
          <p:cNvSpPr>
            <a:spLocks noGrp="1"/>
          </p:cNvSpPr>
          <p:nvPr>
            <p:ph type="sldNum" sz="quarter" idx="16"/>
          </p:nvPr>
        </p:nvSpPr>
        <p:spPr>
          <a:xfrm>
            <a:off x="3553097" y="6419128"/>
            <a:ext cx="4962253" cy="365125"/>
          </a:xfrm>
          <a:noFill/>
        </p:spPr>
        <p:txBody>
          <a:bodyPr>
            <a:normAutofit/>
          </a:bodyPr>
          <a:lstStyle>
            <a:lvl1pPr>
              <a:defRPr sz="900">
                <a:solidFill>
                  <a:srgbClr val="7D7D7E"/>
                </a:solidFill>
              </a:defRPr>
            </a:lvl1pPr>
          </a:lstStyle>
          <a:p>
            <a:r>
              <a:rPr lang="it-IT" dirty="0"/>
              <a:t>S.Bianco, </a:t>
            </a:r>
            <a:r>
              <a:rPr lang="it-IT" dirty="0" err="1"/>
              <a:t>A.M.Pastorini</a:t>
            </a:r>
            <a:r>
              <a:rPr lang="it-IT" dirty="0"/>
              <a:t> - Open Access per l'accesso equo e sostenibile alla conoscenza </a:t>
            </a:r>
          </a:p>
          <a:p>
            <a:r>
              <a:rPr lang="it-IT" sz="800" dirty="0"/>
              <a:t>2021.07.15 DOI 10.15161/</a:t>
            </a:r>
            <a:r>
              <a:rPr lang="it-IT" sz="800" dirty="0" err="1"/>
              <a:t>oar.it</a:t>
            </a:r>
            <a:r>
              <a:rPr lang="it-IT" sz="800" dirty="0"/>
              <a:t>/73931</a:t>
            </a:r>
          </a:p>
          <a:p>
            <a:fld id="{FEC4A954-C260-E84D-8B85-4D54550A05DF}" type="slidenum">
              <a:rPr lang="it-IT" b="1" smtClean="0">
                <a:solidFill>
                  <a:srgbClr val="002677"/>
                </a:solidFill>
              </a:rPr>
              <a:pPr/>
              <a:t>‹#›</a:t>
            </a:fld>
            <a:endParaRPr lang="it-IT" b="1" dirty="0">
              <a:solidFill>
                <a:srgbClr val="002677"/>
              </a:solidFill>
            </a:endParaRPr>
          </a:p>
        </p:txBody>
      </p:sp>
    </p:spTree>
    <p:extLst>
      <p:ext uri="{BB962C8B-B14F-4D97-AF65-F5344CB8AC3E}">
        <p14:creationId xmlns:p14="http://schemas.microsoft.com/office/powerpoint/2010/main" val="221941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505265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7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76"/>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 name="Google Shape;13;p76"/>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 name="Google Shape;14;p7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buNone/>
              <a:defRPr sz="1800" b="0" i="0" u="none" strike="noStrike" cap="none">
                <a:solidFill>
                  <a:srgbClr val="FFFFFF"/>
                </a:solidFill>
                <a:latin typeface="Calibri"/>
                <a:ea typeface="Calibri"/>
                <a:cs typeface="Calibri"/>
                <a:sym typeface="Calibri"/>
              </a:defRPr>
            </a:lvl1pPr>
            <a:lvl2pPr marL="0" marR="0" lvl="1" indent="0" algn="ctr" rtl="0">
              <a:spcBef>
                <a:spcPts val="0"/>
              </a:spcBef>
              <a:buNone/>
              <a:defRPr sz="1800" b="0" i="0" u="none" strike="noStrike" cap="none">
                <a:solidFill>
                  <a:srgbClr val="FFFFFF"/>
                </a:solidFill>
                <a:latin typeface="Calibri"/>
                <a:ea typeface="Calibri"/>
                <a:cs typeface="Calibri"/>
                <a:sym typeface="Calibri"/>
              </a:defRPr>
            </a:lvl2pPr>
            <a:lvl3pPr marL="0" marR="0" lvl="2" indent="0" algn="ctr" rtl="0">
              <a:spcBef>
                <a:spcPts val="0"/>
              </a:spcBef>
              <a:buNone/>
              <a:defRPr sz="1800" b="0" i="0" u="none" strike="noStrike" cap="none">
                <a:solidFill>
                  <a:srgbClr val="FFFFFF"/>
                </a:solidFill>
                <a:latin typeface="Calibri"/>
                <a:ea typeface="Calibri"/>
                <a:cs typeface="Calibri"/>
                <a:sym typeface="Calibri"/>
              </a:defRPr>
            </a:lvl3pPr>
            <a:lvl4pPr marL="0" marR="0" lvl="3" indent="0" algn="ctr" rtl="0">
              <a:spcBef>
                <a:spcPts val="0"/>
              </a:spcBef>
              <a:buNone/>
              <a:defRPr sz="1800" b="0" i="0" u="none" strike="noStrike" cap="none">
                <a:solidFill>
                  <a:srgbClr val="FFFFFF"/>
                </a:solidFill>
                <a:latin typeface="Calibri"/>
                <a:ea typeface="Calibri"/>
                <a:cs typeface="Calibri"/>
                <a:sym typeface="Calibri"/>
              </a:defRPr>
            </a:lvl4pPr>
            <a:lvl5pPr marL="0" marR="0" lvl="4" indent="0" algn="ctr" rtl="0">
              <a:spcBef>
                <a:spcPts val="0"/>
              </a:spcBef>
              <a:buNone/>
              <a:defRPr sz="1800" b="0" i="0" u="none" strike="noStrike" cap="none">
                <a:solidFill>
                  <a:srgbClr val="FFFFFF"/>
                </a:solidFill>
                <a:latin typeface="Calibri"/>
                <a:ea typeface="Calibri"/>
                <a:cs typeface="Calibri"/>
                <a:sym typeface="Calibri"/>
              </a:defRPr>
            </a:lvl5pPr>
            <a:lvl6pPr marL="0" marR="0" lvl="5" indent="0" algn="ctr" rtl="0">
              <a:spcBef>
                <a:spcPts val="0"/>
              </a:spcBef>
              <a:buNone/>
              <a:defRPr sz="1800" b="0" i="0" u="none" strike="noStrike" cap="none">
                <a:solidFill>
                  <a:srgbClr val="FFFFFF"/>
                </a:solidFill>
                <a:latin typeface="Calibri"/>
                <a:ea typeface="Calibri"/>
                <a:cs typeface="Calibri"/>
                <a:sym typeface="Calibri"/>
              </a:defRPr>
            </a:lvl6pPr>
            <a:lvl7pPr marL="0" marR="0" lvl="6" indent="0" algn="ctr" rtl="0">
              <a:spcBef>
                <a:spcPts val="0"/>
              </a:spcBef>
              <a:buNone/>
              <a:defRPr sz="1800" b="0" i="0" u="none" strike="noStrike" cap="none">
                <a:solidFill>
                  <a:srgbClr val="FFFFFF"/>
                </a:solidFill>
                <a:latin typeface="Calibri"/>
                <a:ea typeface="Calibri"/>
                <a:cs typeface="Calibri"/>
                <a:sym typeface="Calibri"/>
              </a:defRPr>
            </a:lvl7pPr>
            <a:lvl8pPr marL="0" marR="0" lvl="7" indent="0" algn="ctr" rtl="0">
              <a:spcBef>
                <a:spcPts val="0"/>
              </a:spcBef>
              <a:buNone/>
              <a:defRPr sz="1800" b="0" i="0" u="none" strike="noStrike" cap="none">
                <a:solidFill>
                  <a:srgbClr val="FFFFFF"/>
                </a:solidFill>
                <a:latin typeface="Calibri"/>
                <a:ea typeface="Calibri"/>
                <a:cs typeface="Calibri"/>
                <a:sym typeface="Calibri"/>
              </a:defRPr>
            </a:lvl8pPr>
            <a:lvl9pPr marL="0" marR="0" lvl="8" indent="0" algn="ctr" rtl="0">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76"/>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GB"/>
              <a:t>S.Bianco con R.Barbera, M.Maggi, D.Menasce, L.Patrizii - Accesso equo, aperto e sostenibile alla conoscenza - GenOA Week 2021.10.26 DOI 10.15161/oar.it/74229</a:t>
            </a:r>
            <a:endParaRPr/>
          </a:p>
        </p:txBody>
      </p:sp>
      <p:sp>
        <p:nvSpPr>
          <p:cNvPr id="16" name="Google Shape;16;p76"/>
          <p:cNvSpPr txBox="1">
            <a:spLocks noGrp="1"/>
          </p:cNvSpPr>
          <p:nvPr>
            <p:ph type="dt" idx="10"/>
          </p:nvPr>
        </p:nvSpPr>
        <p:spPr>
          <a:xfrm rot="-5400000">
            <a:off x="8033952" y="1163319"/>
            <a:ext cx="1473199" cy="36576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17" name="Google Shape;17;p76" descr="ccby.png"/>
          <p:cNvPicPr preferRelativeResize="0"/>
          <p:nvPr/>
        </p:nvPicPr>
        <p:blipFill rotWithShape="1">
          <a:blip r:embed="rId18">
            <a:alphaModFix/>
          </a:blip>
          <a:srcRect/>
          <a:stretch/>
        </p:blipFill>
        <p:spPr>
          <a:xfrm rot="-5400000">
            <a:off x="8452467" y="361392"/>
            <a:ext cx="1010650" cy="3555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5" r:id="rId14"/>
    <p:sldLayoutId id="2147483666" r:id="rId15"/>
    <p:sldLayoutId id="2147483669" r:id="rId16"/>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hyperlink" Target="http://doi.org/10.5281/zenodo.1247497"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hyperlink" Target="https://www.coalition-s.org/monitoring-the-effects-of-plan-s-on-research-and-scholarly-communication-update/"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50.PNG"/><Relationship Id="rId4" Type="http://schemas.openxmlformats.org/officeDocument/2006/relationships/hyperlink" Target="https://osc.universityofcalifornia.edu/2015/12/a-social-networking-site-is-not-an-open-access-repository/"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doi.org/10.12688/f1000research.27468.2"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2" Type="http://schemas.openxmlformats.org/officeDocument/2006/relationships/hyperlink" Target="https://onlinelibrary.wiley.com/doi/full/10.1002/leap.1262" TargetMode="Externa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www.roars.it/online/accesso-aperto-e-accesso-chiuso-una-risposta-ad-andrea-angiolini-direttore-editoriale-de-il-mulino/"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ems.press/subscribe-to-open"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hyperlink" Target="https://doi.org/10.6084/m9.figshare.c.4561397"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79.xml.rels><?xml version="1.0" encoding="UTF-8" standalone="yes"?>
<Relationships xmlns="http://schemas.openxmlformats.org/package/2006/relationships"><Relationship Id="rId3" Type="http://schemas.openxmlformats.org/officeDocument/2006/relationships/hyperlink" Target="https://www.gssi.it/seminars/seminars-and-events-2020/item/9917-workshop-on-green-open-access-transformative-agreements-and-plans" TargetMode="External"/><Relationship Id="rId2" Type="http://schemas.openxmlformats.org/officeDocument/2006/relationships/image" Target="../media/image58.emf"/><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hyperlink" Target="https://doi.org/10.15161/oar.it/23538" TargetMode="External"/><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2.emf"/><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hyperlink" Target="https://doi.org/10.5281/zenodo.5495956" TargetMode="External"/><Relationship Id="rId7" Type="http://schemas.openxmlformats.org/officeDocument/2006/relationships/hyperlink" Target="https://www.ledizioni.it/download/26281/" TargetMode="External"/><Relationship Id="rId2" Type="http://schemas.openxmlformats.org/officeDocument/2006/relationships/hyperlink" Target="https://doi.org/10.5281/zenodo.5642944" TargetMode="External"/><Relationship Id="rId1" Type="http://schemas.openxmlformats.org/officeDocument/2006/relationships/slideLayout" Target="../slideLayouts/slideLayout2.xml"/><Relationship Id="rId6" Type="http://schemas.openxmlformats.org/officeDocument/2006/relationships/hyperlink" Target="https://www.robertocaso.it/2020/01/01/la-rivoluzione-incompiuta-2/" TargetMode="External"/><Relationship Id="rId5" Type="http://schemas.openxmlformats.org/officeDocument/2006/relationships/hyperlink" Target="http://library.ifla.org/id/eprint/2673/" TargetMode="External"/><Relationship Id="rId4" Type="http://schemas.openxmlformats.org/officeDocument/2006/relationships/hyperlink" Target="https://riviste.aib.it/index.php/vedianche/article/view/12987"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doi.org/10.15161/oar.it/23538"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24" name="Picture 23">
            <a:extLst>
              <a:ext uri="{FF2B5EF4-FFF2-40B4-BE49-F238E27FC236}">
                <a16:creationId xmlns:a16="http://schemas.microsoft.com/office/drawing/2014/main" id="{C53E3918-0304-5C4E-BCDE-F700849AC0AC}"/>
              </a:ext>
            </a:extLst>
          </p:cNvPr>
          <p:cNvPicPr>
            <a:picLocks noChangeAspect="1"/>
          </p:cNvPicPr>
          <p:nvPr/>
        </p:nvPicPr>
        <p:blipFill>
          <a:blip r:embed="rId3"/>
          <a:stretch>
            <a:fillRect/>
          </a:stretch>
        </p:blipFill>
        <p:spPr>
          <a:xfrm rot="20221293">
            <a:off x="0" y="2209800"/>
            <a:ext cx="9144000" cy="2438400"/>
          </a:xfrm>
          <a:prstGeom prst="rect">
            <a:avLst/>
          </a:prstGeom>
        </p:spPr>
      </p:pic>
      <p:sp>
        <p:nvSpPr>
          <p:cNvPr id="98" name="Google Shape;98;p1"/>
          <p:cNvSpPr txBox="1">
            <a:spLocks noGrp="1"/>
          </p:cNvSpPr>
          <p:nvPr>
            <p:ph type="title"/>
          </p:nvPr>
        </p:nvSpPr>
        <p:spPr>
          <a:xfrm>
            <a:off x="190565" y="0"/>
            <a:ext cx="7981216" cy="245552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00000"/>
              <a:buFont typeface="Cambria"/>
              <a:buNone/>
            </a:pPr>
            <a:r>
              <a:rPr lang="en-US" sz="6000" b="1" dirty="0">
                <a:latin typeface="Calibri" panose="020F0502020204030204" pitchFamily="34" charset="0"/>
                <a:ea typeface="YUKYOKASHO MEDIUM" panose="02000500000000000000" pitchFamily="2" charset="-128"/>
                <a:cs typeface="Calibri" panose="020F0502020204030204" pitchFamily="34" charset="0"/>
              </a:rPr>
              <a:t>Accesso </a:t>
            </a:r>
            <a:r>
              <a:rPr lang="en-US" sz="6000" b="1" dirty="0" err="1">
                <a:latin typeface="Calibri" panose="020F0502020204030204" pitchFamily="34" charset="0"/>
                <a:ea typeface="YUKYOKASHO MEDIUM" panose="02000500000000000000" pitchFamily="2" charset="-128"/>
                <a:cs typeface="Calibri" panose="020F0502020204030204" pitchFamily="34" charset="0"/>
              </a:rPr>
              <a:t>equo</a:t>
            </a:r>
            <a:r>
              <a:rPr lang="en-US" sz="6000" b="1" dirty="0">
                <a:latin typeface="Calibri" panose="020F0502020204030204" pitchFamily="34" charset="0"/>
                <a:ea typeface="YUKYOKASHO MEDIUM" panose="02000500000000000000" pitchFamily="2" charset="-128"/>
                <a:cs typeface="Calibri" panose="020F0502020204030204" pitchFamily="34" charset="0"/>
              </a:rPr>
              <a:t>, </a:t>
            </a:r>
            <a:r>
              <a:rPr lang="en-US" sz="6000" b="1" dirty="0" err="1">
                <a:latin typeface="Calibri" panose="020F0502020204030204" pitchFamily="34" charset="0"/>
                <a:ea typeface="YUKYOKASHO MEDIUM" panose="02000500000000000000" pitchFamily="2" charset="-128"/>
                <a:cs typeface="Calibri" panose="020F0502020204030204" pitchFamily="34" charset="0"/>
              </a:rPr>
              <a:t>aperto</a:t>
            </a:r>
            <a:r>
              <a:rPr lang="en-US" sz="6000" b="1" dirty="0">
                <a:latin typeface="Calibri" panose="020F0502020204030204" pitchFamily="34" charset="0"/>
                <a:ea typeface="YUKYOKASHO MEDIUM" panose="02000500000000000000" pitchFamily="2" charset="-128"/>
                <a:cs typeface="Calibri" panose="020F0502020204030204" pitchFamily="34" charset="0"/>
              </a:rPr>
              <a:t> e </a:t>
            </a:r>
            <a:r>
              <a:rPr lang="en-US" sz="6000" b="1" dirty="0" err="1">
                <a:latin typeface="Calibri" panose="020F0502020204030204" pitchFamily="34" charset="0"/>
                <a:ea typeface="YUKYOKASHO MEDIUM" panose="02000500000000000000" pitchFamily="2" charset="-128"/>
                <a:cs typeface="Calibri" panose="020F0502020204030204" pitchFamily="34" charset="0"/>
              </a:rPr>
              <a:t>sostenibile</a:t>
            </a:r>
            <a:r>
              <a:rPr lang="en-US" sz="6000" b="1" dirty="0">
                <a:latin typeface="Calibri" panose="020F0502020204030204" pitchFamily="34" charset="0"/>
                <a:ea typeface="YUKYOKASHO MEDIUM" panose="02000500000000000000" pitchFamily="2" charset="-128"/>
                <a:cs typeface="Calibri" panose="020F0502020204030204" pitchFamily="34" charset="0"/>
              </a:rPr>
              <a:t> </a:t>
            </a:r>
            <a:r>
              <a:rPr lang="en-US" sz="6000" b="1" dirty="0" err="1">
                <a:latin typeface="Calibri" panose="020F0502020204030204" pitchFamily="34" charset="0"/>
                <a:ea typeface="YUKYOKASHO MEDIUM" panose="02000500000000000000" pitchFamily="2" charset="-128"/>
                <a:cs typeface="Calibri" panose="020F0502020204030204" pitchFamily="34" charset="0"/>
              </a:rPr>
              <a:t>alla</a:t>
            </a:r>
            <a:r>
              <a:rPr lang="en-US" sz="6000" b="1" dirty="0">
                <a:latin typeface="Calibri" panose="020F0502020204030204" pitchFamily="34" charset="0"/>
                <a:ea typeface="YUKYOKASHO MEDIUM" panose="02000500000000000000" pitchFamily="2" charset="-128"/>
                <a:cs typeface="Calibri" panose="020F0502020204030204" pitchFamily="34" charset="0"/>
              </a:rPr>
              <a:t> </a:t>
            </a:r>
            <a:r>
              <a:rPr lang="en-US" sz="6000" b="1" dirty="0" err="1">
                <a:latin typeface="Calibri" panose="020F0502020204030204" pitchFamily="34" charset="0"/>
                <a:ea typeface="YUKYOKASHO MEDIUM" panose="02000500000000000000" pitchFamily="2" charset="-128"/>
                <a:cs typeface="Calibri" panose="020F0502020204030204" pitchFamily="34" charset="0"/>
              </a:rPr>
              <a:t>conoscenza</a:t>
            </a:r>
            <a:endParaRPr sz="6000" b="1" dirty="0">
              <a:latin typeface="Calibri" panose="020F0502020204030204" pitchFamily="34" charset="0"/>
              <a:ea typeface="YUKYOKASHO MEDIUM" panose="02000500000000000000" pitchFamily="2" charset="-128"/>
              <a:cs typeface="Calibri" panose="020F0502020204030204" pitchFamily="34" charset="0"/>
            </a:endParaRPr>
          </a:p>
        </p:txBody>
      </p:sp>
      <p:sp>
        <p:nvSpPr>
          <p:cNvPr id="99" name="Google Shape;99;p1"/>
          <p:cNvSpPr txBox="1">
            <a:spLocks noGrp="1"/>
          </p:cNvSpPr>
          <p:nvPr>
            <p:ph type="body" idx="1"/>
          </p:nvPr>
        </p:nvSpPr>
        <p:spPr>
          <a:xfrm>
            <a:off x="3770617" y="4726912"/>
            <a:ext cx="4667800" cy="1756081"/>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spcBef>
                <a:spcPts val="0"/>
              </a:spcBef>
              <a:spcAft>
                <a:spcPts val="0"/>
              </a:spcAft>
              <a:buSzPct val="100000"/>
              <a:buNone/>
            </a:pPr>
            <a:r>
              <a:rPr lang="en-US" sz="2900" dirty="0"/>
              <a:t>Stefano Bianco</a:t>
            </a:r>
          </a:p>
          <a:p>
            <a:pPr marL="0" indent="0" algn="ctr">
              <a:spcBef>
                <a:spcPts val="0"/>
              </a:spcBef>
              <a:buSzPct val="100000"/>
              <a:buNone/>
            </a:pPr>
            <a:r>
              <a:rPr lang="en-US" sz="1700" i="1" dirty="0"/>
              <a:t> </a:t>
            </a:r>
            <a:r>
              <a:rPr lang="en-US" sz="1700" i="1" dirty="0" err="1"/>
              <a:t>Laboratori</a:t>
            </a:r>
            <a:r>
              <a:rPr lang="en-US" sz="1700" i="1" dirty="0"/>
              <a:t> </a:t>
            </a:r>
            <a:r>
              <a:rPr lang="en-US" sz="1700" i="1" dirty="0" err="1"/>
              <a:t>Nazionali</a:t>
            </a:r>
            <a:r>
              <a:rPr lang="en-US" sz="1700" i="1" dirty="0"/>
              <a:t> di Frascati</a:t>
            </a:r>
            <a:endParaRPr lang="en-US" sz="1700" dirty="0"/>
          </a:p>
          <a:p>
            <a:pPr marL="0" lvl="0" indent="0" algn="ctr" rtl="0">
              <a:spcBef>
                <a:spcPts val="0"/>
              </a:spcBef>
              <a:spcAft>
                <a:spcPts val="0"/>
              </a:spcAft>
              <a:buSzPct val="100000"/>
              <a:buNone/>
            </a:pPr>
            <a:r>
              <a:rPr lang="en-US" sz="1300" i="1" dirty="0"/>
              <a:t>Gruppo di </a:t>
            </a:r>
            <a:r>
              <a:rPr lang="en-US" sz="1300" i="1" dirty="0" err="1"/>
              <a:t>lavoro</a:t>
            </a:r>
            <a:r>
              <a:rPr lang="en-US" sz="1300" i="1" dirty="0"/>
              <a:t> OA </a:t>
            </a:r>
            <a:r>
              <a:rPr lang="en-US" sz="1300" i="1" dirty="0" err="1"/>
              <a:t>dell’Istituto</a:t>
            </a:r>
            <a:r>
              <a:rPr lang="en-US" sz="1300" i="1" dirty="0"/>
              <a:t> Nazionale di </a:t>
            </a:r>
            <a:r>
              <a:rPr lang="en-US" sz="1300" i="1" dirty="0" err="1"/>
              <a:t>Fisica</a:t>
            </a:r>
            <a:r>
              <a:rPr lang="en-US" sz="1300" i="1" dirty="0"/>
              <a:t> </a:t>
            </a:r>
            <a:r>
              <a:rPr lang="en-US" sz="1300" i="1" dirty="0" err="1"/>
              <a:t>Nucleare</a:t>
            </a:r>
            <a:endParaRPr lang="en-US" sz="1700" dirty="0"/>
          </a:p>
          <a:p>
            <a:pPr marL="0" lvl="0" indent="0" algn="ctr" rtl="0">
              <a:spcBef>
                <a:spcPts val="425"/>
              </a:spcBef>
              <a:spcAft>
                <a:spcPts val="0"/>
              </a:spcAft>
              <a:buSzPct val="100000"/>
              <a:buNone/>
            </a:pPr>
            <a:r>
              <a:rPr lang="en-US" sz="1700" dirty="0" err="1"/>
              <a:t>GenOA</a:t>
            </a:r>
            <a:r>
              <a:rPr lang="en-US" sz="1700" dirty="0"/>
              <a:t> Week 2021</a:t>
            </a:r>
            <a:endParaRPr sz="1500" i="1" dirty="0"/>
          </a:p>
          <a:p>
            <a:pPr marL="0" lvl="0" indent="0" algn="ctr" rtl="0">
              <a:spcBef>
                <a:spcPts val="203"/>
              </a:spcBef>
              <a:spcAft>
                <a:spcPts val="0"/>
              </a:spcAft>
              <a:buSzPct val="100000"/>
              <a:buNone/>
            </a:pPr>
            <a:endParaRPr lang="en-US" sz="900" i="1" dirty="0"/>
          </a:p>
          <a:p>
            <a:pPr marL="0" lvl="0" indent="0" algn="ctr" rtl="0">
              <a:spcBef>
                <a:spcPts val="203"/>
              </a:spcBef>
              <a:spcAft>
                <a:spcPts val="0"/>
              </a:spcAft>
              <a:buSzPct val="100000"/>
              <a:buNone/>
            </a:pPr>
            <a:r>
              <a:rPr lang="en-GB" sz="1800" i="1" dirty="0"/>
              <a:t>I</a:t>
            </a:r>
            <a:r>
              <a:rPr lang="en-IT" sz="1800" i="1" dirty="0"/>
              <a:t>n collaborazione con</a:t>
            </a:r>
          </a:p>
          <a:p>
            <a:pPr marL="0" lvl="0" indent="0" algn="ctr" rtl="0">
              <a:spcBef>
                <a:spcPts val="203"/>
              </a:spcBef>
              <a:spcAft>
                <a:spcPts val="0"/>
              </a:spcAft>
              <a:buSzPct val="100000"/>
              <a:buNone/>
            </a:pPr>
            <a:r>
              <a:rPr lang="en-IT" sz="1800" i="1" dirty="0"/>
              <a:t>  R. Barbera, M. Maggi, D. Menasce, L. Patrizii </a:t>
            </a:r>
          </a:p>
          <a:p>
            <a:pPr marL="0" lvl="0" indent="0" algn="ctr" rtl="0">
              <a:spcBef>
                <a:spcPts val="203"/>
              </a:spcBef>
              <a:spcAft>
                <a:spcPts val="0"/>
              </a:spcAft>
              <a:buSzPct val="100000"/>
              <a:buNone/>
            </a:pPr>
            <a:endParaRPr sz="900" i="1" dirty="0"/>
          </a:p>
          <a:p>
            <a:pPr marL="0" lvl="0" indent="0" algn="ctr">
              <a:spcBef>
                <a:spcPts val="462"/>
              </a:spcBef>
              <a:buSzPct val="100000"/>
              <a:buNone/>
            </a:pPr>
            <a:r>
              <a:rPr lang="en-US" sz="1100" i="1" dirty="0"/>
              <a:t>DOI 10.15161/</a:t>
            </a:r>
            <a:r>
              <a:rPr lang="en-US" sz="1100" i="1" dirty="0" err="1"/>
              <a:t>oar.it</a:t>
            </a:r>
            <a:r>
              <a:rPr lang="en-US" sz="1100" i="1" dirty="0"/>
              <a:t>/74229</a:t>
            </a:r>
            <a:endParaRPr sz="1000" dirty="0"/>
          </a:p>
          <a:p>
            <a:pPr marL="0" lvl="0" indent="0" algn="l" rtl="0">
              <a:spcBef>
                <a:spcPts val="407"/>
              </a:spcBef>
              <a:spcAft>
                <a:spcPts val="0"/>
              </a:spcAft>
              <a:buSzPct val="100000"/>
              <a:buNone/>
            </a:pPr>
            <a:endParaRPr dirty="0"/>
          </a:p>
        </p:txBody>
      </p:sp>
      <p:sp>
        <p:nvSpPr>
          <p:cNvPr id="100" name="Google Shape;100;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1" name="Google Shape;101;p1"/>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C6E7FC"/>
                </a:solidFill>
                <a:latin typeface="Calibri"/>
                <a:ea typeface="Calibri"/>
                <a:cs typeface="Calibri"/>
                <a:sym typeface="Calibri"/>
              </a:rPr>
              <a:t>S.Bianco con R.Barbera, M.Maggi, D.Menasce, L.Patrizii - Accesso equo, aperto e sostenibile alla conoscenza - GenOA Week 2021.10.26 DOI 10.15161/oar.it/74229</a:t>
            </a:r>
            <a:endParaRPr>
              <a:solidFill>
                <a:srgbClr val="C6E7FC"/>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100" name="Google Shape;100;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a:t>
            </a:fld>
            <a:endParaRPr/>
          </a:p>
        </p:txBody>
      </p:sp>
      <p:sp>
        <p:nvSpPr>
          <p:cNvPr id="101" name="Google Shape;101;p1"/>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C6E7FC"/>
                </a:solidFill>
                <a:latin typeface="Calibri"/>
                <a:ea typeface="Calibri"/>
                <a:cs typeface="Calibri"/>
                <a:sym typeface="Calibri"/>
              </a:rPr>
              <a:t>S.Bianco con R.Barbera, M.Maggi, D.Menasce, L.Patrizii - Accesso equo, aperto e sostenibile alla conoscenza - GenOA Week 2021.10.26 DOI 10.15161/oar.it/74229</a:t>
            </a:r>
            <a:endParaRPr>
              <a:solidFill>
                <a:srgbClr val="C6E7FC"/>
              </a:solidFill>
              <a:latin typeface="Calibri"/>
              <a:ea typeface="Calibri"/>
              <a:cs typeface="Calibri"/>
              <a:sym typeface="Calibri"/>
            </a:endParaRPr>
          </a:p>
        </p:txBody>
      </p:sp>
      <p:graphicFrame>
        <p:nvGraphicFramePr>
          <p:cNvPr id="5" name="Diagram 4">
            <a:extLst>
              <a:ext uri="{FF2B5EF4-FFF2-40B4-BE49-F238E27FC236}">
                <a16:creationId xmlns:a16="http://schemas.microsoft.com/office/drawing/2014/main" id="{D3B92428-7129-1E4D-87D2-5CC4296D6C53}"/>
              </a:ext>
            </a:extLst>
          </p:cNvPr>
          <p:cNvGraphicFramePr/>
          <p:nvPr>
            <p:extLst>
              <p:ext uri="{D42A27DB-BD31-4B8C-83A1-F6EECF244321}">
                <p14:modId xmlns:p14="http://schemas.microsoft.com/office/powerpoint/2010/main" val="1105726810"/>
              </p:ext>
            </p:extLst>
          </p:nvPr>
        </p:nvGraphicFramePr>
        <p:xfrm>
          <a:off x="510377" y="282539"/>
          <a:ext cx="7520871" cy="5243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a:extLst>
              <a:ext uri="{FF2B5EF4-FFF2-40B4-BE49-F238E27FC236}">
                <a16:creationId xmlns:a16="http://schemas.microsoft.com/office/drawing/2014/main" id="{BDEAC58E-06D7-2A49-9958-26312D6D06ED}"/>
              </a:ext>
            </a:extLst>
          </p:cNvPr>
          <p:cNvSpPr>
            <a:spLocks noGrp="1"/>
          </p:cNvSpPr>
          <p:nvPr>
            <p:ph type="body" idx="1"/>
          </p:nvPr>
        </p:nvSpPr>
        <p:spPr>
          <a:xfrm rot="683802">
            <a:off x="1877283" y="4030485"/>
            <a:ext cx="6493007" cy="2282490"/>
          </a:xfrm>
        </p:spPr>
        <p:txBody>
          <a:bodyPr>
            <a:normAutofit fontScale="47500" lnSpcReduction="20000"/>
          </a:bodyPr>
          <a:lstStyle/>
          <a:p>
            <a:pPr marL="114300" indent="0">
              <a:buNone/>
            </a:pPr>
            <a:r>
              <a:rPr lang="en-GB" dirty="0">
                <a:solidFill>
                  <a:schemeClr val="tx1"/>
                </a:solidFill>
                <a:latin typeface="Zapfino" panose="03030300040707070C03" pitchFamily="66" charset="77"/>
                <a:ea typeface="Nanum Brush Script" panose="03060600000000000000" pitchFamily="66" charset="-127"/>
              </a:rPr>
              <a:t> Un </a:t>
            </a:r>
            <a:r>
              <a:rPr lang="en-GB" dirty="0" err="1">
                <a:solidFill>
                  <a:schemeClr val="tx1"/>
                </a:solidFill>
                <a:latin typeface="Zapfino" panose="03030300040707070C03" pitchFamily="66" charset="77"/>
                <a:ea typeface="Nanum Brush Script" panose="03060600000000000000" pitchFamily="66" charset="-127"/>
              </a:rPr>
              <a:t>racconto</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rivolto</a:t>
            </a:r>
            <a:r>
              <a:rPr lang="en-GB" dirty="0">
                <a:solidFill>
                  <a:schemeClr val="tx1"/>
                </a:solidFill>
                <a:latin typeface="Zapfino" panose="03030300040707070C03" pitchFamily="66" charset="77"/>
                <a:ea typeface="Nanum Brush Script" panose="03060600000000000000" pitchFamily="66" charset="-127"/>
              </a:rPr>
              <a:t> a tutti </a:t>
            </a:r>
            <a:r>
              <a:rPr lang="en-GB" dirty="0" err="1">
                <a:solidFill>
                  <a:schemeClr val="tx1"/>
                </a:solidFill>
                <a:latin typeface="Zapfino" panose="03030300040707070C03" pitchFamily="66" charset="77"/>
                <a:ea typeface="Nanum Brush Script" panose="03060600000000000000" pitchFamily="66" charset="-127"/>
              </a:rPr>
              <a:t>quelli</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che</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curiosi</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vogliono</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ricevere</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un’introduzione</a:t>
            </a:r>
            <a:r>
              <a:rPr lang="en-GB" dirty="0">
                <a:solidFill>
                  <a:schemeClr val="tx1"/>
                </a:solidFill>
                <a:latin typeface="Zapfino" panose="03030300040707070C03" pitchFamily="66" charset="77"/>
                <a:ea typeface="Nanum Brush Script" panose="03060600000000000000" pitchFamily="66" charset="-127"/>
              </a:rPr>
              <a:t> al </a:t>
            </a:r>
            <a:r>
              <a:rPr lang="en-GB" dirty="0" err="1">
                <a:solidFill>
                  <a:schemeClr val="tx1"/>
                </a:solidFill>
                <a:latin typeface="Zapfino" panose="03030300040707070C03" pitchFamily="66" charset="77"/>
                <a:ea typeface="Nanum Brush Script" panose="03060600000000000000" pitchFamily="66" charset="-127"/>
              </a:rPr>
              <a:t>mondo</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complesso</a:t>
            </a:r>
            <a:r>
              <a:rPr lang="en-GB" dirty="0">
                <a:solidFill>
                  <a:schemeClr val="tx1"/>
                </a:solidFill>
                <a:latin typeface="Zapfino" panose="03030300040707070C03" pitchFamily="66" charset="77"/>
                <a:ea typeface="Nanum Brush Script" panose="03060600000000000000" pitchFamily="66" charset="-127"/>
              </a:rPr>
              <a:t> e </a:t>
            </a:r>
            <a:r>
              <a:rPr lang="en-GB" dirty="0" err="1">
                <a:solidFill>
                  <a:schemeClr val="tx1"/>
                </a:solidFill>
                <a:latin typeface="Zapfino" panose="03030300040707070C03" pitchFamily="66" charset="77"/>
                <a:ea typeface="Nanum Brush Script" panose="03060600000000000000" pitchFamily="66" charset="-127"/>
              </a:rPr>
              <a:t>spietato</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dell’editoria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accademica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i</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suoi</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meccanismi</a:t>
            </a:r>
            <a:r>
              <a:rPr lang="en-GB" dirty="0">
                <a:solidFill>
                  <a:schemeClr val="tx1"/>
                </a:solidFill>
                <a:latin typeface="Zapfino" panose="03030300040707070C03" pitchFamily="66" charset="77"/>
                <a:ea typeface="Nanum Brush Script" panose="03060600000000000000" pitchFamily="66" charset="-127"/>
              </a:rPr>
              <a:t> e le sue  </a:t>
            </a:r>
            <a:r>
              <a:rPr lang="en-GB" dirty="0" err="1">
                <a:solidFill>
                  <a:schemeClr val="tx1"/>
                </a:solidFill>
                <a:latin typeface="Zapfino" panose="03030300040707070C03" pitchFamily="66" charset="77"/>
                <a:ea typeface="Nanum Brush Script" panose="03060600000000000000" pitchFamily="66" charset="-127"/>
              </a:rPr>
              <a:t>interazioni</a:t>
            </a:r>
            <a:r>
              <a:rPr lang="en-GB" dirty="0">
                <a:solidFill>
                  <a:schemeClr val="tx1"/>
                </a:solidFill>
                <a:latin typeface="Zapfino" panose="03030300040707070C03" pitchFamily="66" charset="77"/>
                <a:ea typeface="Nanum Brush Script" panose="03060600000000000000" pitchFamily="66" charset="-127"/>
              </a:rPr>
              <a:t> con il </a:t>
            </a:r>
            <a:r>
              <a:rPr lang="en-GB" dirty="0" err="1">
                <a:solidFill>
                  <a:schemeClr val="tx1"/>
                </a:solidFill>
                <a:latin typeface="Zapfino" panose="03030300040707070C03" pitchFamily="66" charset="77"/>
                <a:ea typeface="Nanum Brush Script" panose="03060600000000000000" pitchFamily="66" charset="-127"/>
              </a:rPr>
              <a:t>sistema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della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valutazione</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della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ricerca</a:t>
            </a:r>
            <a:r>
              <a:rPr lang="en-GB" dirty="0">
                <a:solidFill>
                  <a:schemeClr val="tx1"/>
                </a:solidFill>
                <a:latin typeface="Zapfino" panose="03030300040707070C03" pitchFamily="66" charset="77"/>
                <a:ea typeface="Nanum Brush Script" panose="03060600000000000000" pitchFamily="66" charset="-127"/>
              </a:rPr>
              <a:t> e con il modo di fare </a:t>
            </a:r>
            <a:r>
              <a:rPr lang="en-GB" dirty="0" err="1">
                <a:solidFill>
                  <a:schemeClr val="tx1"/>
                </a:solidFill>
                <a:latin typeface="Zapfino" panose="03030300040707070C03" pitchFamily="66" charset="77"/>
                <a:ea typeface="Nanum Brush Script" panose="03060600000000000000" pitchFamily="66" charset="-127"/>
              </a:rPr>
              <a:t>ricerca</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più</a:t>
            </a:r>
            <a:r>
              <a:rPr lang="en-GB" dirty="0">
                <a:solidFill>
                  <a:schemeClr val="tx1"/>
                </a:solidFill>
                <a:latin typeface="Zapfino" panose="03030300040707070C03" pitchFamily="66" charset="77"/>
                <a:ea typeface="Nanum Brush Script" panose="03060600000000000000" pitchFamily="66" charset="-127"/>
              </a:rPr>
              <a:t> in </a:t>
            </a:r>
            <a:r>
              <a:rPr lang="en-GB" dirty="0" err="1">
                <a:solidFill>
                  <a:schemeClr val="tx1"/>
                </a:solidFill>
                <a:latin typeface="Zapfino" panose="03030300040707070C03" pitchFamily="66" charset="77"/>
                <a:ea typeface="Nanum Brush Script" panose="03060600000000000000" pitchFamily="66" charset="-127"/>
              </a:rPr>
              <a:t>generale</a:t>
            </a:r>
            <a:r>
              <a:rPr lang="en-GB" dirty="0">
                <a:solidFill>
                  <a:schemeClr val="tx1"/>
                </a:solidFill>
                <a:latin typeface="Zapfino" panose="03030300040707070C03" pitchFamily="66" charset="77"/>
                <a:ea typeface="Nanum Brush Script" panose="03060600000000000000" pitchFamily="66" charset="-127"/>
              </a:rPr>
              <a:t>. Senza </a:t>
            </a:r>
            <a:r>
              <a:rPr lang="en-GB" dirty="0" err="1">
                <a:solidFill>
                  <a:schemeClr val="tx1"/>
                </a:solidFill>
                <a:latin typeface="Zapfino" panose="03030300040707070C03" pitchFamily="66" charset="77"/>
                <a:ea typeface="Nanum Brush Script" panose="03060600000000000000" pitchFamily="66" charset="-127"/>
              </a:rPr>
              <a:t>assumere</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conoscenze</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pregresse</a:t>
            </a:r>
            <a:r>
              <a:rPr lang="en-GB" dirty="0">
                <a:solidFill>
                  <a:schemeClr val="tx1"/>
                </a:solidFill>
                <a:latin typeface="Zapfino" panose="03030300040707070C03" pitchFamily="66" charset="77"/>
                <a:ea typeface="Nanum Brush Script" panose="03060600000000000000" pitchFamily="66" charset="-127"/>
              </a:rPr>
              <a:t> e </a:t>
            </a:r>
            <a:r>
              <a:rPr lang="en-GB" dirty="0" err="1">
                <a:solidFill>
                  <a:schemeClr val="tx1"/>
                </a:solidFill>
                <a:latin typeface="Zapfino" panose="03030300040707070C03" pitchFamily="66" charset="77"/>
                <a:ea typeface="Nanum Brush Script" panose="03060600000000000000" pitchFamily="66" charset="-127"/>
              </a:rPr>
              <a:t>limitando</a:t>
            </a:r>
            <a:r>
              <a:rPr lang="en-GB" dirty="0">
                <a:solidFill>
                  <a:schemeClr val="tx1"/>
                </a:solidFill>
                <a:latin typeface="Zapfino" panose="03030300040707070C03" pitchFamily="66" charset="77"/>
                <a:ea typeface="Nanum Brush Script" panose="03060600000000000000" pitchFamily="66" charset="-127"/>
              </a:rPr>
              <a:t> al </a:t>
            </a:r>
            <a:r>
              <a:rPr lang="en-GB" dirty="0" err="1">
                <a:solidFill>
                  <a:schemeClr val="tx1"/>
                </a:solidFill>
                <a:latin typeface="Zapfino" panose="03030300040707070C03" pitchFamily="66" charset="77"/>
                <a:ea typeface="Nanum Brush Script" panose="03060600000000000000" pitchFamily="66" charset="-127"/>
              </a:rPr>
              <a:t>massimo</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l’uso</a:t>
            </a:r>
            <a:r>
              <a:rPr lang="en-GB" dirty="0">
                <a:solidFill>
                  <a:schemeClr val="tx1"/>
                </a:solidFill>
                <a:latin typeface="Zapfino" panose="03030300040707070C03" pitchFamily="66" charset="77"/>
                <a:ea typeface="Nanum Brush Script" panose="03060600000000000000" pitchFamily="66" charset="-127"/>
              </a:rPr>
              <a:t> di </a:t>
            </a:r>
            <a:r>
              <a:rPr lang="en-GB" dirty="0" err="1">
                <a:solidFill>
                  <a:schemeClr val="tx1"/>
                </a:solidFill>
                <a:latin typeface="Zapfino" panose="03030300040707070C03" pitchFamily="66" charset="77"/>
                <a:ea typeface="Nanum Brush Script" panose="03060600000000000000" pitchFamily="66" charset="-127"/>
              </a:rPr>
              <a:t>acronimi</a:t>
            </a:r>
            <a:r>
              <a:rPr lang="en-GB" dirty="0">
                <a:solidFill>
                  <a:schemeClr val="tx1"/>
                </a:solidFill>
                <a:latin typeface="Zapfino" panose="03030300040707070C03" pitchFamily="66" charset="77"/>
                <a:ea typeface="Nanum Brush Script" panose="03060600000000000000" pitchFamily="66" charset="-127"/>
              </a:rPr>
              <a:t>. </a:t>
            </a:r>
            <a:r>
              <a:rPr lang="en-GB" dirty="0" err="1">
                <a:solidFill>
                  <a:schemeClr val="tx1"/>
                </a:solidFill>
                <a:latin typeface="Zapfino" panose="03030300040707070C03" pitchFamily="66" charset="77"/>
                <a:ea typeface="Nanum Brush Script" panose="03060600000000000000" pitchFamily="66" charset="-127"/>
              </a:rPr>
              <a:t>Contenuti</a:t>
            </a:r>
            <a:r>
              <a:rPr lang="en-GB" dirty="0">
                <a:solidFill>
                  <a:schemeClr val="tx1"/>
                </a:solidFill>
                <a:latin typeface="Zapfino" panose="03030300040707070C03" pitchFamily="66" charset="77"/>
                <a:ea typeface="Nanum Brush Script" panose="03060600000000000000" pitchFamily="66" charset="-127"/>
              </a:rPr>
              <a:t> c</a:t>
            </a:r>
            <a:r>
              <a:rPr lang="en-IT" dirty="0">
                <a:solidFill>
                  <a:schemeClr val="tx1"/>
                </a:solidFill>
                <a:latin typeface="Zapfino" panose="03030300040707070C03" pitchFamily="66" charset="77"/>
                <a:ea typeface="Nanum Brush Script" panose="03060600000000000000" pitchFamily="66" charset="-127"/>
              </a:rPr>
              <a:t>omplementari alla presentazione di  D.Menasce, GenOA Week 2021.</a:t>
            </a:r>
          </a:p>
        </p:txBody>
      </p:sp>
      <p:sp>
        <p:nvSpPr>
          <p:cNvPr id="12" name="Title 1">
            <a:extLst>
              <a:ext uri="{FF2B5EF4-FFF2-40B4-BE49-F238E27FC236}">
                <a16:creationId xmlns:a16="http://schemas.microsoft.com/office/drawing/2014/main" id="{EA350BEC-E751-0F4A-89B0-5ECF4F09E86A}"/>
              </a:ext>
            </a:extLst>
          </p:cNvPr>
          <p:cNvSpPr txBox="1">
            <a:spLocks/>
          </p:cNvSpPr>
          <p:nvPr/>
        </p:nvSpPr>
        <p:spPr>
          <a:xfrm>
            <a:off x="1043871" y="96750"/>
            <a:ext cx="7543800" cy="58134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Cambria"/>
              <a:buNone/>
              <a:defRPr sz="4600" b="0" i="0" u="none" strike="noStrike" cap="none">
                <a:solidFill>
                  <a:schemeClr val="dk2"/>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b="1">
                <a:latin typeface="Calibri" panose="020F0502020204030204" pitchFamily="34" charset="0"/>
                <a:cs typeface="Calibri" panose="020F0502020204030204" pitchFamily="34" charset="0"/>
              </a:rPr>
              <a:t>Accesso equo, aperto e sostenibile alla conoscenza</a:t>
            </a:r>
            <a:endParaRPr lang="en-IT"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8332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58724" y="576775"/>
            <a:ext cx="8074588" cy="5908691"/>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ctr">
              <a:buFont typeface="Arial" pitchFamily="34" charset="0"/>
              <a:buNone/>
            </a:pPr>
            <a:endParaRPr lang="en-US" dirty="0"/>
          </a:p>
          <a:p>
            <a:pPr marL="114300" indent="0" algn="ctr">
              <a:buFont typeface="Arial" pitchFamily="34" charset="0"/>
              <a:buNone/>
            </a:pPr>
            <a:endParaRPr lang="en-US" sz="2400" dirty="0">
              <a:latin typeface="Fira Sans" panose="020B0604020202020204" charset="0"/>
            </a:endParaRPr>
          </a:p>
          <a:p>
            <a:pPr marL="114300" indent="0" algn="ctr">
              <a:buFont typeface="Arial" pitchFamily="34" charset="0"/>
              <a:buNone/>
            </a:pPr>
            <a:r>
              <a:rPr lang="en-US" sz="2400" dirty="0" err="1">
                <a:latin typeface="Fira Sans" panose="020B0604020202020204" charset="0"/>
              </a:rPr>
              <a:t>S.Bianco</a:t>
            </a:r>
            <a:r>
              <a:rPr lang="en-US" sz="2400" dirty="0">
                <a:latin typeface="Fira Sans" panose="020B0604020202020204" charset="0"/>
              </a:rPr>
              <a:t> </a:t>
            </a:r>
            <a:r>
              <a:rPr lang="en-US" sz="2400" dirty="0" err="1">
                <a:latin typeface="Fira Sans" panose="020B0604020202020204" charset="0"/>
              </a:rPr>
              <a:t>R.Barbera</a:t>
            </a:r>
            <a:r>
              <a:rPr lang="en-US" sz="2400" dirty="0">
                <a:latin typeface="Fira Sans" panose="020B0604020202020204" charset="0"/>
              </a:rPr>
              <a:t> </a:t>
            </a:r>
            <a:r>
              <a:rPr lang="en-US" sz="2400" dirty="0" err="1">
                <a:latin typeface="Fira Sans" panose="020B0604020202020204" charset="0"/>
              </a:rPr>
              <a:t>M.Maggi</a:t>
            </a:r>
            <a:r>
              <a:rPr lang="en-US" sz="2400" dirty="0">
                <a:latin typeface="Fira Sans" panose="020B0604020202020204" charset="0"/>
              </a:rPr>
              <a:t> </a:t>
            </a:r>
          </a:p>
          <a:p>
            <a:pPr marL="114300" indent="0" algn="ctr">
              <a:buNone/>
            </a:pPr>
            <a:r>
              <a:rPr lang="en-US" sz="2400" dirty="0" err="1">
                <a:latin typeface="Fira Sans" panose="020B0604020202020204" charset="0"/>
              </a:rPr>
              <a:t>D.Menasce</a:t>
            </a:r>
            <a:r>
              <a:rPr lang="en-US" sz="2400" dirty="0">
                <a:latin typeface="Fira Sans" panose="020B0604020202020204" charset="0"/>
              </a:rPr>
              <a:t> </a:t>
            </a:r>
            <a:r>
              <a:rPr lang="en-US" sz="2400" dirty="0" err="1">
                <a:latin typeface="Fira Sans" panose="020B0604020202020204" charset="0"/>
              </a:rPr>
              <a:t>L.Patrizii</a:t>
            </a:r>
            <a:endParaRPr lang="en-US" sz="2400" dirty="0">
              <a:latin typeface="Fira Sans" panose="020B0604020202020204" charset="0"/>
            </a:endParaRPr>
          </a:p>
          <a:p>
            <a:pPr marL="114300" indent="0" algn="ctr">
              <a:buFont typeface="Arial" pitchFamily="34" charset="0"/>
              <a:buNone/>
            </a:pPr>
            <a:r>
              <a:rPr lang="en-US" sz="2400" dirty="0">
                <a:latin typeface="Fira Sans" panose="020B0604020202020204" charset="0"/>
              </a:rPr>
              <a:t>M. Pallavicini (</a:t>
            </a:r>
            <a:r>
              <a:rPr lang="en-US" sz="2400" i="1" dirty="0">
                <a:latin typeface="Fira Sans" panose="020B0604020202020204" charset="0"/>
              </a:rPr>
              <a:t>ex-officio, </a:t>
            </a:r>
            <a:r>
              <a:rPr lang="en-US" sz="2400" i="1" dirty="0" err="1">
                <a:latin typeface="Fira Sans" panose="020B0604020202020204" charset="0"/>
              </a:rPr>
              <a:t>membro</a:t>
            </a:r>
            <a:r>
              <a:rPr lang="en-US" sz="2400" i="1" dirty="0">
                <a:latin typeface="Fira Sans" panose="020B0604020202020204" charset="0"/>
              </a:rPr>
              <a:t> Giunta </a:t>
            </a:r>
            <a:r>
              <a:rPr lang="en-US" sz="2400" i="1" dirty="0" err="1">
                <a:latin typeface="Fira Sans" panose="020B0604020202020204" charset="0"/>
              </a:rPr>
              <a:t>Esecutiva</a:t>
            </a:r>
            <a:r>
              <a:rPr lang="en-US" sz="2400" i="1" dirty="0">
                <a:latin typeface="Fira Sans" panose="020B0604020202020204" charset="0"/>
              </a:rPr>
              <a:t>) </a:t>
            </a:r>
            <a:endParaRPr lang="en-US" sz="2400" dirty="0">
              <a:latin typeface="Fira Sans" panose="020B0604020202020204" charset="0"/>
            </a:endParaRPr>
          </a:p>
          <a:p>
            <a:pPr marL="114300" indent="0" algn="ctr">
              <a:buFont typeface="Arial" pitchFamily="34" charset="0"/>
              <a:buNone/>
            </a:pPr>
            <a:r>
              <a:rPr lang="en-US" sz="2400" b="1" i="1" dirty="0">
                <a:latin typeface="Fira Sans" panose="020B0604020202020204" charset="0"/>
              </a:rPr>
              <a:t>INFN Gruppo di </a:t>
            </a:r>
            <a:r>
              <a:rPr lang="en-US" sz="2400" b="1" i="1" dirty="0" err="1">
                <a:latin typeface="Fira Sans" panose="020B0604020202020204" charset="0"/>
              </a:rPr>
              <a:t>lavoro</a:t>
            </a:r>
            <a:r>
              <a:rPr lang="en-US" sz="2400" b="1" i="1" dirty="0">
                <a:latin typeface="Fira Sans" panose="020B0604020202020204" charset="0"/>
              </a:rPr>
              <a:t> Open Access</a:t>
            </a:r>
          </a:p>
          <a:p>
            <a:pPr marL="114300" indent="0" algn="ctr">
              <a:buFont typeface="Arial" pitchFamily="34" charset="0"/>
              <a:buNone/>
            </a:pPr>
            <a:endParaRPr lang="en-US" sz="2400" dirty="0">
              <a:latin typeface="Fira Sans" panose="020B0604020202020204" charset="0"/>
            </a:endParaRPr>
          </a:p>
          <a:p>
            <a:pPr marL="114300" indent="0" algn="ctr">
              <a:buFont typeface="Arial" pitchFamily="34" charset="0"/>
              <a:buNone/>
            </a:pPr>
            <a:r>
              <a:rPr lang="en-US" sz="2400" dirty="0" err="1">
                <a:latin typeface="Fira Sans" panose="020B0604020202020204" charset="0"/>
              </a:rPr>
              <a:t>P.Lubrano</a:t>
            </a:r>
            <a:endParaRPr lang="en-US" sz="2400" dirty="0">
              <a:latin typeface="Fira Sans" panose="020B0604020202020204" charset="0"/>
            </a:endParaRPr>
          </a:p>
          <a:p>
            <a:pPr marL="114300" indent="0" algn="ctr">
              <a:buFont typeface="Arial" pitchFamily="34" charset="0"/>
              <a:buNone/>
            </a:pPr>
            <a:r>
              <a:rPr lang="en-US" sz="2400" b="1" i="1" dirty="0">
                <a:latin typeface="Fira Sans" panose="020B0604020202020204" charset="0"/>
              </a:rPr>
              <a:t>INFN Gruppo di </a:t>
            </a:r>
            <a:r>
              <a:rPr lang="en-US" sz="2400" b="1" i="1" dirty="0" err="1">
                <a:latin typeface="Fira Sans" panose="020B0604020202020204" charset="0"/>
              </a:rPr>
              <a:t>lavoro</a:t>
            </a:r>
            <a:r>
              <a:rPr lang="en-US" sz="2400" b="1" i="1" dirty="0">
                <a:latin typeface="Fira Sans" panose="020B0604020202020204" charset="0"/>
              </a:rPr>
              <a:t> </a:t>
            </a:r>
            <a:r>
              <a:rPr lang="en-US" sz="2400" b="1" i="1" dirty="0" err="1">
                <a:latin typeface="Fira Sans" panose="020B0604020202020204" charset="0"/>
              </a:rPr>
              <a:t>Valutazione</a:t>
            </a:r>
            <a:endParaRPr lang="en-US" sz="2400" b="1" i="1" dirty="0">
              <a:latin typeface="Fira Sans" panose="020B0604020202020204" charset="0"/>
            </a:endParaRPr>
          </a:p>
          <a:p>
            <a:pPr marL="114300" indent="0" algn="ctr">
              <a:buNone/>
            </a:pPr>
            <a:endParaRPr lang="en-US" sz="2300" dirty="0"/>
          </a:p>
          <a:p>
            <a:pPr marL="114300" indent="0" algn="ctr">
              <a:buNone/>
            </a:pPr>
            <a:endParaRPr lang="en-US" sz="2300" dirty="0"/>
          </a:p>
        </p:txBody>
      </p:sp>
      <p:sp>
        <p:nvSpPr>
          <p:cNvPr id="2" name="Footer Placeholder 1">
            <a:extLst>
              <a:ext uri="{FF2B5EF4-FFF2-40B4-BE49-F238E27FC236}">
                <a16:creationId xmlns:a16="http://schemas.microsoft.com/office/drawing/2014/main" id="{0B0BBBFF-23E7-9344-BBE3-B76A17914E79}"/>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A89F2433-4376-4747-B0AF-33760D89A2D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1159244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75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bg1">
                    <a:lumMod val="75000"/>
                  </a:schemeClr>
                </a:solidFill>
              </a:rPr>
              <a:t>o</a:t>
            </a:r>
            <a:r>
              <a:rPr lang="en-IT" sz="5400" dirty="0">
                <a:solidFill>
                  <a:schemeClr val="bg1">
                    <a:lumMod val="75000"/>
                  </a:schemeClr>
                </a:solidFill>
              </a:rPr>
              <a:t>ggi </a:t>
            </a:r>
          </a:p>
          <a:p>
            <a:pPr marL="88900" indent="0"/>
            <a:r>
              <a:rPr lang="en-IT" sz="2800" dirty="0">
                <a:solidFill>
                  <a:schemeClr val="bg1">
                    <a:lumMod val="75000"/>
                  </a:schemeClr>
                </a:solidFill>
              </a:rPr>
              <a:t>    il circolo vizioso</a:t>
            </a:r>
          </a:p>
          <a:p>
            <a:pPr marL="88900" indent="0"/>
            <a:r>
              <a:rPr lang="en-IT" sz="2800" dirty="0">
                <a:solidFill>
                  <a:schemeClr val="bg1">
                    <a:lumMod val="75000"/>
                  </a:schemeClr>
                </a:solidFill>
              </a:rPr>
              <a:t>    iniziative: scoap3, oa2020, PlanS, openAPC</a:t>
            </a:r>
          </a:p>
          <a:p>
            <a:pPr marL="88900" indent="0"/>
            <a:r>
              <a:rPr lang="en-IT" sz="2800" dirty="0">
                <a:solidFill>
                  <a:schemeClr val="bg1">
                    <a:lumMod val="75000"/>
                  </a:schemeClr>
                </a:solidFill>
              </a:rPr>
              <a:t>    green OA: archivi e piattaforme OA, RRS, </a:t>
            </a:r>
            <a:r>
              <a:rPr lang="en-IT" sz="2800" i="1" dirty="0">
                <a:solidFill>
                  <a:schemeClr val="bg1">
                    <a:lumMod val="75000"/>
                  </a:schemeClr>
                </a:solidFill>
              </a:rPr>
              <a:t>policy, ORE</a:t>
            </a:r>
          </a:p>
          <a:p>
            <a:pPr marL="88900" indent="0"/>
            <a:r>
              <a:rPr lang="en-IT" sz="2800" dirty="0">
                <a:solidFill>
                  <a:schemeClr val="bg1">
                    <a:lumMod val="75000"/>
                  </a:schemeClr>
                </a:solidFill>
              </a:rPr>
              <a:t>    diamond OA</a:t>
            </a:r>
          </a:p>
          <a:p>
            <a:pPr marL="88900" indent="0"/>
            <a:r>
              <a:rPr lang="en-IT" sz="2800" dirty="0">
                <a:solidFill>
                  <a:schemeClr val="bg1">
                    <a:lumMod val="75000"/>
                  </a:schemeClr>
                </a:solidFill>
              </a:rPr>
              <a:t>    CRUI e </a:t>
            </a:r>
            <a:r>
              <a:rPr lang="en-GB" sz="2800" dirty="0">
                <a:solidFill>
                  <a:schemeClr val="bg1">
                    <a:lumMod val="75000"/>
                  </a:schemeClr>
                </a:solidFill>
              </a:rPr>
              <a:t>i</a:t>
            </a:r>
            <a:r>
              <a:rPr lang="en-IT" sz="2800" dirty="0">
                <a:solidFill>
                  <a:schemeClr val="bg1">
                    <a:lumMod val="75000"/>
                  </a:schemeClr>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a:t>
            </a:r>
            <a:r>
              <a:rPr lang="en-IT" sz="2800">
                <a:solidFill>
                  <a:schemeClr val="bg1">
                    <a:lumMod val="75000"/>
                  </a:schemeClr>
                </a:solidFill>
              </a:rPr>
              <a:t>circolo virtuoso e conclusioni</a:t>
            </a:r>
            <a:endParaRPr lang="en-IT" sz="2800" dirty="0">
              <a:solidFill>
                <a:schemeClr val="bg1">
                  <a:lumMod val="75000"/>
                </a:schemeClr>
              </a:solidFill>
            </a:endParaRP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3801236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Dunhuang</a:t>
            </a:r>
            <a:endParaRPr lang="en-US" dirty="0"/>
          </a:p>
        </p:txBody>
      </p:sp>
      <p:pic>
        <p:nvPicPr>
          <p:cNvPr id="6" name="Content Placeholder 5" descr="scrollGOBI.jpg"/>
          <p:cNvPicPr>
            <a:picLocks noGrp="1" noChangeAspect="1"/>
          </p:cNvPicPr>
          <p:nvPr>
            <p:ph idx="1"/>
          </p:nvPr>
        </p:nvPicPr>
        <p:blipFill>
          <a:blip r:embed="rId3">
            <a:extLst>
              <a:ext uri="{28A0092B-C50C-407E-A947-70E740481C1C}">
                <a14:useLocalDpi xmlns:a14="http://schemas.microsoft.com/office/drawing/2010/main" val="0"/>
              </a:ext>
            </a:extLst>
          </a:blip>
          <a:srcRect l="6837" r="6837"/>
          <a:stretch>
            <a:fillRect/>
          </a:stretch>
        </p:blipFill>
        <p:spPr>
          <a:xfrm>
            <a:off x="762000" y="1214483"/>
            <a:ext cx="7620000" cy="4800600"/>
          </a:xfrm>
        </p:spPr>
      </p:pic>
      <p:sp>
        <p:nvSpPr>
          <p:cNvPr id="3" name="Footer Placeholder 2">
            <a:extLst>
              <a:ext uri="{FF2B5EF4-FFF2-40B4-BE49-F238E27FC236}">
                <a16:creationId xmlns:a16="http://schemas.microsoft.com/office/drawing/2014/main" id="{E3143706-379D-474C-9C27-132860292323}"/>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406EBC42-CBE4-844D-9CB0-2946CE18950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409625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777" y="419437"/>
            <a:ext cx="8229600" cy="869289"/>
          </a:xfrm>
        </p:spPr>
        <p:txBody>
          <a:bodyPr>
            <a:normAutofit fontScale="90000"/>
          </a:bodyPr>
          <a:lstStyle/>
          <a:p>
            <a:r>
              <a:rPr lang="en-US" dirty="0"/>
              <a:t>Il </a:t>
            </a:r>
            <a:r>
              <a:rPr lang="en-US" dirty="0" err="1">
                <a:latin typeface="Symbol" charset="2"/>
                <a:cs typeface="Symbol" charset="2"/>
              </a:rPr>
              <a:t>kolofwn</a:t>
            </a:r>
            <a:r>
              <a:rPr lang="en-US" dirty="0"/>
              <a:t> del </a:t>
            </a:r>
            <a:r>
              <a:rPr lang="en-US" dirty="0" err="1"/>
              <a:t>libro</a:t>
            </a:r>
            <a:r>
              <a:rPr lang="en-US" dirty="0"/>
              <a:t> Diamond Sutra</a:t>
            </a:r>
          </a:p>
        </p:txBody>
      </p:sp>
      <p:sp>
        <p:nvSpPr>
          <p:cNvPr id="3" name="Content Placeholder 2"/>
          <p:cNvSpPr>
            <a:spLocks noGrp="1"/>
          </p:cNvSpPr>
          <p:nvPr>
            <p:ph idx="1"/>
          </p:nvPr>
        </p:nvSpPr>
        <p:spPr>
          <a:xfrm>
            <a:off x="103627" y="1296529"/>
            <a:ext cx="3853185" cy="4805241"/>
          </a:xfrm>
        </p:spPr>
        <p:txBody>
          <a:bodyPr>
            <a:noAutofit/>
          </a:bodyPr>
          <a:lstStyle/>
          <a:p>
            <a:pPr marL="0" indent="0">
              <a:buNone/>
            </a:pPr>
            <a:r>
              <a:rPr lang="en-US" sz="4000" i="1" dirty="0"/>
              <a:t>“Reverently made </a:t>
            </a:r>
            <a:r>
              <a:rPr lang="en-US" sz="4000" b="1" i="1" dirty="0"/>
              <a:t>for universal free distribution </a:t>
            </a:r>
            <a:r>
              <a:rPr lang="en-US" sz="4000" i="1" dirty="0"/>
              <a:t>by Wang </a:t>
            </a:r>
            <a:r>
              <a:rPr lang="en-US" sz="4000" i="1" dirty="0" err="1"/>
              <a:t>Jie</a:t>
            </a:r>
            <a:r>
              <a:rPr lang="en-US" sz="4000" i="1" dirty="0"/>
              <a:t> on behalf of his two parents, 11 May 868.”</a:t>
            </a:r>
          </a:p>
        </p:txBody>
      </p:sp>
      <p:pic>
        <p:nvPicPr>
          <p:cNvPr id="4" name="Picture 3" descr="diamondsutra12L.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8695" y="1280924"/>
            <a:ext cx="4107974" cy="4805241"/>
          </a:xfrm>
          <a:prstGeom prst="rect">
            <a:avLst/>
          </a:prstGeom>
        </p:spPr>
      </p:pic>
      <p:sp>
        <p:nvSpPr>
          <p:cNvPr id="5" name="TextBox 4"/>
          <p:cNvSpPr txBox="1"/>
          <p:nvPr/>
        </p:nvSpPr>
        <p:spPr>
          <a:xfrm rot="16200000">
            <a:off x="7282656" y="4837033"/>
            <a:ext cx="2128933" cy="369332"/>
          </a:xfrm>
          <a:prstGeom prst="rect">
            <a:avLst/>
          </a:prstGeom>
          <a:noFill/>
        </p:spPr>
        <p:txBody>
          <a:bodyPr wrap="none" rtlCol="0">
            <a:spAutoFit/>
          </a:bodyPr>
          <a:lstStyle/>
          <a:p>
            <a:r>
              <a:rPr lang="de-DE" dirty="0"/>
              <a:t>© The British Library</a:t>
            </a:r>
            <a:endParaRPr lang="en-US" dirty="0"/>
          </a:p>
        </p:txBody>
      </p:sp>
      <p:sp>
        <p:nvSpPr>
          <p:cNvPr id="7" name="Slide Number Placeholder 6"/>
          <p:cNvSpPr>
            <a:spLocks noGrp="1"/>
          </p:cNvSpPr>
          <p:nvPr>
            <p:ph type="sldNum" sz="quarter" idx="4294967295"/>
          </p:nvPr>
        </p:nvSpPr>
        <p:spPr>
          <a:xfrm>
            <a:off x="8531788" y="5648960"/>
            <a:ext cx="548640" cy="396240"/>
          </a:xfrm>
        </p:spPr>
        <p:txBody>
          <a:bodyPr/>
          <a:lstStyle/>
          <a:p>
            <a:fld id="{BA258971-2581-1140-A045-EF224496870B}" type="slidenum">
              <a:rPr lang="en-US" smtClean="0"/>
              <a:t>6</a:t>
            </a:fld>
            <a:endParaRPr lang="en-US"/>
          </a:p>
        </p:txBody>
      </p:sp>
      <p:sp>
        <p:nvSpPr>
          <p:cNvPr id="6" name="Footer Placeholder 5">
            <a:extLst>
              <a:ext uri="{FF2B5EF4-FFF2-40B4-BE49-F238E27FC236}">
                <a16:creationId xmlns:a16="http://schemas.microsoft.com/office/drawing/2014/main" id="{B43F2542-036D-324E-AB6F-62F8363D241D}"/>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Tree>
    <p:extLst>
      <p:ext uri="{BB962C8B-B14F-4D97-AF65-F5344CB8AC3E}">
        <p14:creationId xmlns:p14="http://schemas.microsoft.com/office/powerpoint/2010/main" val="1720046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pic>
        <p:nvPicPr>
          <p:cNvPr id="749" name="Google Shape;749;p54" descr="350px-Lire_2000_Galileo_Galilei.jpg"/>
          <p:cNvPicPr preferRelativeResize="0">
            <a:picLocks noGrp="1"/>
          </p:cNvPicPr>
          <p:nvPr>
            <p:ph type="body" idx="1"/>
          </p:nvPr>
        </p:nvPicPr>
        <p:blipFill rotWithShape="1">
          <a:blip r:embed="rId3">
            <a:alphaModFix/>
          </a:blip>
          <a:srcRect r="-48"/>
          <a:stretch/>
        </p:blipFill>
        <p:spPr>
          <a:xfrm rot="-1108936">
            <a:off x="1318138" y="1704876"/>
            <a:ext cx="6712119" cy="3448247"/>
          </a:xfrm>
          <a:prstGeom prst="rect">
            <a:avLst/>
          </a:prstGeom>
          <a:noFill/>
          <a:ln>
            <a:noFill/>
          </a:ln>
        </p:spPr>
      </p:pic>
      <p:sp>
        <p:nvSpPr>
          <p:cNvPr id="751" name="Google Shape;751;p54"/>
          <p:cNvSpPr>
            <a:spLocks noGrp="1"/>
          </p:cNvSpPr>
          <p:nvPr>
            <p:ph type="sldNum" idx="4294967295"/>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7</a:t>
            </a:fld>
            <a:endParaRPr/>
          </a:p>
        </p:txBody>
      </p:sp>
      <p:sp>
        <p:nvSpPr>
          <p:cNvPr id="2" name="Footer Placeholder 1">
            <a:extLst>
              <a:ext uri="{FF2B5EF4-FFF2-40B4-BE49-F238E27FC236}">
                <a16:creationId xmlns:a16="http://schemas.microsoft.com/office/drawing/2014/main" id="{6C59BC5A-D14F-094D-A1C2-59DAB724397B}"/>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Tree>
    <p:extLst>
      <p:ext uri="{BB962C8B-B14F-4D97-AF65-F5344CB8AC3E}">
        <p14:creationId xmlns:p14="http://schemas.microsoft.com/office/powerpoint/2010/main" val="3299668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55"/>
          <p:cNvPicPr preferRelativeResize="0"/>
          <p:nvPr/>
        </p:nvPicPr>
        <p:blipFill rotWithShape="1">
          <a:blip r:embed="rId3">
            <a:alphaModFix/>
          </a:blip>
          <a:srcRect/>
          <a:stretch/>
        </p:blipFill>
        <p:spPr>
          <a:xfrm>
            <a:off x="2353393" y="677322"/>
            <a:ext cx="4437214" cy="5503356"/>
          </a:xfrm>
          <a:prstGeom prst="rect">
            <a:avLst/>
          </a:prstGeom>
          <a:noFill/>
          <a:ln>
            <a:noFill/>
          </a:ln>
          <a:effectLst>
            <a:outerShdw blurRad="292100" dist="139700" dir="2700000" algn="tl" rotWithShape="0">
              <a:srgbClr val="333333">
                <a:alpha val="64705"/>
              </a:srgbClr>
            </a:outerShdw>
          </a:effectLst>
        </p:spPr>
      </p:pic>
      <p:sp>
        <p:nvSpPr>
          <p:cNvPr id="2" name="Footer Placeholder 1">
            <a:extLst>
              <a:ext uri="{FF2B5EF4-FFF2-40B4-BE49-F238E27FC236}">
                <a16:creationId xmlns:a16="http://schemas.microsoft.com/office/drawing/2014/main" id="{2D930FEE-8957-D248-8A09-822B23853A79}"/>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471494C1-EA7C-5C45-B78C-DDBB7403BBA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191305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56"/>
          <p:cNvPicPr preferRelativeResize="0"/>
          <p:nvPr/>
        </p:nvPicPr>
        <p:blipFill rotWithShape="1">
          <a:blip r:embed="rId3">
            <a:alphaModFix/>
          </a:blip>
          <a:srcRect/>
          <a:stretch/>
        </p:blipFill>
        <p:spPr>
          <a:xfrm>
            <a:off x="-303936" y="2267064"/>
            <a:ext cx="9429468" cy="2252016"/>
          </a:xfrm>
          <a:prstGeom prst="rect">
            <a:avLst/>
          </a:prstGeom>
          <a:noFill/>
          <a:ln>
            <a:noFill/>
          </a:ln>
          <a:effectLst>
            <a:outerShdw blurRad="292100" dist="139700" dir="2700000" algn="tl" rotWithShape="0">
              <a:srgbClr val="333333">
                <a:alpha val="64705"/>
              </a:srgbClr>
            </a:outerShdw>
          </a:effectLst>
        </p:spPr>
      </p:pic>
      <p:sp>
        <p:nvSpPr>
          <p:cNvPr id="766" name="Google Shape;766;p56"/>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FFFFFF"/>
                </a:solidFill>
              </a:rPr>
              <a:t>S.Bianco con R.Barbera, M.Maggi, D.Menasce, L.Patrizii - Accesso equo, aperto e sostenibile alla conoscenza - GenOA Week 2021.10.26 DOI 10.15161/oar.it/74229</a:t>
            </a:r>
            <a:endParaRPr>
              <a:solidFill>
                <a:srgbClr val="FFFFFF"/>
              </a:solidFill>
            </a:endParaRPr>
          </a:p>
        </p:txBody>
      </p:sp>
      <p:sp>
        <p:nvSpPr>
          <p:cNvPr id="767" name="Google Shape;767;p5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9</a:t>
            </a:fld>
            <a:endParaRPr/>
          </a:p>
        </p:txBody>
      </p:sp>
      <p:sp>
        <p:nvSpPr>
          <p:cNvPr id="768" name="Google Shape;768;p56"/>
          <p:cNvSpPr txBox="1"/>
          <p:nvPr/>
        </p:nvSpPr>
        <p:spPr>
          <a:xfrm>
            <a:off x="-11231" y="4519080"/>
            <a:ext cx="8459737"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dk1"/>
                </a:solidFill>
                <a:latin typeface="Bodoni"/>
                <a:ea typeface="Bodoni"/>
                <a:cs typeface="Bodoni"/>
                <a:sym typeface="Bodoni"/>
              </a:rPr>
              <a:t>Abrahami Elzevir di Leida, Paesi Bassi</a:t>
            </a:r>
            <a:endParaRPr sz="4400">
              <a:solidFill>
                <a:schemeClr val="dk1"/>
              </a:solidFill>
              <a:latin typeface="Bodoni"/>
              <a:ea typeface="Bodoni"/>
              <a:cs typeface="Bodoni"/>
              <a:sym typeface="Bodoni"/>
            </a:endParaRPr>
          </a:p>
        </p:txBody>
      </p:sp>
    </p:spTree>
    <p:extLst>
      <p:ext uri="{BB962C8B-B14F-4D97-AF65-F5344CB8AC3E}">
        <p14:creationId xmlns:p14="http://schemas.microsoft.com/office/powerpoint/2010/main" val="896096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57"/>
          <p:cNvSpPr txBox="1">
            <a:spLocks noGrp="1"/>
          </p:cNvSpPr>
          <p:nvPr>
            <p:ph type="title"/>
          </p:nvPr>
        </p:nvSpPr>
        <p:spPr>
          <a:xfrm>
            <a:off x="200298" y="399835"/>
            <a:ext cx="7620000" cy="72612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1665</a:t>
            </a:r>
            <a:endParaRPr dirty="0"/>
          </a:p>
        </p:txBody>
      </p:sp>
      <p:pic>
        <p:nvPicPr>
          <p:cNvPr id="774" name="Google Shape;774;p57" descr="philostransact.tiff"/>
          <p:cNvPicPr preferRelativeResize="0">
            <a:picLocks noGrp="1"/>
          </p:cNvPicPr>
          <p:nvPr>
            <p:ph type="body" idx="1"/>
          </p:nvPr>
        </p:nvPicPr>
        <p:blipFill rotWithShape="1">
          <a:blip r:embed="rId3">
            <a:alphaModFix/>
          </a:blip>
          <a:srcRect l="11310" t="12896" r="12300" b="3139"/>
          <a:stretch/>
        </p:blipFill>
        <p:spPr>
          <a:xfrm>
            <a:off x="737326" y="971804"/>
            <a:ext cx="7405189" cy="5203864"/>
          </a:xfrm>
          <a:prstGeom prst="rect">
            <a:avLst/>
          </a:prstGeom>
          <a:noFill/>
          <a:ln>
            <a:noFill/>
          </a:ln>
        </p:spPr>
      </p:pic>
      <p:sp>
        <p:nvSpPr>
          <p:cNvPr id="2" name="Footer Placeholder 1">
            <a:extLst>
              <a:ext uri="{FF2B5EF4-FFF2-40B4-BE49-F238E27FC236}">
                <a16:creationId xmlns:a16="http://schemas.microsoft.com/office/drawing/2014/main" id="{B1037A5E-B976-5948-945E-4ED7FE2BDB85}"/>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F504943F-1874-BE48-AFAE-0102304BC0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2969310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58"/>
          <p:cNvSpPr txBox="1">
            <a:spLocks noGrp="1"/>
          </p:cNvSpPr>
          <p:nvPr>
            <p:ph type="title"/>
          </p:nvPr>
        </p:nvSpPr>
        <p:spPr>
          <a:xfrm>
            <a:off x="-1" y="380567"/>
            <a:ext cx="8993519" cy="969963"/>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libri"/>
              <a:buNone/>
            </a:pPr>
            <a:r>
              <a:rPr lang="en-US" sz="3200" b="0" dirty="0">
                <a:solidFill>
                  <a:srgbClr val="44546A"/>
                </a:solidFill>
                <a:latin typeface="Fira Sans Medium" panose="020B0604020202020204" charset="0"/>
                <a:ea typeface="Calibri"/>
                <a:cs typeface="Calibri"/>
                <a:sym typeface="Calibri"/>
              </a:rPr>
              <a:t>…la </a:t>
            </a:r>
            <a:r>
              <a:rPr lang="en-US" sz="3200" b="0" dirty="0" err="1">
                <a:solidFill>
                  <a:srgbClr val="44546A"/>
                </a:solidFill>
                <a:latin typeface="Fira Sans Medium" panose="020B0604020202020204" charset="0"/>
                <a:ea typeface="Calibri"/>
                <a:cs typeface="Calibri"/>
                <a:sym typeface="Calibri"/>
              </a:rPr>
              <a:t>Tradizione</a:t>
            </a:r>
            <a:r>
              <a:rPr lang="en-US" sz="3200" b="0" dirty="0">
                <a:solidFill>
                  <a:srgbClr val="44546A"/>
                </a:solidFill>
                <a:latin typeface="Fira Sans Medium" panose="020B0604020202020204" charset="0"/>
                <a:ea typeface="Calibri"/>
                <a:cs typeface="Calibri"/>
                <a:sym typeface="Calibri"/>
              </a:rPr>
              <a:t> Open Access </a:t>
            </a:r>
            <a:r>
              <a:rPr lang="en-US" sz="3200" b="0" dirty="0" err="1">
                <a:solidFill>
                  <a:srgbClr val="44546A"/>
                </a:solidFill>
                <a:latin typeface="Fira Sans Medium" panose="020B0604020202020204" charset="0"/>
                <a:ea typeface="Calibri"/>
                <a:cs typeface="Calibri"/>
                <a:sym typeface="Calibri"/>
              </a:rPr>
              <a:t>dei</a:t>
            </a:r>
            <a:r>
              <a:rPr lang="en-US" sz="3200" b="0" dirty="0">
                <a:solidFill>
                  <a:srgbClr val="44546A"/>
                </a:solidFill>
                <a:latin typeface="Fira Sans Medium" panose="020B0604020202020204" charset="0"/>
                <a:ea typeface="Calibri"/>
                <a:cs typeface="Calibri"/>
                <a:sym typeface="Calibri"/>
              </a:rPr>
              <a:t> </a:t>
            </a:r>
            <a:r>
              <a:rPr lang="en-US" sz="3200" b="0" dirty="0" err="1">
                <a:solidFill>
                  <a:srgbClr val="44546A"/>
                </a:solidFill>
                <a:latin typeface="Fira Sans Medium" panose="020B0604020202020204" charset="0"/>
                <a:ea typeface="Calibri"/>
                <a:cs typeface="Calibri"/>
                <a:sym typeface="Calibri"/>
              </a:rPr>
              <a:t>Fisici</a:t>
            </a:r>
            <a:endParaRPr sz="3200" b="0" dirty="0">
              <a:solidFill>
                <a:srgbClr val="44546A"/>
              </a:solidFill>
              <a:latin typeface="Fira Sans Medium" panose="020B0604020202020204" charset="0"/>
              <a:ea typeface="Calibri"/>
              <a:cs typeface="Calibri"/>
              <a:sym typeface="Calibri"/>
            </a:endParaRPr>
          </a:p>
        </p:txBody>
      </p:sp>
      <p:sp>
        <p:nvSpPr>
          <p:cNvPr id="783" name="Google Shape;783;p58"/>
          <p:cNvSpPr txBox="1">
            <a:spLocks noGrp="1"/>
          </p:cNvSpPr>
          <p:nvPr>
            <p:ph type="body" idx="1"/>
          </p:nvPr>
        </p:nvSpPr>
        <p:spPr>
          <a:xfrm>
            <a:off x="0" y="1312203"/>
            <a:ext cx="3500845" cy="1561626"/>
          </a:xfrm>
          <a:prstGeom prst="rect">
            <a:avLst/>
          </a:prstGeom>
          <a:noFill/>
          <a:ln>
            <a:noFill/>
          </a:ln>
        </p:spPr>
        <p:txBody>
          <a:bodyPr spcFirstLastPara="1" wrap="square" lIns="91425" tIns="45700" rIns="91425" bIns="45700" anchor="t" anchorCtr="0">
            <a:normAutofit lnSpcReduction="10000"/>
          </a:bodyPr>
          <a:lstStyle/>
          <a:p>
            <a:pPr marL="114300" lvl="0" indent="0" algn="l" rtl="0">
              <a:spcBef>
                <a:spcPts val="0"/>
              </a:spcBef>
              <a:spcAft>
                <a:spcPts val="0"/>
              </a:spcAft>
              <a:buSzPts val="2200"/>
              <a:buNone/>
            </a:pPr>
            <a:r>
              <a:rPr lang="en-US" sz="2000" dirty="0" err="1">
                <a:latin typeface="Fira Sans Medium" panose="020B0604020202020204" charset="0"/>
                <a:ea typeface="Calibri"/>
                <a:cs typeface="Calibri"/>
                <a:sym typeface="Calibri"/>
              </a:rPr>
              <a:t>oltre</a:t>
            </a:r>
            <a:r>
              <a:rPr lang="en-US" sz="2000" dirty="0">
                <a:latin typeface="Fira Sans Medium" panose="020B0604020202020204" charset="0"/>
                <a:ea typeface="Calibri"/>
                <a:cs typeface="Calibri"/>
                <a:sym typeface="Calibri"/>
              </a:rPr>
              <a:t>  60 anni fa la </a:t>
            </a:r>
            <a:r>
              <a:rPr lang="en-US" sz="2000" dirty="0" err="1">
                <a:latin typeface="Fira Sans Medium" panose="020B0604020202020204" charset="0"/>
                <a:ea typeface="Calibri"/>
                <a:cs typeface="Calibri"/>
                <a:sym typeface="Calibri"/>
              </a:rPr>
              <a:t>comunità</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dei</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fisici</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iniziò</a:t>
            </a:r>
            <a:r>
              <a:rPr lang="en-US" sz="2000" dirty="0">
                <a:latin typeface="Fira Sans Medium" panose="020B0604020202020204" charset="0"/>
                <a:ea typeface="Calibri"/>
                <a:cs typeface="Calibri"/>
                <a:sym typeface="Calibri"/>
              </a:rPr>
              <a:t> a </a:t>
            </a:r>
            <a:r>
              <a:rPr lang="en-US" sz="2000" dirty="0" err="1">
                <a:latin typeface="Fira Sans Medium" panose="020B0604020202020204" charset="0"/>
                <a:ea typeface="Calibri"/>
                <a:cs typeface="Calibri"/>
                <a:sym typeface="Calibri"/>
              </a:rPr>
              <a:t>distribuire</a:t>
            </a:r>
            <a:r>
              <a:rPr lang="en-US" sz="2000" dirty="0">
                <a:latin typeface="Fira Sans Medium" panose="020B0604020202020204" charset="0"/>
                <a:ea typeface="Calibri"/>
                <a:cs typeface="Calibri"/>
                <a:sym typeface="Calibri"/>
              </a:rPr>
              <a:t> </a:t>
            </a:r>
            <a:r>
              <a:rPr lang="en-US" sz="2000" dirty="0" err="1">
                <a:latin typeface="Fira Sans Medium" panose="020B0604020202020204" charset="0"/>
                <a:ea typeface="Calibri"/>
                <a:cs typeface="Calibri"/>
                <a:sym typeface="Calibri"/>
              </a:rPr>
              <a:t>i</a:t>
            </a:r>
            <a:r>
              <a:rPr lang="en-US" sz="2000" dirty="0">
                <a:latin typeface="Fira Sans Medium" panose="020B0604020202020204" charset="0"/>
                <a:ea typeface="Calibri"/>
                <a:cs typeface="Calibri"/>
                <a:sym typeface="Calibri"/>
              </a:rPr>
              <a:t> preprint </a:t>
            </a:r>
            <a:r>
              <a:rPr lang="en-US" sz="2000" dirty="0" err="1">
                <a:latin typeface="Fira Sans Medium" panose="020B0604020202020204" charset="0"/>
                <a:ea typeface="Calibri"/>
                <a:cs typeface="Calibri"/>
                <a:sym typeface="Calibri"/>
              </a:rPr>
              <a:t>cartacei</a:t>
            </a:r>
            <a:r>
              <a:rPr lang="en-US" sz="2000" dirty="0">
                <a:latin typeface="Fira Sans Medium" panose="020B0604020202020204" charset="0"/>
                <a:ea typeface="Calibri"/>
                <a:cs typeface="Calibri"/>
                <a:sym typeface="Calibri"/>
              </a:rPr>
              <a:t> per </a:t>
            </a:r>
            <a:r>
              <a:rPr lang="en-US" sz="2000" dirty="0" err="1">
                <a:latin typeface="Fira Sans Medium" panose="020B0604020202020204" charset="0"/>
                <a:ea typeface="Calibri"/>
                <a:cs typeface="Calibri"/>
                <a:sym typeface="Calibri"/>
              </a:rPr>
              <a:t>tutto</a:t>
            </a:r>
            <a:r>
              <a:rPr lang="en-US" sz="2000" dirty="0">
                <a:latin typeface="Fira Sans Medium" panose="020B0604020202020204" charset="0"/>
                <a:ea typeface="Calibri"/>
                <a:cs typeface="Calibri"/>
                <a:sym typeface="Calibri"/>
              </a:rPr>
              <a:t> il mondo via servizio </a:t>
            </a:r>
            <a:r>
              <a:rPr lang="en-US" sz="2000" dirty="0" err="1">
                <a:latin typeface="Fira Sans Medium" panose="020B0604020202020204" charset="0"/>
                <a:ea typeface="Calibri"/>
                <a:cs typeface="Calibri"/>
                <a:sym typeface="Calibri"/>
              </a:rPr>
              <a:t>postale</a:t>
            </a:r>
            <a:r>
              <a:rPr lang="en-US" sz="2000" dirty="0">
                <a:latin typeface="Fira Sans Medium" panose="020B0604020202020204" charset="0"/>
                <a:ea typeface="Calibri"/>
                <a:cs typeface="Calibri"/>
                <a:sym typeface="Calibri"/>
              </a:rPr>
              <a:t>…</a:t>
            </a:r>
            <a:endParaRPr sz="2000" dirty="0">
              <a:latin typeface="Fira Sans Medium" panose="020B0604020202020204" charset="0"/>
            </a:endParaRPr>
          </a:p>
        </p:txBody>
      </p:sp>
      <p:pic>
        <p:nvPicPr>
          <p:cNvPr id="786" name="Google Shape;786;p58"/>
          <p:cNvPicPr preferRelativeResize="0"/>
          <p:nvPr/>
        </p:nvPicPr>
        <p:blipFill rotWithShape="1">
          <a:blip r:embed="rId3">
            <a:alphaModFix/>
          </a:blip>
          <a:srcRect l="9811" t="12624" r="3044" b="6037"/>
          <a:stretch/>
        </p:blipFill>
        <p:spPr>
          <a:xfrm>
            <a:off x="3583793" y="1235020"/>
            <a:ext cx="5234870" cy="1432010"/>
          </a:xfrm>
          <a:prstGeom prst="rect">
            <a:avLst/>
          </a:prstGeom>
          <a:noFill/>
          <a:ln>
            <a:noFill/>
          </a:ln>
          <a:effectLst>
            <a:outerShdw blurRad="292100" dist="139700" dir="2700000" algn="tl" rotWithShape="0">
              <a:srgbClr val="333333">
                <a:alpha val="64705"/>
              </a:srgbClr>
            </a:outerShdw>
          </a:effectLst>
        </p:spPr>
      </p:pic>
      <p:sp>
        <p:nvSpPr>
          <p:cNvPr id="789" name="Google Shape;789;p58"/>
          <p:cNvSpPr txBox="1"/>
          <p:nvPr/>
        </p:nvSpPr>
        <p:spPr>
          <a:xfrm>
            <a:off x="61713" y="2922436"/>
            <a:ext cx="9020574" cy="1080748"/>
          </a:xfrm>
          <a:prstGeom prst="rect">
            <a:avLst/>
          </a:prstGeom>
          <a:noFill/>
          <a:ln>
            <a:noFill/>
          </a:ln>
        </p:spPr>
        <p:txBody>
          <a:bodyPr spcFirstLastPara="1" wrap="square" lIns="91425" tIns="45700" rIns="91425" bIns="45700" anchor="ctr" anchorCtr="0">
            <a:normAutofit fontScale="97500"/>
          </a:bodyPr>
          <a:lstStyle/>
          <a:p>
            <a:pPr marL="0" marR="0" lvl="0" indent="0" algn="l" rtl="0">
              <a:spcBef>
                <a:spcPts val="0"/>
              </a:spcBef>
              <a:spcAft>
                <a:spcPts val="0"/>
              </a:spcAft>
              <a:buClr>
                <a:schemeClr val="dk2"/>
              </a:buClr>
              <a:buSzPct val="100000"/>
              <a:buFont typeface="Calibri"/>
              <a:buNone/>
            </a:pPr>
            <a:r>
              <a:rPr lang="en-US" sz="3200" cap="none" dirty="0">
                <a:solidFill>
                  <a:schemeClr val="dk2"/>
                </a:solidFill>
                <a:latin typeface="Fira Sans Medium" panose="020B0604020202020204" charset="0"/>
                <a:ea typeface="Calibri"/>
                <a:cs typeface="Calibri"/>
                <a:sym typeface="Calibri"/>
              </a:rPr>
              <a:t>…</a:t>
            </a:r>
            <a:r>
              <a:rPr lang="en-US" sz="3200" cap="none" dirty="0" err="1">
                <a:solidFill>
                  <a:schemeClr val="dk2"/>
                </a:solidFill>
                <a:latin typeface="Fira Sans Medium" panose="020B0604020202020204" charset="0"/>
                <a:ea typeface="Calibri"/>
                <a:cs typeface="Calibri"/>
                <a:sym typeface="Calibri"/>
              </a:rPr>
              <a:t>l’archivio</a:t>
            </a:r>
            <a:r>
              <a:rPr lang="en-US" sz="3200" cap="none" dirty="0">
                <a:solidFill>
                  <a:schemeClr val="dk2"/>
                </a:solidFill>
                <a:latin typeface="Fira Sans Medium" panose="020B0604020202020204" charset="0"/>
                <a:ea typeface="Calibri"/>
                <a:cs typeface="Calibri"/>
                <a:sym typeface="Calibri"/>
              </a:rPr>
              <a:t> di pre-print </a:t>
            </a:r>
            <a:r>
              <a:rPr lang="en-US" sz="3200" cap="none" dirty="0" err="1">
                <a:solidFill>
                  <a:schemeClr val="dk2"/>
                </a:solidFill>
                <a:latin typeface="Fira Sans Medium" panose="020B0604020202020204" charset="0"/>
                <a:ea typeface="Calibri"/>
                <a:cs typeface="Calibri"/>
                <a:sym typeface="Calibri"/>
              </a:rPr>
              <a:t>dei</a:t>
            </a:r>
            <a:r>
              <a:rPr lang="en-US" sz="3200" cap="none" dirty="0">
                <a:solidFill>
                  <a:schemeClr val="dk2"/>
                </a:solidFill>
                <a:latin typeface="Fira Sans Medium" panose="020B0604020202020204" charset="0"/>
                <a:ea typeface="Calibri"/>
                <a:cs typeface="Calibri"/>
                <a:sym typeface="Calibri"/>
              </a:rPr>
              <a:t> </a:t>
            </a:r>
            <a:r>
              <a:rPr lang="en-US" sz="3200" cap="none" dirty="0" err="1">
                <a:solidFill>
                  <a:schemeClr val="dk2"/>
                </a:solidFill>
                <a:latin typeface="Fira Sans Medium" panose="020B0604020202020204" charset="0"/>
                <a:ea typeface="Calibri"/>
                <a:cs typeface="Calibri"/>
                <a:sym typeface="Calibri"/>
              </a:rPr>
              <a:t>Laboratori</a:t>
            </a:r>
            <a:r>
              <a:rPr lang="en-US" sz="3200" cap="none" dirty="0">
                <a:solidFill>
                  <a:schemeClr val="dk2"/>
                </a:solidFill>
                <a:latin typeface="Fira Sans Medium" panose="020B0604020202020204" charset="0"/>
                <a:ea typeface="Calibri"/>
                <a:cs typeface="Calibri"/>
                <a:sym typeface="Calibri"/>
              </a:rPr>
              <a:t> </a:t>
            </a:r>
            <a:r>
              <a:rPr lang="en-US" sz="3200" cap="none" dirty="0" err="1">
                <a:solidFill>
                  <a:schemeClr val="dk2"/>
                </a:solidFill>
                <a:latin typeface="Fira Sans Medium" panose="020B0604020202020204" charset="0"/>
                <a:ea typeface="Calibri"/>
                <a:cs typeface="Calibri"/>
                <a:sym typeface="Calibri"/>
              </a:rPr>
              <a:t>Nazionali</a:t>
            </a:r>
            <a:r>
              <a:rPr lang="en-US" sz="3200" cap="none" dirty="0">
                <a:solidFill>
                  <a:schemeClr val="dk2"/>
                </a:solidFill>
                <a:latin typeface="Fira Sans Medium" panose="020B0604020202020204" charset="0"/>
                <a:ea typeface="Calibri"/>
                <a:cs typeface="Calibri"/>
                <a:sym typeface="Calibri"/>
              </a:rPr>
              <a:t> di Frascati </a:t>
            </a:r>
            <a:r>
              <a:rPr lang="en-US" sz="3200" cap="none" dirty="0" err="1">
                <a:solidFill>
                  <a:schemeClr val="dk2"/>
                </a:solidFill>
                <a:latin typeface="Fira Sans Medium" panose="020B0604020202020204" charset="0"/>
                <a:ea typeface="Calibri"/>
                <a:cs typeface="Calibri"/>
                <a:sym typeface="Calibri"/>
              </a:rPr>
              <a:t>risale</a:t>
            </a:r>
            <a:r>
              <a:rPr lang="en-US" sz="3200" cap="none" dirty="0">
                <a:solidFill>
                  <a:schemeClr val="dk2"/>
                </a:solidFill>
                <a:latin typeface="Fira Sans Medium" panose="020B0604020202020204" charset="0"/>
                <a:ea typeface="Calibri"/>
                <a:cs typeface="Calibri"/>
                <a:sym typeface="Calibri"/>
              </a:rPr>
              <a:t> al </a:t>
            </a:r>
            <a:r>
              <a:rPr lang="en-US" sz="3200" b="1" cap="none" dirty="0">
                <a:solidFill>
                  <a:srgbClr val="000000"/>
                </a:solidFill>
                <a:latin typeface="Fira Sans Medium" panose="020B0604020202020204" charset="0"/>
                <a:ea typeface="Calibri"/>
                <a:cs typeface="Calibri"/>
                <a:sym typeface="Calibri"/>
              </a:rPr>
              <a:t>1954</a:t>
            </a:r>
            <a:r>
              <a:rPr lang="en-US" sz="3200" cap="none" dirty="0">
                <a:solidFill>
                  <a:schemeClr val="dk2"/>
                </a:solidFill>
                <a:latin typeface="Fira Sans Medium" panose="020B0604020202020204" charset="0"/>
                <a:ea typeface="Calibri"/>
                <a:cs typeface="Calibri"/>
                <a:sym typeface="Calibri"/>
              </a:rPr>
              <a:t>       </a:t>
            </a:r>
            <a:endParaRPr sz="3200" dirty="0">
              <a:latin typeface="Fira Sans Medium" panose="020B0604020202020204" charset="0"/>
            </a:endParaRPr>
          </a:p>
        </p:txBody>
      </p:sp>
      <p:pic>
        <p:nvPicPr>
          <p:cNvPr id="790" name="Google Shape;790;p58"/>
          <p:cNvPicPr preferRelativeResize="0"/>
          <p:nvPr/>
        </p:nvPicPr>
        <p:blipFill rotWithShape="1">
          <a:blip r:embed="rId4">
            <a:alphaModFix/>
          </a:blip>
          <a:srcRect/>
          <a:stretch/>
        </p:blipFill>
        <p:spPr>
          <a:xfrm>
            <a:off x="3583793" y="4003184"/>
            <a:ext cx="4269742" cy="2280431"/>
          </a:xfrm>
          <a:prstGeom prst="rect">
            <a:avLst/>
          </a:prstGeom>
          <a:solidFill>
            <a:srgbClr val="FF0000"/>
          </a:solidFill>
          <a:ln w="9525" cap="flat" cmpd="sng">
            <a:solidFill>
              <a:srgbClr val="FF0000"/>
            </a:solidFill>
            <a:prstDash val="solid"/>
            <a:round/>
            <a:headEnd type="none" w="sm" len="sm"/>
            <a:tailEnd type="none" w="sm" len="sm"/>
          </a:ln>
          <a:effectLst>
            <a:outerShdw blurRad="292100" dist="139700" dir="2700000" algn="tl" rotWithShape="0">
              <a:srgbClr val="333333">
                <a:alpha val="64705"/>
              </a:srgbClr>
            </a:outerShdw>
          </a:effectLst>
        </p:spPr>
      </p:pic>
      <p:sp>
        <p:nvSpPr>
          <p:cNvPr id="2" name="TextBox 1">
            <a:extLst>
              <a:ext uri="{FF2B5EF4-FFF2-40B4-BE49-F238E27FC236}">
                <a16:creationId xmlns:a16="http://schemas.microsoft.com/office/drawing/2014/main" id="{479B5A5C-C55F-8840-90C6-DC2F59ECD6D7}"/>
              </a:ext>
            </a:extLst>
          </p:cNvPr>
          <p:cNvSpPr txBox="1"/>
          <p:nvPr/>
        </p:nvSpPr>
        <p:spPr>
          <a:xfrm rot="19536987">
            <a:off x="-149972" y="4839069"/>
            <a:ext cx="3517310" cy="338554"/>
          </a:xfrm>
          <a:prstGeom prst="rect">
            <a:avLst/>
          </a:prstGeom>
          <a:noFill/>
        </p:spPr>
        <p:txBody>
          <a:bodyPr wrap="none" rtlCol="0">
            <a:spAutoFit/>
          </a:bodyPr>
          <a:lstStyle/>
          <a:p>
            <a:r>
              <a:rPr lang="en-GB" sz="1600" b="1" dirty="0" err="1">
                <a:latin typeface="Courier New" panose="02070309020205020404" pitchFamily="49" charset="0"/>
                <a:cs typeface="Courier New" panose="02070309020205020404" pitchFamily="49" charset="0"/>
              </a:rPr>
              <a:t>www.o</a:t>
            </a:r>
            <a:r>
              <a:rPr lang="en-IT" sz="1600" b="1" dirty="0">
                <a:latin typeface="Courier New" panose="02070309020205020404" pitchFamily="49" charset="0"/>
                <a:cs typeface="Courier New" panose="02070309020205020404" pitchFamily="49" charset="0"/>
              </a:rPr>
              <a:t>penaccessrepository.it</a:t>
            </a:r>
          </a:p>
        </p:txBody>
      </p:sp>
      <p:sp>
        <p:nvSpPr>
          <p:cNvPr id="3" name="Footer Placeholder 2">
            <a:extLst>
              <a:ext uri="{FF2B5EF4-FFF2-40B4-BE49-F238E27FC236}">
                <a16:creationId xmlns:a16="http://schemas.microsoft.com/office/drawing/2014/main" id="{AA5D53EB-ACA7-024C-B4C0-EB506AE2ABF8}"/>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78CD7DCC-7968-8941-877F-EDDF174E889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2602011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12053"/>
          </a:xfrm>
        </p:spPr>
        <p:txBody>
          <a:bodyPr/>
          <a:lstStyle/>
          <a:p>
            <a:r>
              <a:rPr lang="en-US" dirty="0"/>
              <a:t>1970</a:t>
            </a:r>
          </a:p>
        </p:txBody>
      </p:sp>
      <p:pic>
        <p:nvPicPr>
          <p:cNvPr id="4" name="Content Placeholder 3" descr="pdp11.jpg"/>
          <p:cNvPicPr>
            <a:picLocks noGrp="1" noChangeAspect="1"/>
          </p:cNvPicPr>
          <p:nvPr>
            <p:ph idx="1"/>
          </p:nvPr>
        </p:nvPicPr>
        <p:blipFill>
          <a:blip r:embed="rId3">
            <a:extLst>
              <a:ext uri="{28A0092B-C50C-407E-A947-70E740481C1C}">
                <a14:useLocalDpi xmlns:a14="http://schemas.microsoft.com/office/drawing/2010/main" val="0"/>
              </a:ext>
            </a:extLst>
          </a:blip>
          <a:srcRect t="7946" b="7946"/>
          <a:stretch>
            <a:fillRect/>
          </a:stretch>
        </p:blipFill>
        <p:spPr>
          <a:xfrm>
            <a:off x="1066800" y="1197407"/>
            <a:ext cx="7084423" cy="4463186"/>
          </a:xfrm>
        </p:spPr>
      </p:pic>
      <p:sp>
        <p:nvSpPr>
          <p:cNvPr id="3" name="Footer Placeholder 2">
            <a:extLst>
              <a:ext uri="{FF2B5EF4-FFF2-40B4-BE49-F238E27FC236}">
                <a16:creationId xmlns:a16="http://schemas.microsoft.com/office/drawing/2014/main" id="{A32DAE90-85FF-5C47-978C-954E1062C9A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6" name="Slide Number Placeholder 5">
            <a:extLst>
              <a:ext uri="{FF2B5EF4-FFF2-40B4-BE49-F238E27FC236}">
                <a16:creationId xmlns:a16="http://schemas.microsoft.com/office/drawing/2014/main" id="{EB3AF7C3-B22C-DB4F-A3D1-6634C0CF2E7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289631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300trasferibili.jpg"/>
          <p:cNvPicPr>
            <a:picLocks noGrp="1" noChangeAspect="1"/>
          </p:cNvPicPr>
          <p:nvPr>
            <p:ph idx="1"/>
          </p:nvPr>
        </p:nvPicPr>
        <p:blipFill rotWithShape="1">
          <a:blip r:embed="rId2">
            <a:extLst>
              <a:ext uri="{28A0092B-C50C-407E-A947-70E740481C1C}">
                <a14:useLocalDpi xmlns:a14="http://schemas.microsoft.com/office/drawing/2010/main" val="0"/>
              </a:ext>
            </a:extLst>
          </a:blip>
          <a:srcRect l="-503" r="-1985"/>
          <a:stretch/>
        </p:blipFill>
        <p:spPr>
          <a:xfrm>
            <a:off x="2406521" y="1472828"/>
            <a:ext cx="4498073" cy="4753288"/>
          </a:xfrm>
        </p:spPr>
      </p:pic>
      <p:sp>
        <p:nvSpPr>
          <p:cNvPr id="6" name="TextBox 5"/>
          <p:cNvSpPr txBox="1"/>
          <p:nvPr/>
        </p:nvSpPr>
        <p:spPr>
          <a:xfrm>
            <a:off x="392767" y="517947"/>
            <a:ext cx="4880315" cy="707886"/>
          </a:xfrm>
          <a:prstGeom prst="rect">
            <a:avLst/>
          </a:prstGeom>
          <a:noFill/>
        </p:spPr>
        <p:txBody>
          <a:bodyPr wrap="square" rtlCol="0">
            <a:spAutoFit/>
          </a:bodyPr>
          <a:lstStyle/>
          <a:p>
            <a:r>
              <a:rPr lang="en-US" sz="4000" b="1" dirty="0">
                <a:solidFill>
                  <a:srgbClr val="3366FF"/>
                </a:solidFill>
                <a:latin typeface="Roboto Slab" panose="020B0604020202020204" charset="0"/>
                <a:ea typeface="Roboto Slab" panose="020B0604020202020204" charset="0"/>
              </a:rPr>
              <a:t>…e </a:t>
            </a:r>
            <a:r>
              <a:rPr lang="en-US" sz="4000" b="1" dirty="0" err="1">
                <a:solidFill>
                  <a:srgbClr val="3366FF"/>
                </a:solidFill>
                <a:latin typeface="Roboto Slab" panose="020B0604020202020204" charset="0"/>
                <a:ea typeface="Roboto Slab" panose="020B0604020202020204" charset="0"/>
              </a:rPr>
              <a:t>i</a:t>
            </a:r>
            <a:r>
              <a:rPr lang="en-US" sz="4000" b="1" dirty="0">
                <a:solidFill>
                  <a:srgbClr val="3366FF"/>
                </a:solidFill>
                <a:latin typeface="Roboto Slab" panose="020B0604020202020204" charset="0"/>
                <a:ea typeface="Roboto Slab" panose="020B0604020202020204" charset="0"/>
              </a:rPr>
              <a:t> trasferibili</a:t>
            </a:r>
          </a:p>
        </p:txBody>
      </p:sp>
      <p:sp>
        <p:nvSpPr>
          <p:cNvPr id="2" name="Footer Placeholder 1">
            <a:extLst>
              <a:ext uri="{FF2B5EF4-FFF2-40B4-BE49-F238E27FC236}">
                <a16:creationId xmlns:a16="http://schemas.microsoft.com/office/drawing/2014/main" id="{1C725F04-9157-3D48-94B8-6ECE46CA5AFC}"/>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622DB313-D99E-D04B-B411-35BF4B28702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2306226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ormografo.jpg"/>
          <p:cNvPicPr>
            <a:picLocks noGrp="1" noChangeAspect="1"/>
          </p:cNvPicPr>
          <p:nvPr>
            <p:ph idx="1"/>
          </p:nvPr>
        </p:nvPicPr>
        <p:blipFill>
          <a:blip r:embed="rId3">
            <a:extLst>
              <a:ext uri="{28A0092B-C50C-407E-A947-70E740481C1C}">
                <a14:useLocalDpi xmlns:a14="http://schemas.microsoft.com/office/drawing/2010/main" val="0"/>
              </a:ext>
            </a:extLst>
          </a:blip>
          <a:srcRect l="35119" r="35119"/>
          <a:stretch>
            <a:fillRect/>
          </a:stretch>
        </p:blipFill>
        <p:spPr>
          <a:xfrm>
            <a:off x="762000" y="1347652"/>
            <a:ext cx="7620000" cy="4800600"/>
          </a:xfrm>
        </p:spPr>
      </p:pic>
      <p:sp>
        <p:nvSpPr>
          <p:cNvPr id="2" name="Title 1"/>
          <p:cNvSpPr>
            <a:spLocks noGrp="1"/>
          </p:cNvSpPr>
          <p:nvPr>
            <p:ph type="title"/>
          </p:nvPr>
        </p:nvSpPr>
        <p:spPr>
          <a:xfrm>
            <a:off x="457200" y="623440"/>
            <a:ext cx="8229600" cy="1143000"/>
          </a:xfrm>
        </p:spPr>
        <p:txBody>
          <a:bodyPr/>
          <a:lstStyle/>
          <a:p>
            <a:r>
              <a:rPr lang="en-US" sz="4000" dirty="0">
                <a:solidFill>
                  <a:srgbClr val="3366FF"/>
                </a:solidFill>
              </a:rPr>
              <a:t>&lt; 1980 </a:t>
            </a:r>
            <a:r>
              <a:rPr lang="en-US" sz="4000" dirty="0" err="1">
                <a:solidFill>
                  <a:srgbClr val="3366FF"/>
                </a:solidFill>
              </a:rPr>
              <a:t>i</a:t>
            </a:r>
            <a:r>
              <a:rPr lang="en-US" sz="4000" dirty="0">
                <a:solidFill>
                  <a:srgbClr val="3366FF"/>
                </a:solidFill>
              </a:rPr>
              <a:t> </a:t>
            </a:r>
            <a:r>
              <a:rPr lang="en-US" sz="4000" dirty="0" err="1">
                <a:solidFill>
                  <a:srgbClr val="3366FF"/>
                </a:solidFill>
              </a:rPr>
              <a:t>grafici</a:t>
            </a:r>
            <a:r>
              <a:rPr lang="en-US" sz="4000" dirty="0">
                <a:solidFill>
                  <a:srgbClr val="3366FF"/>
                </a:solidFill>
              </a:rPr>
              <a:t> con </a:t>
            </a:r>
            <a:r>
              <a:rPr lang="en-US" sz="4000" dirty="0" err="1">
                <a:solidFill>
                  <a:srgbClr val="3366FF"/>
                </a:solidFill>
              </a:rPr>
              <a:t>il</a:t>
            </a:r>
            <a:r>
              <a:rPr lang="en-US" sz="4000" dirty="0">
                <a:solidFill>
                  <a:srgbClr val="3366FF"/>
                </a:solidFill>
              </a:rPr>
              <a:t> </a:t>
            </a:r>
            <a:r>
              <a:rPr lang="en-US" sz="4000" dirty="0" err="1">
                <a:solidFill>
                  <a:srgbClr val="3366FF"/>
                </a:solidFill>
              </a:rPr>
              <a:t>normografo</a:t>
            </a:r>
            <a:endParaRPr lang="en-US" sz="4000" dirty="0">
              <a:solidFill>
                <a:srgbClr val="3366FF"/>
              </a:solidFill>
            </a:endParaRPr>
          </a:p>
        </p:txBody>
      </p:sp>
      <p:sp>
        <p:nvSpPr>
          <p:cNvPr id="3" name="Footer Placeholder 2">
            <a:extLst>
              <a:ext uri="{FF2B5EF4-FFF2-40B4-BE49-F238E27FC236}">
                <a16:creationId xmlns:a16="http://schemas.microsoft.com/office/drawing/2014/main" id="{95C19A91-4494-6C42-ACCD-17DAFD97EF11}"/>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6" name="Slide Number Placeholder 5">
            <a:extLst>
              <a:ext uri="{FF2B5EF4-FFF2-40B4-BE49-F238E27FC236}">
                <a16:creationId xmlns:a16="http://schemas.microsoft.com/office/drawing/2014/main" id="{DFF91E2E-3859-BB4D-85BC-12BA922D6D5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3828153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NF_83_093.pdf"/>
          <p:cNvPicPr>
            <a:picLocks noGrp="1" noChangeAspect="1"/>
          </p:cNvPicPr>
          <p:nvPr>
            <p:ph idx="1"/>
          </p:nvPr>
        </p:nvPicPr>
        <p:blipFill rotWithShape="1">
          <a:blip r:embed="rId3">
            <a:extLst>
              <a:ext uri="{28A0092B-C50C-407E-A947-70E740481C1C}">
                <a14:useLocalDpi xmlns:a14="http://schemas.microsoft.com/office/drawing/2010/main" val="0"/>
              </a:ext>
            </a:extLst>
          </a:blip>
          <a:srcRect l="-613" r="-959"/>
          <a:stretch/>
        </p:blipFill>
        <p:spPr>
          <a:xfrm>
            <a:off x="2435231" y="517947"/>
            <a:ext cx="4104907" cy="5719017"/>
          </a:xfrm>
        </p:spPr>
      </p:pic>
      <p:sp>
        <p:nvSpPr>
          <p:cNvPr id="2" name="Footer Placeholder 1">
            <a:extLst>
              <a:ext uri="{FF2B5EF4-FFF2-40B4-BE49-F238E27FC236}">
                <a16:creationId xmlns:a16="http://schemas.microsoft.com/office/drawing/2014/main" id="{7CD4D1A9-A359-9F42-881D-C1DC67B7933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C14FD403-F18D-EA40-B04A-579178C05BB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3462936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1980</a:t>
            </a:r>
          </a:p>
        </p:txBody>
      </p:sp>
      <p:pic>
        <p:nvPicPr>
          <p:cNvPr id="4" name="Content Placeholder 3" descr="220px-VAX_11-780_intero.jpg"/>
          <p:cNvPicPr>
            <a:picLocks noGrp="1" noChangeAspect="1"/>
          </p:cNvPicPr>
          <p:nvPr>
            <p:ph idx="1"/>
          </p:nvPr>
        </p:nvPicPr>
        <p:blipFill>
          <a:blip r:embed="rId3">
            <a:extLst>
              <a:ext uri="{28A0092B-C50C-407E-A947-70E740481C1C}">
                <a14:useLocalDpi xmlns:a14="http://schemas.microsoft.com/office/drawing/2010/main" val="0"/>
              </a:ext>
            </a:extLst>
          </a:blip>
          <a:srcRect l="-55700" r="-55700"/>
          <a:stretch>
            <a:fillRect/>
          </a:stretch>
        </p:blipFill>
        <p:spPr>
          <a:xfrm>
            <a:off x="457200" y="1046480"/>
            <a:ext cx="7934476" cy="4998720"/>
          </a:xfrm>
        </p:spPr>
      </p:pic>
      <p:sp>
        <p:nvSpPr>
          <p:cNvPr id="3" name="Footer Placeholder 2">
            <a:extLst>
              <a:ext uri="{FF2B5EF4-FFF2-40B4-BE49-F238E27FC236}">
                <a16:creationId xmlns:a16="http://schemas.microsoft.com/office/drawing/2014/main" id="{5972F63C-2BD2-324A-AAC4-5D9B2789036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6" name="Slide Number Placeholder 5">
            <a:extLst>
              <a:ext uri="{FF2B5EF4-FFF2-40B4-BE49-F238E27FC236}">
                <a16:creationId xmlns:a16="http://schemas.microsoft.com/office/drawing/2014/main" id="{19E509A2-551C-714F-8967-460A3909E98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413788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NF-92-095(P).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69" r="-55"/>
          <a:stretch/>
        </p:blipFill>
        <p:spPr>
          <a:xfrm>
            <a:off x="2671744" y="517946"/>
            <a:ext cx="3946770" cy="5626575"/>
          </a:xfrm>
        </p:spPr>
      </p:pic>
      <p:sp>
        <p:nvSpPr>
          <p:cNvPr id="2" name="Footer Placeholder 1">
            <a:extLst>
              <a:ext uri="{FF2B5EF4-FFF2-40B4-BE49-F238E27FC236}">
                <a16:creationId xmlns:a16="http://schemas.microsoft.com/office/drawing/2014/main" id="{903089E0-6684-5946-B17F-45B45ECFD792}"/>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431C43C-621B-824E-819F-B224E16A420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334658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59"/>
          <p:cNvSpPr txBox="1">
            <a:spLocks noGrp="1"/>
          </p:cNvSpPr>
          <p:nvPr>
            <p:ph type="title"/>
          </p:nvPr>
        </p:nvSpPr>
        <p:spPr>
          <a:xfrm>
            <a:off x="317598" y="1379328"/>
            <a:ext cx="4550229"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1991 Paul </a:t>
            </a:r>
            <a:r>
              <a:rPr lang="en-US" dirty="0" err="1"/>
              <a:t>Ginsparg</a:t>
            </a:r>
            <a:r>
              <a:rPr lang="en-US" dirty="0"/>
              <a:t> e arXiv</a:t>
            </a:r>
            <a:endParaRPr dirty="0"/>
          </a:p>
        </p:txBody>
      </p:sp>
      <p:pic>
        <p:nvPicPr>
          <p:cNvPr id="797" name="Google Shape;797;p59" descr="220px-Ginsparg_at_Cornell_University.jpg"/>
          <p:cNvPicPr preferRelativeResize="0">
            <a:picLocks noGrp="1"/>
          </p:cNvPicPr>
          <p:nvPr>
            <p:ph type="body" idx="1"/>
          </p:nvPr>
        </p:nvPicPr>
        <p:blipFill rotWithShape="1">
          <a:blip r:embed="rId3">
            <a:alphaModFix/>
          </a:blip>
          <a:srcRect/>
          <a:stretch/>
        </p:blipFill>
        <p:spPr>
          <a:xfrm rot="849114">
            <a:off x="4904215" y="1174114"/>
            <a:ext cx="3127297" cy="4509772"/>
          </a:xfrm>
          <a:prstGeom prst="rect">
            <a:avLst/>
          </a:prstGeom>
          <a:noFill/>
          <a:ln>
            <a:noFill/>
          </a:ln>
        </p:spPr>
      </p:pic>
      <p:sp>
        <p:nvSpPr>
          <p:cNvPr id="2" name="Footer Placeholder 1">
            <a:extLst>
              <a:ext uri="{FF2B5EF4-FFF2-40B4-BE49-F238E27FC236}">
                <a16:creationId xmlns:a16="http://schemas.microsoft.com/office/drawing/2014/main" id="{2A85CE9C-2FD2-7847-B894-A938E44442CC}"/>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6D77671-E150-D840-9D33-6C54EB055EA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2851791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6" name="Google Shape;806;p60" descr="220px-First_Web_Server.jpg"/>
          <p:cNvPicPr preferRelativeResize="0">
            <a:picLocks noGrp="1"/>
          </p:cNvPicPr>
          <p:nvPr>
            <p:ph type="body" idx="1"/>
          </p:nvPr>
        </p:nvPicPr>
        <p:blipFill rotWithShape="1">
          <a:blip r:embed="rId3">
            <a:alphaModFix/>
          </a:blip>
          <a:srcRect l="-9524" r="-9524"/>
          <a:stretch/>
        </p:blipFill>
        <p:spPr>
          <a:xfrm>
            <a:off x="0" y="1681117"/>
            <a:ext cx="6775269" cy="4057832"/>
          </a:xfrm>
          <a:prstGeom prst="rect">
            <a:avLst/>
          </a:prstGeom>
          <a:noFill/>
          <a:ln>
            <a:noFill/>
          </a:ln>
        </p:spPr>
      </p:pic>
      <p:sp>
        <p:nvSpPr>
          <p:cNvPr id="805" name="Google Shape;805;p60"/>
          <p:cNvSpPr txBox="1">
            <a:spLocks noGrp="1"/>
          </p:cNvSpPr>
          <p:nvPr>
            <p:ph type="title"/>
          </p:nvPr>
        </p:nvSpPr>
        <p:spPr>
          <a:xfrm>
            <a:off x="251264" y="549119"/>
            <a:ext cx="8808587" cy="74480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dirty="0"/>
              <a:t>6 </a:t>
            </a:r>
            <a:r>
              <a:rPr lang="en-US" sz="3600" dirty="0" err="1"/>
              <a:t>agosto</a:t>
            </a:r>
            <a:r>
              <a:rPr lang="en-US" sz="3600" dirty="0"/>
              <a:t> 1991 –</a:t>
            </a:r>
            <a:r>
              <a:rPr lang="en-US" sz="3600" dirty="0" err="1"/>
              <a:t>nascita</a:t>
            </a:r>
            <a:r>
              <a:rPr lang="en-US" sz="3600" dirty="0"/>
              <a:t> di  www al CERN</a:t>
            </a:r>
            <a:endParaRPr dirty="0"/>
          </a:p>
        </p:txBody>
      </p:sp>
      <p:pic>
        <p:nvPicPr>
          <p:cNvPr id="809" name="Google Shape;809;p60" descr="WEB_DIRETTA_sito_prova.jpg"/>
          <p:cNvPicPr preferRelativeResize="0"/>
          <p:nvPr/>
        </p:nvPicPr>
        <p:blipFill rotWithShape="1">
          <a:blip r:embed="rId4">
            <a:alphaModFix/>
          </a:blip>
          <a:srcRect/>
          <a:stretch/>
        </p:blipFill>
        <p:spPr>
          <a:xfrm rot="771844">
            <a:off x="4162984" y="1679355"/>
            <a:ext cx="4688653" cy="1803124"/>
          </a:xfrm>
          <a:prstGeom prst="rect">
            <a:avLst/>
          </a:prstGeom>
          <a:noFill/>
          <a:ln>
            <a:noFill/>
          </a:ln>
        </p:spPr>
      </p:pic>
      <p:pic>
        <p:nvPicPr>
          <p:cNvPr id="810" name="Google Shape;810;p60" descr="Timbernerslee203540957-729fcfc1-fda1-4fb0-942f-e327a03b9a4f.jpg"/>
          <p:cNvPicPr preferRelativeResize="0"/>
          <p:nvPr/>
        </p:nvPicPr>
        <p:blipFill rotWithShape="1">
          <a:blip r:embed="rId5">
            <a:alphaModFix/>
          </a:blip>
          <a:srcRect l="8724" r="47028"/>
          <a:stretch/>
        </p:blipFill>
        <p:spPr>
          <a:xfrm>
            <a:off x="4461872" y="3393350"/>
            <a:ext cx="2661739" cy="2801744"/>
          </a:xfrm>
          <a:prstGeom prst="rect">
            <a:avLst/>
          </a:prstGeom>
          <a:noFill/>
          <a:ln>
            <a:noFill/>
          </a:ln>
        </p:spPr>
      </p:pic>
      <p:sp>
        <p:nvSpPr>
          <p:cNvPr id="2" name="Footer Placeholder 1">
            <a:extLst>
              <a:ext uri="{FF2B5EF4-FFF2-40B4-BE49-F238E27FC236}">
                <a16:creationId xmlns:a16="http://schemas.microsoft.com/office/drawing/2014/main" id="{30BE40F3-5A0A-D947-B53F-F84359415DED}"/>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76B3E28A-1C99-AE4B-9539-F7D6A470AED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219845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d070412s.gif"/>
          <p:cNvPicPr>
            <a:picLocks noGrp="1" noChangeAspect="1"/>
          </p:cNvPicPr>
          <p:nvPr>
            <p:ph idx="1"/>
          </p:nvPr>
        </p:nvPicPr>
        <p:blipFill>
          <a:blip r:embed="rId3">
            <a:extLst>
              <a:ext uri="{28A0092B-C50C-407E-A947-70E740481C1C}">
                <a14:useLocalDpi xmlns:a14="http://schemas.microsoft.com/office/drawing/2010/main" val="0"/>
              </a:ext>
            </a:extLst>
          </a:blip>
          <a:srcRect t="-17260" b="-17260"/>
          <a:stretch>
            <a:fillRect/>
          </a:stretch>
        </p:blipFill>
        <p:spPr>
          <a:xfrm>
            <a:off x="762000" y="1028700"/>
            <a:ext cx="7620000" cy="4800600"/>
          </a:xfrm>
        </p:spPr>
      </p:pic>
      <p:sp>
        <p:nvSpPr>
          <p:cNvPr id="2" name="Footer Placeholder 1">
            <a:extLst>
              <a:ext uri="{FF2B5EF4-FFF2-40B4-BE49-F238E27FC236}">
                <a16:creationId xmlns:a16="http://schemas.microsoft.com/office/drawing/2014/main" id="{4E7ABE16-5EC6-BA41-A51A-B2DCB86E6A6D}"/>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FB284960-0340-4041-8251-9CDCCA0B9F0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1701311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pic>
        <p:nvPicPr>
          <p:cNvPr id="825" name="Google Shape;825;p62" descr="JHEP_webcover.jpg"/>
          <p:cNvPicPr preferRelativeResize="0">
            <a:picLocks noGrp="1"/>
          </p:cNvPicPr>
          <p:nvPr>
            <p:ph type="body" idx="1"/>
          </p:nvPr>
        </p:nvPicPr>
        <p:blipFill rotWithShape="1">
          <a:blip r:embed="rId3">
            <a:alphaModFix/>
          </a:blip>
          <a:srcRect/>
          <a:stretch/>
        </p:blipFill>
        <p:spPr>
          <a:xfrm>
            <a:off x="4918939" y="1071154"/>
            <a:ext cx="3180033" cy="5042264"/>
          </a:xfrm>
          <a:prstGeom prst="rect">
            <a:avLst/>
          </a:prstGeom>
          <a:noFill/>
          <a:ln>
            <a:noFill/>
          </a:ln>
        </p:spPr>
      </p:pic>
      <p:sp>
        <p:nvSpPr>
          <p:cNvPr id="826" name="Google Shape;826;p62"/>
          <p:cNvSpPr txBox="1">
            <a:spLocks noGrp="1"/>
          </p:cNvSpPr>
          <p:nvPr>
            <p:ph type="title"/>
          </p:nvPr>
        </p:nvSpPr>
        <p:spPr>
          <a:xfrm>
            <a:off x="457200" y="1175960"/>
            <a:ext cx="4288971" cy="4085915"/>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2"/>
              </a:buClr>
              <a:buSzPct val="100000"/>
              <a:buFont typeface="Cambria"/>
              <a:buNone/>
            </a:pPr>
            <a:r>
              <a:rPr lang="en-US" dirty="0"/>
              <a:t>1997  SISSA Trieste (Amati &amp; </a:t>
            </a:r>
            <a:r>
              <a:rPr lang="en-US" dirty="0" err="1"/>
              <a:t>Bonora</a:t>
            </a:r>
            <a:r>
              <a:rPr lang="en-US" dirty="0"/>
              <a:t>) </a:t>
            </a:r>
            <a:r>
              <a:rPr lang="en-US" dirty="0" err="1"/>
              <a:t>fonda</a:t>
            </a:r>
            <a:r>
              <a:rPr lang="en-US" dirty="0"/>
              <a:t> JHEP </a:t>
            </a:r>
            <a:br>
              <a:rPr lang="en-US" dirty="0"/>
            </a:br>
            <a:br>
              <a:rPr lang="en-US" dirty="0"/>
            </a:br>
            <a:r>
              <a:rPr lang="en-US" dirty="0">
                <a:sym typeface="Wingdings" pitchFamily="2" charset="2"/>
              </a:rPr>
              <a:t></a:t>
            </a:r>
            <a:r>
              <a:rPr lang="en-US" dirty="0"/>
              <a:t> poi </a:t>
            </a:r>
            <a:r>
              <a:rPr lang="en-US" dirty="0" err="1"/>
              <a:t>affidato</a:t>
            </a:r>
            <a:r>
              <a:rPr lang="en-US" dirty="0"/>
              <a:t> a Springer </a:t>
            </a:r>
            <a:endParaRPr dirty="0"/>
          </a:p>
        </p:txBody>
      </p:sp>
      <p:sp>
        <p:nvSpPr>
          <p:cNvPr id="2" name="Footer Placeholder 1">
            <a:extLst>
              <a:ext uri="{FF2B5EF4-FFF2-40B4-BE49-F238E27FC236}">
                <a16:creationId xmlns:a16="http://schemas.microsoft.com/office/drawing/2014/main" id="{CDF7B29B-A443-E143-AF45-61F0161DA906}"/>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697478CD-2F0E-874E-9967-366F431E6F0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1818297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5"/>
          <p:cNvSpPr txBox="1"/>
          <p:nvPr/>
        </p:nvSpPr>
        <p:spPr>
          <a:xfrm>
            <a:off x="315773" y="505100"/>
            <a:ext cx="4636500" cy="869700"/>
          </a:xfrm>
          <a:prstGeom prst="rect">
            <a:avLst/>
          </a:prstGeom>
          <a:noFill/>
          <a:ln>
            <a:noFill/>
          </a:ln>
        </p:spPr>
        <p:txBody>
          <a:bodyPr spcFirstLastPara="1" wrap="square" lIns="68575" tIns="34275" rIns="68575" bIns="34275" anchor="b" anchorCtr="0">
            <a:noAutofit/>
          </a:bodyPr>
          <a:lstStyle/>
          <a:p>
            <a:pPr marL="0" marR="0" lvl="0" indent="0" algn="l" rtl="0">
              <a:lnSpc>
                <a:spcPct val="90000"/>
              </a:lnSpc>
              <a:spcBef>
                <a:spcPts val="0"/>
              </a:spcBef>
              <a:spcAft>
                <a:spcPts val="0"/>
              </a:spcAft>
              <a:buClr>
                <a:srgbClr val="2DAA66"/>
              </a:buClr>
              <a:buSzPts val="3300"/>
              <a:buFont typeface="Exo"/>
              <a:buNone/>
            </a:pPr>
            <a:r>
              <a:rPr lang="en-US" sz="3300" b="1" i="0" u="none" strike="noStrike" cap="none">
                <a:solidFill>
                  <a:srgbClr val="2DAA66"/>
                </a:solidFill>
                <a:latin typeface="Exo"/>
                <a:ea typeface="Exo"/>
                <a:cs typeface="Exo"/>
                <a:sym typeface="Exo"/>
              </a:rPr>
              <a:t>L’Editoria Scientifica </a:t>
            </a:r>
            <a:endParaRPr/>
          </a:p>
        </p:txBody>
      </p:sp>
      <p:pic>
        <p:nvPicPr>
          <p:cNvPr id="133" name="Google Shape;133;p5" descr="journal costs.png"/>
          <p:cNvPicPr preferRelativeResize="0"/>
          <p:nvPr/>
        </p:nvPicPr>
        <p:blipFill rotWithShape="1">
          <a:blip r:embed="rId3">
            <a:alphaModFix/>
          </a:blip>
          <a:srcRect l="-1154" r="-1154"/>
          <a:stretch/>
        </p:blipFill>
        <p:spPr>
          <a:xfrm>
            <a:off x="3585200" y="2025125"/>
            <a:ext cx="4834125" cy="3927700"/>
          </a:xfrm>
          <a:prstGeom prst="rect">
            <a:avLst/>
          </a:prstGeom>
          <a:noFill/>
          <a:ln>
            <a:noFill/>
          </a:ln>
        </p:spPr>
      </p:pic>
      <p:sp>
        <p:nvSpPr>
          <p:cNvPr id="134" name="Google Shape;134;p5"/>
          <p:cNvSpPr txBox="1"/>
          <p:nvPr/>
        </p:nvSpPr>
        <p:spPr>
          <a:xfrm>
            <a:off x="150407" y="1572077"/>
            <a:ext cx="4547700" cy="2397300"/>
          </a:xfrm>
          <a:prstGeom prst="rect">
            <a:avLst/>
          </a:prstGeom>
          <a:noFill/>
          <a:ln>
            <a:noFill/>
          </a:ln>
        </p:spPr>
        <p:txBody>
          <a:bodyPr spcFirstLastPara="1" wrap="square" lIns="68575" tIns="34275" rIns="68575" bIns="34275" anchor="t" anchorCtr="0">
            <a:noAutofit/>
          </a:bodyPr>
          <a:lstStyle/>
          <a:p>
            <a:pPr marL="0" marR="0" lvl="0" indent="0" algn="just"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Modello economico tradizionale: </a:t>
            </a:r>
            <a:endParaRPr/>
          </a:p>
          <a:p>
            <a:pPr marL="0" marR="0" lvl="0" indent="0" algn="just"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«Readers Pay»</a:t>
            </a:r>
            <a:endParaRPr/>
          </a:p>
          <a:p>
            <a:pPr marL="0" marR="0" lvl="0" indent="0" algn="just" rtl="0">
              <a:lnSpc>
                <a:spcPct val="90000"/>
              </a:lnSpc>
              <a:spcBef>
                <a:spcPts val="1000"/>
              </a:spcBef>
              <a:spcAft>
                <a:spcPts val="0"/>
              </a:spcAft>
              <a:buClr>
                <a:schemeClr val="dk1"/>
              </a:buClr>
              <a:buSzPts val="2100"/>
              <a:buFont typeface="Arial"/>
              <a:buNone/>
            </a:pPr>
            <a:endParaRPr sz="2100" b="0" i="0" u="none" strike="noStrike" cap="none">
              <a:solidFill>
                <a:schemeClr val="dk1"/>
              </a:solidFill>
              <a:latin typeface="Arial"/>
              <a:ea typeface="Arial"/>
              <a:cs typeface="Arial"/>
              <a:sym typeface="Arial"/>
            </a:endParaRPr>
          </a:p>
        </p:txBody>
      </p:sp>
      <p:sp>
        <p:nvSpPr>
          <p:cNvPr id="135" name="Google Shape;135;p5"/>
          <p:cNvSpPr txBox="1"/>
          <p:nvPr/>
        </p:nvSpPr>
        <p:spPr>
          <a:xfrm>
            <a:off x="68871" y="2699925"/>
            <a:ext cx="4547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none" strike="noStrike" cap="none">
                <a:solidFill>
                  <a:srgbClr val="005289"/>
                </a:solidFill>
                <a:latin typeface="Arial"/>
                <a:ea typeface="Arial"/>
                <a:cs typeface="Arial"/>
                <a:sym typeface="Arial"/>
              </a:rPr>
              <a:t>La Crisi dei Periodici</a:t>
            </a:r>
            <a:endParaRPr/>
          </a:p>
        </p:txBody>
      </p:sp>
      <p:sp>
        <p:nvSpPr>
          <p:cNvPr id="136" name="Google Shape;136;p5"/>
          <p:cNvSpPr/>
          <p:nvPr/>
        </p:nvSpPr>
        <p:spPr>
          <a:xfrm>
            <a:off x="24475" y="3320125"/>
            <a:ext cx="3825300" cy="120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dk1"/>
                </a:solidFill>
                <a:latin typeface="Arial"/>
                <a:ea typeface="Arial"/>
                <a:cs typeface="Arial"/>
                <a:sym typeface="Arial"/>
              </a:rPr>
              <a:t>Il costo degli abbonamenti cresce molto più rapidamente dell’inflazione</a:t>
            </a:r>
            <a:endParaRPr sz="1300"/>
          </a:p>
        </p:txBody>
      </p:sp>
      <p:sp>
        <p:nvSpPr>
          <p:cNvPr id="137" name="Google Shape;137;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22</a:t>
            </a:fld>
            <a:endParaRPr/>
          </a:p>
        </p:txBody>
      </p:sp>
      <p:sp>
        <p:nvSpPr>
          <p:cNvPr id="138" name="Google Shape;138;p5"/>
          <p:cNvSpPr txBox="1">
            <a:spLocks noGrp="1"/>
          </p:cNvSpPr>
          <p:nvPr>
            <p:ph type="ftr" idx="11"/>
          </p:nvPr>
        </p:nvSpPr>
        <p:spPr>
          <a:xfrm rot="-5400000">
            <a:off x="7180512" y="3642358"/>
            <a:ext cx="3180081" cy="36576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solidFill>
                  <a:srgbClr val="C6E7FC"/>
                </a:solidFill>
                <a:latin typeface="Calibri"/>
                <a:ea typeface="Calibri"/>
                <a:cs typeface="Calibri"/>
                <a:sym typeface="Calibri"/>
              </a:rPr>
              <a:t>S.Bianco con R.Barbera, M.Maggi, D.Menasce, L.Patrizii - Accesso equo, aperto e sostenibile alla conoscenza - GenOA Week 2021.10.26 DOI 10.15161/oar.it/74229</a:t>
            </a:r>
            <a:endParaRPr/>
          </a:p>
        </p:txBody>
      </p:sp>
      <p:sp>
        <p:nvSpPr>
          <p:cNvPr id="139" name="Google Shape;139;p5"/>
          <p:cNvSpPr txBox="1"/>
          <p:nvPr/>
        </p:nvSpPr>
        <p:spPr>
          <a:xfrm>
            <a:off x="24475" y="0"/>
            <a:ext cx="8563200" cy="691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2"/>
              </a:buClr>
              <a:buSzPts val="4000"/>
              <a:buFont typeface="Cambria"/>
              <a:buNone/>
            </a:pPr>
            <a:endParaRPr lang="en-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title"/>
          </p:nvPr>
        </p:nvSpPr>
        <p:spPr>
          <a:xfrm>
            <a:off x="457200" y="8461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dirty="0"/>
              <a:t>Accesso </a:t>
            </a:r>
            <a:r>
              <a:rPr lang="en-US" b="1" dirty="0" err="1"/>
              <a:t>Aperto</a:t>
            </a:r>
            <a:r>
              <a:rPr lang="en-US" b="1" dirty="0"/>
              <a:t> </a:t>
            </a:r>
            <a:br>
              <a:rPr lang="en-US" b="1" dirty="0"/>
            </a:br>
            <a:r>
              <a:rPr lang="en-US" sz="2000" i="1" dirty="0"/>
              <a:t>(circa 2001)</a:t>
            </a:r>
            <a:endParaRPr i="1" dirty="0"/>
          </a:p>
        </p:txBody>
      </p:sp>
      <p:sp>
        <p:nvSpPr>
          <p:cNvPr id="217" name="Google Shape;217;p11"/>
          <p:cNvSpPr txBox="1">
            <a:spLocks noGrp="1"/>
          </p:cNvSpPr>
          <p:nvPr>
            <p:ph type="body" idx="1"/>
          </p:nvPr>
        </p:nvSpPr>
        <p:spPr>
          <a:xfrm>
            <a:off x="1044193" y="2387476"/>
            <a:ext cx="7620000" cy="3096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600" dirty="0"/>
              <a:t>I </a:t>
            </a:r>
            <a:r>
              <a:rPr lang="en-US" sz="3600" dirty="0" err="1"/>
              <a:t>risultati</a:t>
            </a:r>
            <a:r>
              <a:rPr lang="en-US" sz="3600" dirty="0"/>
              <a:t> della ricerca </a:t>
            </a:r>
            <a:r>
              <a:rPr lang="en-US" sz="3600" dirty="0" err="1"/>
              <a:t>finanziata</a:t>
            </a:r>
            <a:r>
              <a:rPr lang="en-US" sz="3600" dirty="0"/>
              <a:t> </a:t>
            </a:r>
            <a:r>
              <a:rPr lang="en-US" sz="3600" dirty="0" err="1"/>
              <a:t>dai</a:t>
            </a:r>
            <a:r>
              <a:rPr lang="en-US" sz="3600" dirty="0"/>
              <a:t> </a:t>
            </a:r>
            <a:r>
              <a:rPr lang="en-US" sz="3600" dirty="0" err="1"/>
              <a:t>fondi</a:t>
            </a:r>
            <a:r>
              <a:rPr lang="en-US" sz="3600" dirty="0"/>
              <a:t> </a:t>
            </a:r>
            <a:r>
              <a:rPr lang="en-US" sz="3600" dirty="0" err="1"/>
              <a:t>pubblici</a:t>
            </a:r>
            <a:r>
              <a:rPr lang="en-US" sz="3600" dirty="0"/>
              <a:t> </a:t>
            </a:r>
            <a:r>
              <a:rPr lang="en-US" sz="3600" dirty="0" err="1"/>
              <a:t>devono</a:t>
            </a:r>
            <a:r>
              <a:rPr lang="en-US" sz="3600" dirty="0"/>
              <a:t> </a:t>
            </a:r>
            <a:r>
              <a:rPr lang="en-US" sz="3600" dirty="0" err="1"/>
              <a:t>essere</a:t>
            </a:r>
            <a:r>
              <a:rPr lang="en-US" sz="3600" dirty="0"/>
              <a:t> </a:t>
            </a:r>
            <a:r>
              <a:rPr lang="en-US" sz="3600" dirty="0" err="1"/>
              <a:t>immediatamente</a:t>
            </a:r>
            <a:r>
              <a:rPr lang="en-US" sz="3600" dirty="0"/>
              <a:t> e </a:t>
            </a:r>
            <a:r>
              <a:rPr lang="en-US" sz="3600" dirty="0" err="1"/>
              <a:t>gratuitamente</a:t>
            </a:r>
            <a:r>
              <a:rPr lang="en-US" sz="3600" dirty="0"/>
              <a:t> </a:t>
            </a:r>
            <a:r>
              <a:rPr lang="en-US" sz="3600" dirty="0" err="1"/>
              <a:t>accessibili</a:t>
            </a:r>
            <a:r>
              <a:rPr lang="en-US" sz="3600" dirty="0"/>
              <a:t> al </a:t>
            </a:r>
            <a:r>
              <a:rPr lang="en-US" sz="3600" dirty="0" err="1"/>
              <a:t>contribuente</a:t>
            </a:r>
            <a:r>
              <a:rPr lang="en-US" sz="3600" dirty="0"/>
              <a:t> </a:t>
            </a:r>
            <a:r>
              <a:rPr lang="en-US" sz="3600" dirty="0" err="1"/>
              <a:t>che</a:t>
            </a:r>
            <a:r>
              <a:rPr lang="en-US" sz="3600" dirty="0"/>
              <a:t> </a:t>
            </a:r>
            <a:r>
              <a:rPr lang="en-US" sz="3600" dirty="0" err="1"/>
              <a:t>quella</a:t>
            </a:r>
            <a:r>
              <a:rPr lang="en-US" sz="3600" dirty="0"/>
              <a:t> ricerca </a:t>
            </a:r>
            <a:r>
              <a:rPr lang="en-US" sz="3600" dirty="0" err="1"/>
              <a:t>l’ha</a:t>
            </a:r>
            <a:r>
              <a:rPr lang="en-US" sz="3600" dirty="0"/>
              <a:t> </a:t>
            </a:r>
            <a:r>
              <a:rPr lang="en-US" sz="3600" dirty="0" err="1"/>
              <a:t>finanziata</a:t>
            </a:r>
            <a:endParaRPr sz="3600" dirty="0"/>
          </a:p>
        </p:txBody>
      </p:sp>
      <p:sp>
        <p:nvSpPr>
          <p:cNvPr id="2" name="Footer Placeholder 1">
            <a:extLst>
              <a:ext uri="{FF2B5EF4-FFF2-40B4-BE49-F238E27FC236}">
                <a16:creationId xmlns:a16="http://schemas.microsoft.com/office/drawing/2014/main" id="{131B4021-25A8-B94E-8605-83FA820D96B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0BA4C12E-E203-1348-A4BC-8AA49565BB8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1004140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75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b="1" dirty="0">
                <a:solidFill>
                  <a:schemeClr val="tx1"/>
                </a:solidFill>
              </a:rPr>
              <a:t>    il circolo vizioso</a:t>
            </a:r>
          </a:p>
          <a:p>
            <a:pPr marL="88900" indent="0"/>
            <a:r>
              <a:rPr lang="en-IT" sz="2800" dirty="0">
                <a:solidFill>
                  <a:schemeClr val="bg1">
                    <a:lumMod val="75000"/>
                  </a:schemeClr>
                </a:solidFill>
              </a:rPr>
              <a:t>    iniziative: scoap3, oa2020, PlanS, openAPC</a:t>
            </a:r>
          </a:p>
          <a:p>
            <a:pPr marL="88900" indent="0"/>
            <a:r>
              <a:rPr lang="en-IT" sz="2800" dirty="0">
                <a:solidFill>
                  <a:schemeClr val="bg1">
                    <a:lumMod val="75000"/>
                  </a:schemeClr>
                </a:solidFill>
              </a:rPr>
              <a:t>    green OA: archivi e piattaforme OA, RRS, </a:t>
            </a:r>
            <a:r>
              <a:rPr lang="en-IT" sz="2800" i="1" dirty="0">
                <a:solidFill>
                  <a:schemeClr val="bg1">
                    <a:lumMod val="75000"/>
                  </a:schemeClr>
                </a:solidFill>
              </a:rPr>
              <a:t>policy, ORE</a:t>
            </a:r>
          </a:p>
          <a:p>
            <a:pPr marL="88900" indent="0"/>
            <a:r>
              <a:rPr lang="en-IT" sz="2800" dirty="0">
                <a:solidFill>
                  <a:schemeClr val="bg1">
                    <a:lumMod val="75000"/>
                  </a:schemeClr>
                </a:solidFill>
              </a:rPr>
              <a:t>    diamond OA</a:t>
            </a:r>
          </a:p>
          <a:p>
            <a:pPr marL="88900" indent="0"/>
            <a:r>
              <a:rPr lang="en-IT" sz="2800" dirty="0">
                <a:solidFill>
                  <a:schemeClr val="bg1">
                    <a:lumMod val="75000"/>
                  </a:schemeClr>
                </a:solidFill>
              </a:rPr>
              <a:t>    CRUI e </a:t>
            </a:r>
            <a:r>
              <a:rPr lang="en-GB" sz="2800" dirty="0">
                <a:solidFill>
                  <a:schemeClr val="bg1">
                    <a:lumMod val="75000"/>
                  </a:schemeClr>
                </a:solidFill>
              </a:rPr>
              <a:t>i</a:t>
            </a:r>
            <a:r>
              <a:rPr lang="en-IT" sz="2800" dirty="0">
                <a:solidFill>
                  <a:schemeClr val="bg1">
                    <a:lumMod val="75000"/>
                  </a:schemeClr>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1549850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6"/>
          <p:cNvSpPr txBox="1"/>
          <p:nvPr/>
        </p:nvSpPr>
        <p:spPr>
          <a:xfrm>
            <a:off x="276171" y="603998"/>
            <a:ext cx="8791500" cy="700200"/>
          </a:xfrm>
          <a:prstGeom prst="rect">
            <a:avLst/>
          </a:prstGeom>
          <a:noFill/>
          <a:ln>
            <a:noFill/>
          </a:ln>
        </p:spPr>
        <p:txBody>
          <a:bodyPr spcFirstLastPara="1" wrap="square" lIns="68575" tIns="34275" rIns="68575" bIns="34275" anchor="b" anchorCtr="0">
            <a:normAutofit/>
          </a:bodyPr>
          <a:lstStyle/>
          <a:p>
            <a:pPr marL="0" marR="0" lvl="0" indent="0" algn="l" rtl="0">
              <a:lnSpc>
                <a:spcPct val="90000"/>
              </a:lnSpc>
              <a:spcBef>
                <a:spcPts val="0"/>
              </a:spcBef>
              <a:spcAft>
                <a:spcPts val="0"/>
              </a:spcAft>
              <a:buClr>
                <a:srgbClr val="2DAA66"/>
              </a:buClr>
              <a:buSzPts val="3300"/>
              <a:buFont typeface="Exo"/>
              <a:buNone/>
            </a:pPr>
            <a:r>
              <a:rPr lang="en-US" sz="3300" b="1" dirty="0">
                <a:solidFill>
                  <a:srgbClr val="2DAA66"/>
                </a:solidFill>
                <a:latin typeface="Roboto Slab" panose="020B0604020202020204" charset="0"/>
                <a:ea typeface="Roboto Slab" panose="020B0604020202020204" charset="0"/>
                <a:cs typeface="Exo"/>
                <a:sym typeface="Exo"/>
              </a:rPr>
              <a:t>Mercato degli </a:t>
            </a:r>
            <a:r>
              <a:rPr lang="en-US" sz="3300" b="1" dirty="0" err="1">
                <a:solidFill>
                  <a:srgbClr val="2DAA66"/>
                </a:solidFill>
                <a:latin typeface="Roboto Slab" panose="020B0604020202020204" charset="0"/>
                <a:ea typeface="Roboto Slab" panose="020B0604020202020204" charset="0"/>
                <a:cs typeface="Exo"/>
                <a:sym typeface="Exo"/>
              </a:rPr>
              <a:t>abbonamenti</a:t>
            </a:r>
            <a:r>
              <a:rPr lang="en-US" sz="3300" b="1" dirty="0">
                <a:solidFill>
                  <a:srgbClr val="2DAA66"/>
                </a:solidFill>
                <a:latin typeface="Roboto Slab" panose="020B0604020202020204" charset="0"/>
                <a:ea typeface="Roboto Slab" panose="020B0604020202020204" charset="0"/>
                <a:cs typeface="Exo"/>
                <a:sym typeface="Exo"/>
              </a:rPr>
              <a:t>: un </a:t>
            </a:r>
            <a:r>
              <a:rPr lang="en-US" sz="3300" b="1" dirty="0" err="1">
                <a:solidFill>
                  <a:srgbClr val="2DAA66"/>
                </a:solidFill>
                <a:latin typeface="Roboto Slab" panose="020B0604020202020204" charset="0"/>
                <a:ea typeface="Roboto Slab" panose="020B0604020202020204" charset="0"/>
                <a:cs typeface="Exo"/>
                <a:sym typeface="Exo"/>
              </a:rPr>
              <a:t>oligopolio</a:t>
            </a:r>
            <a:endParaRPr dirty="0">
              <a:latin typeface="Roboto Slab" panose="020B0604020202020204" charset="0"/>
              <a:ea typeface="Roboto Slab" panose="020B0604020202020204" charset="0"/>
            </a:endParaRPr>
          </a:p>
        </p:txBody>
      </p:sp>
      <p:sp>
        <p:nvSpPr>
          <p:cNvPr id="146" name="Google Shape;146;p6"/>
          <p:cNvSpPr txBox="1"/>
          <p:nvPr/>
        </p:nvSpPr>
        <p:spPr>
          <a:xfrm>
            <a:off x="76329" y="2038903"/>
            <a:ext cx="3706302" cy="3290743"/>
          </a:xfrm>
          <a:prstGeom prst="rect">
            <a:avLst/>
          </a:prstGeom>
          <a:noFill/>
          <a:ln>
            <a:noFill/>
          </a:ln>
        </p:spPr>
        <p:txBody>
          <a:bodyPr spcFirstLastPara="1" wrap="square" lIns="68575" tIns="34275" rIns="68575" bIns="34275" anchor="t" anchorCtr="0">
            <a:noAutofit/>
          </a:bodyPr>
          <a:lstStyle/>
          <a:p>
            <a:pPr marL="257175" marR="0" lvl="0" indent="-257175" algn="l" rtl="0">
              <a:lnSpc>
                <a:spcPct val="90000"/>
              </a:lnSpc>
              <a:spcBef>
                <a:spcPts val="0"/>
              </a:spcBef>
              <a:spcAft>
                <a:spcPts val="0"/>
              </a:spcAft>
              <a:buClr>
                <a:schemeClr val="dk1"/>
              </a:buClr>
              <a:buSzPts val="2100"/>
              <a:buFont typeface="Arial"/>
              <a:buChar char="-"/>
            </a:pPr>
            <a:r>
              <a:rPr lang="en-US" sz="2000" dirty="0" err="1">
                <a:solidFill>
                  <a:schemeClr val="dk1"/>
                </a:solidFill>
                <a:highlight>
                  <a:srgbClr val="FFFF00"/>
                </a:highlight>
                <a:latin typeface="Fira Sans Medium" panose="020B0604020202020204" charset="0"/>
                <a:ea typeface="Arial"/>
                <a:cs typeface="Arial"/>
                <a:sym typeface="Arial"/>
              </a:rPr>
              <a:t>Insostituibilità</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delle</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riviste</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a:solidFill>
                  <a:schemeClr val="dk1"/>
                </a:solidFill>
                <a:highlight>
                  <a:srgbClr val="FFFF00"/>
                </a:highlight>
                <a:latin typeface="Fira Sans Medium" panose="020B0604020202020204" charset="0"/>
                <a:ea typeface="Arial"/>
                <a:cs typeface="Arial"/>
                <a:sym typeface="Wingdings" pitchFamily="2" charset="2"/>
              </a:rPr>
              <a:t></a:t>
            </a:r>
            <a:r>
              <a:rPr lang="en-US" sz="2000" dirty="0">
                <a:solidFill>
                  <a:schemeClr val="dk1"/>
                </a:solidFill>
                <a:highlight>
                  <a:srgbClr val="FFFF00"/>
                </a:highlight>
                <a:latin typeface="Fira Sans Medium" panose="020B0604020202020204" charset="0"/>
              </a:rPr>
              <a:t> </a:t>
            </a:r>
            <a:r>
              <a:rPr lang="en-US" sz="2000" dirty="0" err="1">
                <a:solidFill>
                  <a:schemeClr val="dk1"/>
                </a:solidFill>
                <a:highlight>
                  <a:srgbClr val="FFFF00"/>
                </a:highlight>
                <a:latin typeface="Fira Sans Medium" panose="020B0604020202020204" charset="0"/>
              </a:rPr>
              <a:t>ogni</a:t>
            </a:r>
            <a:r>
              <a:rPr lang="en-US" sz="2000" dirty="0">
                <a:solidFill>
                  <a:schemeClr val="dk1"/>
                </a:solidFill>
                <a:highlight>
                  <a:srgbClr val="FFFF00"/>
                </a:highlight>
                <a:latin typeface="Fira Sans Medium" panose="020B0604020202020204" charset="0"/>
              </a:rPr>
              <a:t> </a:t>
            </a:r>
            <a:r>
              <a:rPr lang="en-US" sz="2000" dirty="0" err="1">
                <a:solidFill>
                  <a:schemeClr val="dk1"/>
                </a:solidFill>
                <a:highlight>
                  <a:srgbClr val="FFFF00"/>
                </a:highlight>
                <a:latin typeface="Fira Sans Medium" panose="020B0604020202020204" charset="0"/>
              </a:rPr>
              <a:t>articolo</a:t>
            </a:r>
            <a:r>
              <a:rPr lang="en-US" sz="2000" dirty="0">
                <a:solidFill>
                  <a:schemeClr val="dk1"/>
                </a:solidFill>
                <a:highlight>
                  <a:srgbClr val="FFFF00"/>
                </a:highlight>
                <a:latin typeface="Fira Sans Medium" panose="020B0604020202020204" charset="0"/>
              </a:rPr>
              <a:t> è un </a:t>
            </a:r>
            <a:r>
              <a:rPr lang="en-US" sz="2000" dirty="0" err="1">
                <a:solidFill>
                  <a:schemeClr val="dk1"/>
                </a:solidFill>
                <a:highlight>
                  <a:srgbClr val="FFFF00"/>
                </a:highlight>
                <a:latin typeface="Fira Sans Medium" panose="020B0604020202020204" charset="0"/>
              </a:rPr>
              <a:t>micro</a:t>
            </a:r>
            <a:r>
              <a:rPr lang="en-US" sz="2000" dirty="0" err="1">
                <a:solidFill>
                  <a:schemeClr val="dk1"/>
                </a:solidFill>
                <a:highlight>
                  <a:srgbClr val="FFFF00"/>
                </a:highlight>
                <a:latin typeface="Fira Sans Medium" panose="020B0604020202020204" charset="0"/>
                <a:ea typeface="Arial"/>
                <a:cs typeface="Arial"/>
                <a:sym typeface="Arial"/>
              </a:rPr>
              <a:t>monopolio</a:t>
            </a:r>
            <a:endParaRPr lang="en-US" sz="2000" dirty="0">
              <a:solidFill>
                <a:schemeClr val="dk1"/>
              </a:solidFill>
              <a:highlight>
                <a:srgbClr val="FFFF00"/>
              </a:highlight>
              <a:latin typeface="Fira Sans Medium" panose="020B0604020202020204" charset="0"/>
              <a:ea typeface="Arial"/>
              <a:cs typeface="Arial"/>
              <a:sym typeface="Arial"/>
            </a:endParaRPr>
          </a:p>
          <a:p>
            <a:pPr marR="0" lvl="0" algn="l" rtl="0">
              <a:lnSpc>
                <a:spcPct val="90000"/>
              </a:lnSpc>
              <a:spcBef>
                <a:spcPts val="0"/>
              </a:spcBef>
              <a:spcAft>
                <a:spcPts val="0"/>
              </a:spcAft>
              <a:buClr>
                <a:schemeClr val="dk1"/>
              </a:buClr>
              <a:buSzPts val="2100"/>
            </a:pPr>
            <a:r>
              <a:rPr lang="en-US" sz="2000" dirty="0">
                <a:solidFill>
                  <a:schemeClr val="dk1"/>
                </a:solidFill>
                <a:latin typeface="Fira Sans Medium" panose="020B0604020202020204" charset="0"/>
                <a:ea typeface="Arial"/>
                <a:cs typeface="Arial"/>
                <a:sym typeface="Wingdings" panose="05000000000000000000" pitchFamily="2" charset="2"/>
              </a:rPr>
              <a:t>    </a:t>
            </a:r>
            <a:r>
              <a:rPr lang="en-US" sz="2000" dirty="0">
                <a:solidFill>
                  <a:schemeClr val="dk1"/>
                </a:solidFill>
                <a:highlight>
                  <a:srgbClr val="FFFF00"/>
                </a:highlight>
                <a:latin typeface="Fira Sans Medium" panose="020B0604020202020204" charset="0"/>
                <a:ea typeface="Arial"/>
                <a:cs typeface="Arial"/>
                <a:sym typeface="Wingdings" panose="05000000000000000000" pitchFamily="2" charset="2"/>
              </a:rPr>
              <a:t></a:t>
            </a:r>
            <a:r>
              <a:rPr lang="en-US" sz="2000" dirty="0">
                <a:solidFill>
                  <a:schemeClr val="dk1"/>
                </a:solidFill>
                <a:highlight>
                  <a:srgbClr val="FFFF00"/>
                </a:highlight>
                <a:latin typeface="Fira Sans Medium" panose="020B0604020202020204" charset="0"/>
                <a:ea typeface="Arial"/>
                <a:cs typeface="Arial"/>
                <a:sym typeface="Arial"/>
              </a:rPr>
              <a:t> </a:t>
            </a:r>
            <a:r>
              <a:rPr lang="en-US" sz="2000" dirty="0" err="1">
                <a:solidFill>
                  <a:schemeClr val="dk1"/>
                </a:solidFill>
                <a:highlight>
                  <a:srgbClr val="FFFF00"/>
                </a:highlight>
                <a:latin typeface="Fira Sans Medium" panose="020B0604020202020204" charset="0"/>
                <a:ea typeface="Arial"/>
                <a:cs typeface="Arial"/>
                <a:sym typeface="Arial"/>
              </a:rPr>
              <a:t>mercato</a:t>
            </a:r>
            <a:r>
              <a:rPr lang="en-US" sz="2000" dirty="0">
                <a:solidFill>
                  <a:schemeClr val="dk1"/>
                </a:solidFill>
                <a:highlight>
                  <a:srgbClr val="FFFF00"/>
                </a:highlight>
                <a:latin typeface="Fira Sans Medium" panose="020B0604020202020204" charset="0"/>
                <a:ea typeface="Arial"/>
                <a:cs typeface="Arial"/>
                <a:sym typeface="Arial"/>
              </a:rPr>
              <a:t> </a:t>
            </a:r>
            <a:r>
              <a:rPr lang="en-US" sz="2000" b="1" dirty="0" err="1">
                <a:solidFill>
                  <a:schemeClr val="dk1"/>
                </a:solidFill>
                <a:highlight>
                  <a:srgbClr val="FFFF00"/>
                </a:highlight>
                <a:latin typeface="Fira Sans Medium" panose="020B0604020202020204" charset="0"/>
                <a:ea typeface="Arial"/>
                <a:cs typeface="Arial"/>
                <a:sym typeface="Arial"/>
              </a:rPr>
              <a:t>rigido</a:t>
            </a:r>
            <a:r>
              <a:rPr lang="en-US" sz="2000" dirty="0">
                <a:solidFill>
                  <a:schemeClr val="dk1"/>
                </a:solidFill>
                <a:highlight>
                  <a:srgbClr val="FFFF00"/>
                </a:highlight>
                <a:latin typeface="Fira Sans Medium" panose="020B0604020202020204" charset="0"/>
                <a:ea typeface="Arial"/>
                <a:cs typeface="Arial"/>
                <a:sym typeface="Arial"/>
              </a:rPr>
              <a:t> </a:t>
            </a:r>
            <a:endParaRPr sz="2000" dirty="0">
              <a:highlight>
                <a:srgbClr val="FFFF00"/>
              </a:highlight>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endParaRPr lang="en-US" sz="2000" dirty="0">
              <a:solidFill>
                <a:schemeClr val="dk1"/>
              </a:solidFill>
              <a:latin typeface="Fira Sans Medium" panose="020B0604020202020204" charset="0"/>
              <a:ea typeface="Arial"/>
              <a:cs typeface="Arial"/>
              <a:sym typeface="Arial"/>
            </a:endParaRPr>
          </a:p>
          <a:p>
            <a:pPr marL="257175" marR="0" lvl="0" indent="-257175" algn="l" rtl="0">
              <a:lnSpc>
                <a:spcPct val="90000"/>
              </a:lnSpc>
              <a:spcBef>
                <a:spcPts val="0"/>
              </a:spcBef>
              <a:spcAft>
                <a:spcPts val="0"/>
              </a:spcAft>
              <a:buClr>
                <a:schemeClr val="dk1"/>
              </a:buClr>
              <a:buSzPts val="2100"/>
              <a:buFont typeface="Arial"/>
              <a:buChar char="-"/>
            </a:pPr>
            <a:r>
              <a:rPr lang="en-US" sz="2000" dirty="0">
                <a:solidFill>
                  <a:schemeClr val="dk1"/>
                </a:solidFill>
                <a:latin typeface="Fira Sans Medium" panose="020B0604020202020204" charset="0"/>
                <a:ea typeface="Arial"/>
                <a:cs typeface="Arial"/>
                <a:sym typeface="Arial"/>
              </a:rPr>
              <a:t>Impact Factor</a:t>
            </a:r>
            <a:endParaRPr sz="2000" u="sng" dirty="0">
              <a:solidFill>
                <a:schemeClr val="dk1"/>
              </a:solidFill>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endParaRPr lang="en-US" sz="2000" dirty="0">
              <a:solidFill>
                <a:schemeClr val="dk1"/>
              </a:solidFill>
              <a:latin typeface="Fira Sans Medium" panose="020B0604020202020204" charset="0"/>
              <a:ea typeface="Arial"/>
              <a:cs typeface="Arial"/>
              <a:sym typeface="Arial"/>
            </a:endParaRPr>
          </a:p>
          <a:p>
            <a:pPr marL="257175" marR="0" lvl="0" indent="-257175" algn="l" rtl="0">
              <a:lnSpc>
                <a:spcPct val="90000"/>
              </a:lnSpc>
              <a:spcBef>
                <a:spcPts val="0"/>
              </a:spcBef>
              <a:spcAft>
                <a:spcPts val="0"/>
              </a:spcAft>
              <a:buClr>
                <a:schemeClr val="dk1"/>
              </a:buClr>
              <a:buSzPts val="2100"/>
              <a:buFont typeface="Arial"/>
              <a:buChar char="-"/>
            </a:pPr>
            <a:r>
              <a:rPr lang="en-US" sz="2000" dirty="0" err="1">
                <a:solidFill>
                  <a:schemeClr val="dk1"/>
                </a:solidFill>
                <a:latin typeface="Fira Sans Medium" panose="020B0604020202020204" charset="0"/>
                <a:ea typeface="Arial"/>
                <a:cs typeface="Arial"/>
                <a:sym typeface="Arial"/>
              </a:rPr>
              <a:t>Preferenza</a:t>
            </a:r>
            <a:r>
              <a:rPr lang="en-US" sz="2000" dirty="0">
                <a:solidFill>
                  <a:schemeClr val="dk1"/>
                </a:solidFill>
                <a:latin typeface="Fira Sans Medium" panose="020B0604020202020204" charset="0"/>
                <a:ea typeface="Arial"/>
                <a:cs typeface="Arial"/>
                <a:sym typeface="Arial"/>
              </a:rPr>
              <a:t> a </a:t>
            </a:r>
            <a:r>
              <a:rPr lang="en-US" sz="2000" dirty="0" err="1">
                <a:solidFill>
                  <a:schemeClr val="dk1"/>
                </a:solidFill>
                <a:latin typeface="Fira Sans Medium" panose="020B0604020202020204" charset="0"/>
                <a:ea typeface="Arial"/>
                <a:cs typeface="Arial"/>
                <a:sym typeface="Arial"/>
              </a:rPr>
              <a:t>pubblicare</a:t>
            </a:r>
            <a:r>
              <a:rPr lang="en-US" sz="2000" dirty="0">
                <a:solidFill>
                  <a:schemeClr val="dk1"/>
                </a:solidFill>
                <a:latin typeface="Fira Sans Medium" panose="020B0604020202020204" charset="0"/>
                <a:ea typeface="Arial"/>
                <a:cs typeface="Arial"/>
                <a:sym typeface="Arial"/>
              </a:rPr>
              <a:t> </a:t>
            </a:r>
            <a:r>
              <a:rPr lang="en-US" sz="2000" dirty="0" err="1">
                <a:solidFill>
                  <a:schemeClr val="dk1"/>
                </a:solidFill>
                <a:latin typeface="Fira Sans Medium" panose="020B0604020202020204" charset="0"/>
                <a:ea typeface="Arial"/>
                <a:cs typeface="Arial"/>
                <a:sym typeface="Arial"/>
              </a:rPr>
              <a:t>su</a:t>
            </a:r>
            <a:r>
              <a:rPr lang="en-US" sz="2000" dirty="0">
                <a:solidFill>
                  <a:schemeClr val="dk1"/>
                </a:solidFill>
                <a:latin typeface="Fira Sans Medium" panose="020B0604020202020204" charset="0"/>
                <a:ea typeface="Arial"/>
                <a:cs typeface="Arial"/>
                <a:sym typeface="Arial"/>
              </a:rPr>
              <a:t> </a:t>
            </a:r>
            <a:r>
              <a:rPr lang="en-US" sz="2000" dirty="0" err="1">
                <a:solidFill>
                  <a:schemeClr val="dk1"/>
                </a:solidFill>
                <a:latin typeface="Fira Sans Medium" panose="020B0604020202020204" charset="0"/>
                <a:ea typeface="Arial"/>
                <a:cs typeface="Arial"/>
                <a:sym typeface="Arial"/>
              </a:rPr>
              <a:t>riviste</a:t>
            </a:r>
            <a:r>
              <a:rPr lang="en-US" sz="2000" dirty="0">
                <a:solidFill>
                  <a:schemeClr val="dk1"/>
                </a:solidFill>
                <a:latin typeface="Fira Sans Medium" panose="020B0604020202020204" charset="0"/>
                <a:ea typeface="Arial"/>
                <a:cs typeface="Arial"/>
                <a:sym typeface="Arial"/>
              </a:rPr>
              <a:t> ad alto IF</a:t>
            </a:r>
            <a:endParaRPr sz="2000" dirty="0">
              <a:solidFill>
                <a:schemeClr val="dk1"/>
              </a:solidFill>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endParaRPr lang="en-US" sz="2000" dirty="0">
              <a:solidFill>
                <a:schemeClr val="dk1"/>
              </a:solidFill>
              <a:latin typeface="Fira Sans Medium" panose="020B0604020202020204" charset="0"/>
            </a:endParaRPr>
          </a:p>
          <a:p>
            <a:pPr marL="257175" marR="0" lvl="0" indent="-257175" algn="l" rtl="0">
              <a:lnSpc>
                <a:spcPct val="90000"/>
              </a:lnSpc>
              <a:spcBef>
                <a:spcPts val="0"/>
              </a:spcBef>
              <a:spcAft>
                <a:spcPts val="0"/>
              </a:spcAft>
              <a:buClr>
                <a:schemeClr val="dk1"/>
              </a:buClr>
              <a:buSzPts val="2100"/>
              <a:buFont typeface="Arial"/>
              <a:buChar char="-"/>
            </a:pPr>
            <a:r>
              <a:rPr lang="en-US" sz="2000" dirty="0" err="1">
                <a:solidFill>
                  <a:schemeClr val="dk1"/>
                </a:solidFill>
                <a:latin typeface="Fira Sans Medium" panose="020B0604020202020204" charset="0"/>
              </a:rPr>
              <a:t>Valutazione</a:t>
            </a:r>
            <a:r>
              <a:rPr lang="en-US" sz="2000" dirty="0">
                <a:solidFill>
                  <a:schemeClr val="dk1"/>
                </a:solidFill>
                <a:latin typeface="Fira Sans Medium" panose="020B0604020202020204" charset="0"/>
              </a:rPr>
              <a:t> della ricerca </a:t>
            </a:r>
            <a:endParaRPr sz="2000" dirty="0">
              <a:solidFill>
                <a:schemeClr val="dk1"/>
              </a:solidFill>
              <a:latin typeface="Fira Sans Medium" panose="020B0604020202020204" charset="0"/>
            </a:endParaRPr>
          </a:p>
        </p:txBody>
      </p:sp>
      <p:pic>
        <p:nvPicPr>
          <p:cNvPr id="147" name="Google Shape;147;p6"/>
          <p:cNvPicPr preferRelativeResize="0"/>
          <p:nvPr/>
        </p:nvPicPr>
        <p:blipFill rotWithShape="1">
          <a:blip r:embed="rId3">
            <a:alphaModFix/>
          </a:blip>
          <a:srcRect/>
          <a:stretch/>
        </p:blipFill>
        <p:spPr>
          <a:xfrm>
            <a:off x="3553096" y="1737235"/>
            <a:ext cx="5514575" cy="3884023"/>
          </a:xfrm>
          <a:prstGeom prst="rect">
            <a:avLst/>
          </a:prstGeom>
          <a:noFill/>
          <a:ln>
            <a:noFill/>
          </a:ln>
        </p:spPr>
      </p:pic>
      <p:sp>
        <p:nvSpPr>
          <p:cNvPr id="148" name="Google Shape;148;p6"/>
          <p:cNvSpPr/>
          <p:nvPr/>
        </p:nvSpPr>
        <p:spPr>
          <a:xfrm>
            <a:off x="3715573" y="5715168"/>
            <a:ext cx="3855386" cy="33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88" dirty="0">
                <a:solidFill>
                  <a:schemeClr val="dk1"/>
                </a:solidFill>
                <a:latin typeface="Avenir"/>
                <a:ea typeface="Avenir"/>
                <a:cs typeface="Avenir"/>
                <a:sym typeface="Avenir"/>
              </a:rPr>
              <a:t>Decrypting the Big Deal landscape Follow-up of the 2019 EUA Big Deals Survey Report</a:t>
            </a:r>
            <a:endParaRPr dirty="0"/>
          </a:p>
          <a:p>
            <a:pPr marL="0" marR="0" lvl="0" indent="0" algn="l" rtl="0">
              <a:spcBef>
                <a:spcPts val="0"/>
              </a:spcBef>
              <a:spcAft>
                <a:spcPts val="0"/>
              </a:spcAft>
              <a:buNone/>
            </a:pPr>
            <a:r>
              <a:rPr lang="en-US" sz="788" dirty="0">
                <a:solidFill>
                  <a:schemeClr val="dk1"/>
                </a:solidFill>
                <a:latin typeface="Avenir"/>
                <a:ea typeface="Avenir"/>
                <a:cs typeface="Avenir"/>
                <a:sym typeface="Avenir"/>
              </a:rPr>
              <a:t>https://eua.eu/resources/publications/889:decrypting‐the‐big‐deal‐landscape.html</a:t>
            </a:r>
            <a:endParaRPr dirty="0"/>
          </a:p>
        </p:txBody>
      </p:sp>
      <p:sp>
        <p:nvSpPr>
          <p:cNvPr id="2" name="Footer Placeholder 1">
            <a:extLst>
              <a:ext uri="{FF2B5EF4-FFF2-40B4-BE49-F238E27FC236}">
                <a16:creationId xmlns:a16="http://schemas.microsoft.com/office/drawing/2014/main" id="{58699EDA-63DA-7E4A-AD50-384142CEAB6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3" name="Slide Number Placeholder 2">
            <a:extLst>
              <a:ext uri="{FF2B5EF4-FFF2-40B4-BE49-F238E27FC236}">
                <a16:creationId xmlns:a16="http://schemas.microsoft.com/office/drawing/2014/main" id="{5E7814C1-D086-0745-9570-B3FFD7178D3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190481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9"/>
          <p:cNvSpPr txBox="1">
            <a:spLocks noGrp="1"/>
          </p:cNvSpPr>
          <p:nvPr>
            <p:ph type="title"/>
          </p:nvPr>
        </p:nvSpPr>
        <p:spPr>
          <a:xfrm>
            <a:off x="382588" y="558015"/>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Impact Factor</a:t>
            </a:r>
            <a:endParaRPr i="1" dirty="0"/>
          </a:p>
        </p:txBody>
      </p:sp>
      <p:sp>
        <p:nvSpPr>
          <p:cNvPr id="183" name="Google Shape;183;p9"/>
          <p:cNvSpPr txBox="1">
            <a:spLocks noGrp="1"/>
          </p:cNvSpPr>
          <p:nvPr>
            <p:ph type="body" idx="1"/>
          </p:nvPr>
        </p:nvSpPr>
        <p:spPr>
          <a:xfrm>
            <a:off x="155012" y="4243496"/>
            <a:ext cx="8779982" cy="1159933"/>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3200"/>
              <a:buChar char="•"/>
            </a:pPr>
            <a:r>
              <a:rPr lang="en-US" sz="3200" dirty="0"/>
              <a:t>  per </a:t>
            </a:r>
            <a:r>
              <a:rPr lang="en-US" sz="3200" dirty="0" err="1"/>
              <a:t>i</a:t>
            </a:r>
            <a:r>
              <a:rPr lang="en-US" sz="3200" dirty="0"/>
              <a:t> </a:t>
            </a:r>
            <a:r>
              <a:rPr lang="en-US" sz="3200" dirty="0" err="1"/>
              <a:t>primi</a:t>
            </a:r>
            <a:r>
              <a:rPr lang="en-US" sz="3200" dirty="0"/>
              <a:t> due anni di vita della </a:t>
            </a:r>
            <a:r>
              <a:rPr lang="en-US" sz="3200" dirty="0" err="1"/>
              <a:t>rivista</a:t>
            </a:r>
            <a:r>
              <a:rPr lang="en-US" sz="3200" dirty="0"/>
              <a:t> IF=0</a:t>
            </a:r>
            <a:endParaRPr dirty="0"/>
          </a:p>
          <a:p>
            <a:pPr marL="342900" lvl="0" indent="-228600" algn="l" rtl="0">
              <a:spcBef>
                <a:spcPts val="640"/>
              </a:spcBef>
              <a:spcAft>
                <a:spcPts val="0"/>
              </a:spcAft>
              <a:buSzPts val="3200"/>
              <a:buChar char="•"/>
            </a:pPr>
            <a:r>
              <a:rPr lang="en-US" sz="3200" dirty="0"/>
              <a:t>  </a:t>
            </a:r>
            <a:r>
              <a:rPr lang="en-US" sz="3200" dirty="0" err="1"/>
              <a:t>varie</a:t>
            </a:r>
            <a:r>
              <a:rPr lang="en-US" sz="3200" dirty="0"/>
              <a:t> </a:t>
            </a:r>
            <a:r>
              <a:rPr lang="en-US" sz="3200" dirty="0" err="1"/>
              <a:t>tecniche</a:t>
            </a:r>
            <a:r>
              <a:rPr lang="en-US" sz="3200" dirty="0"/>
              <a:t> di </a:t>
            </a:r>
            <a:r>
              <a:rPr lang="en-US" sz="3200" dirty="0" err="1"/>
              <a:t>aumento</a:t>
            </a:r>
            <a:r>
              <a:rPr lang="en-US" sz="3200" dirty="0"/>
              <a:t> </a:t>
            </a:r>
            <a:r>
              <a:rPr lang="en-US" sz="3200" dirty="0" err="1"/>
              <a:t>surrettizio</a:t>
            </a:r>
            <a:endParaRPr sz="3200" dirty="0"/>
          </a:p>
        </p:txBody>
      </p:sp>
      <p:sp>
        <p:nvSpPr>
          <p:cNvPr id="185" name="Google Shape;185;p9"/>
          <p:cNvSpPr>
            <a:spLocks noGrp="1"/>
          </p:cNvSpPr>
          <p:nvPr>
            <p:ph type="sldNum" idx="4294967295"/>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26</a:t>
            </a:fld>
            <a:endParaRPr/>
          </a:p>
        </p:txBody>
      </p:sp>
      <p:pic>
        <p:nvPicPr>
          <p:cNvPr id="186" name="Google Shape;186;p9"/>
          <p:cNvPicPr preferRelativeResize="0"/>
          <p:nvPr/>
        </p:nvPicPr>
        <p:blipFill rotWithShape="1">
          <a:blip r:embed="rId3">
            <a:alphaModFix/>
          </a:blip>
          <a:srcRect/>
          <a:stretch/>
        </p:blipFill>
        <p:spPr>
          <a:xfrm>
            <a:off x="344488" y="1827213"/>
            <a:ext cx="7696200" cy="1365250"/>
          </a:xfrm>
          <a:prstGeom prst="rect">
            <a:avLst/>
          </a:prstGeom>
          <a:noFill/>
          <a:ln>
            <a:noFill/>
          </a:ln>
        </p:spPr>
      </p:pic>
      <p:sp>
        <p:nvSpPr>
          <p:cNvPr id="2" name="Footer Placeholder 1">
            <a:extLst>
              <a:ext uri="{FF2B5EF4-FFF2-40B4-BE49-F238E27FC236}">
                <a16:creationId xmlns:a16="http://schemas.microsoft.com/office/drawing/2014/main" id="{6018F318-A4F7-B54D-B6D8-8C5E5D7C9E13}"/>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Tree>
    <p:extLst>
      <p:ext uri="{BB962C8B-B14F-4D97-AF65-F5344CB8AC3E}">
        <p14:creationId xmlns:p14="http://schemas.microsoft.com/office/powerpoint/2010/main" val="2843257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h-</a:t>
            </a:r>
            <a:r>
              <a:rPr lang="en-US" dirty="0"/>
              <a:t>index</a:t>
            </a:r>
          </a:p>
        </p:txBody>
      </p:sp>
      <p:pic>
        <p:nvPicPr>
          <p:cNvPr id="5" name="Content Placeholder 4" descr="220px-H-index-en.svg.png"/>
          <p:cNvPicPr>
            <a:picLocks noGrp="1" noChangeAspect="1"/>
          </p:cNvPicPr>
          <p:nvPr>
            <p:ph idx="1"/>
          </p:nvPr>
        </p:nvPicPr>
        <p:blipFill rotWithShape="1">
          <a:blip r:embed="rId3">
            <a:extLst>
              <a:ext uri="{28A0092B-C50C-407E-A947-70E740481C1C}">
                <a14:useLocalDpi xmlns:a14="http://schemas.microsoft.com/office/drawing/2010/main" val="0"/>
              </a:ext>
            </a:extLst>
          </a:blip>
          <a:srcRect l="-3189" r="-7135"/>
          <a:stretch/>
        </p:blipFill>
        <p:spPr>
          <a:xfrm>
            <a:off x="367483" y="1269275"/>
            <a:ext cx="4993213" cy="4525963"/>
          </a:xfrm>
        </p:spPr>
      </p:pic>
      <p:sp>
        <p:nvSpPr>
          <p:cNvPr id="4" name="TextBox 3"/>
          <p:cNvSpPr txBox="1"/>
          <p:nvPr/>
        </p:nvSpPr>
        <p:spPr>
          <a:xfrm>
            <a:off x="5658784" y="5610572"/>
            <a:ext cx="1880643" cy="369332"/>
          </a:xfrm>
          <a:prstGeom prst="rect">
            <a:avLst/>
          </a:prstGeom>
          <a:noFill/>
        </p:spPr>
        <p:txBody>
          <a:bodyPr wrap="none" rtlCol="0">
            <a:spAutoFit/>
          </a:bodyPr>
          <a:lstStyle/>
          <a:p>
            <a:r>
              <a:rPr lang="en-US" dirty="0" err="1">
                <a:latin typeface="Fira Sans Medium" panose="020B0604020202020204" charset="0"/>
              </a:rPr>
              <a:t>fonte</a:t>
            </a:r>
            <a:r>
              <a:rPr lang="en-US" dirty="0">
                <a:latin typeface="Fira Sans Medium" panose="020B0604020202020204" charset="0"/>
              </a:rPr>
              <a:t>: </a:t>
            </a:r>
            <a:r>
              <a:rPr lang="en-US" dirty="0" err="1">
                <a:latin typeface="Fira Sans Medium" panose="020B0604020202020204" charset="0"/>
              </a:rPr>
              <a:t>wikipedia</a:t>
            </a:r>
            <a:endParaRPr lang="en-US" dirty="0">
              <a:latin typeface="Fira Sans Medium" panose="020B060402020202020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751215232"/>
              </p:ext>
            </p:extLst>
          </p:nvPr>
        </p:nvGraphicFramePr>
        <p:xfrm>
          <a:off x="5270978" y="731837"/>
          <a:ext cx="3415822" cy="2374900"/>
        </p:xfrm>
        <a:graphic>
          <a:graphicData uri="http://schemas.openxmlformats.org/drawingml/2006/table">
            <a:tbl>
              <a:tblPr firstRow="1" bandRow="1">
                <a:tableStyleId>{5C22544A-7EE6-4342-B048-85BDC9FD1C3A}</a:tableStyleId>
              </a:tblPr>
              <a:tblGrid>
                <a:gridCol w="2434497">
                  <a:extLst>
                    <a:ext uri="{9D8B030D-6E8A-4147-A177-3AD203B41FA5}">
                      <a16:colId xmlns:a16="http://schemas.microsoft.com/office/drawing/2014/main" val="20000"/>
                    </a:ext>
                  </a:extLst>
                </a:gridCol>
                <a:gridCol w="981325">
                  <a:extLst>
                    <a:ext uri="{9D8B030D-6E8A-4147-A177-3AD203B41FA5}">
                      <a16:colId xmlns:a16="http://schemas.microsoft.com/office/drawing/2014/main" val="20001"/>
                    </a:ext>
                  </a:extLst>
                </a:gridCol>
              </a:tblGrid>
              <a:tr h="474980">
                <a:tc>
                  <a:txBody>
                    <a:bodyPr/>
                    <a:lstStyle/>
                    <a:p>
                      <a:endParaRPr lang="en-US" dirty="0"/>
                    </a:p>
                  </a:txBody>
                  <a:tcPr/>
                </a:tc>
                <a:tc>
                  <a:txBody>
                    <a:bodyPr/>
                    <a:lstStyle/>
                    <a:p>
                      <a:pPr algn="r"/>
                      <a:r>
                        <a:rPr lang="en-US" i="1" dirty="0"/>
                        <a:t>h</a:t>
                      </a:r>
                      <a:r>
                        <a:rPr lang="en-US" dirty="0"/>
                        <a:t>-index</a:t>
                      </a:r>
                    </a:p>
                  </a:txBody>
                  <a:tcPr/>
                </a:tc>
                <a:extLst>
                  <a:ext uri="{0D108BD9-81ED-4DB2-BD59-A6C34878D82A}">
                    <a16:rowId xmlns:a16="http://schemas.microsoft.com/office/drawing/2014/main" val="10000"/>
                  </a:ext>
                </a:extLst>
              </a:tr>
              <a:tr h="474980">
                <a:tc>
                  <a:txBody>
                    <a:bodyPr/>
                    <a:lstStyle/>
                    <a:p>
                      <a:r>
                        <a:rPr lang="en-US" dirty="0" err="1"/>
                        <a:t>A.Einstein</a:t>
                      </a:r>
                      <a:r>
                        <a:rPr lang="en-US" dirty="0"/>
                        <a:t> (1906)</a:t>
                      </a:r>
                    </a:p>
                  </a:txBody>
                  <a:tcPr/>
                </a:tc>
                <a:tc>
                  <a:txBody>
                    <a:bodyPr/>
                    <a:lstStyle/>
                    <a:p>
                      <a:pPr algn="r"/>
                      <a:r>
                        <a:rPr lang="en-US" dirty="0"/>
                        <a:t>4</a:t>
                      </a:r>
                    </a:p>
                  </a:txBody>
                  <a:tcPr/>
                </a:tc>
                <a:extLst>
                  <a:ext uri="{0D108BD9-81ED-4DB2-BD59-A6C34878D82A}">
                    <a16:rowId xmlns:a16="http://schemas.microsoft.com/office/drawing/2014/main" val="10001"/>
                  </a:ext>
                </a:extLst>
              </a:tr>
              <a:tr h="474980">
                <a:tc>
                  <a:txBody>
                    <a:bodyPr/>
                    <a:lstStyle/>
                    <a:p>
                      <a:r>
                        <a:rPr lang="en-US" sz="1800" dirty="0" err="1">
                          <a:solidFill>
                            <a:schemeClr val="tx1"/>
                          </a:solidFill>
                        </a:rPr>
                        <a:t>P.Higgs</a:t>
                      </a:r>
                      <a:endParaRPr lang="en-US" sz="1800" dirty="0">
                        <a:solidFill>
                          <a:schemeClr val="tx1"/>
                        </a:solidFill>
                      </a:endParaRPr>
                    </a:p>
                  </a:txBody>
                  <a:tcPr/>
                </a:tc>
                <a:tc>
                  <a:txBody>
                    <a:bodyPr/>
                    <a:lstStyle/>
                    <a:p>
                      <a:pPr algn="r"/>
                      <a:r>
                        <a:rPr lang="en-US" dirty="0"/>
                        <a:t>7</a:t>
                      </a:r>
                    </a:p>
                  </a:txBody>
                  <a:tcPr/>
                </a:tc>
                <a:extLst>
                  <a:ext uri="{0D108BD9-81ED-4DB2-BD59-A6C34878D82A}">
                    <a16:rowId xmlns:a16="http://schemas.microsoft.com/office/drawing/2014/main" val="10002"/>
                  </a:ext>
                </a:extLst>
              </a:tr>
              <a:tr h="474980">
                <a:tc>
                  <a:txBody>
                    <a:bodyPr/>
                    <a:lstStyle/>
                    <a:p>
                      <a:r>
                        <a:rPr lang="en-US" dirty="0" err="1"/>
                        <a:t>P.A.M.Dirac</a:t>
                      </a:r>
                      <a:endParaRPr lang="en-US" dirty="0"/>
                    </a:p>
                  </a:txBody>
                  <a:tcPr/>
                </a:tc>
                <a:tc>
                  <a:txBody>
                    <a:bodyPr/>
                    <a:lstStyle/>
                    <a:p>
                      <a:pPr algn="r"/>
                      <a:r>
                        <a:rPr lang="en-US" dirty="0"/>
                        <a:t>19</a:t>
                      </a:r>
                    </a:p>
                  </a:txBody>
                  <a:tcPr/>
                </a:tc>
                <a:extLst>
                  <a:ext uri="{0D108BD9-81ED-4DB2-BD59-A6C34878D82A}">
                    <a16:rowId xmlns:a16="http://schemas.microsoft.com/office/drawing/2014/main" val="10003"/>
                  </a:ext>
                </a:extLst>
              </a:tr>
              <a:tr h="474980">
                <a:tc>
                  <a:txBody>
                    <a:bodyPr/>
                    <a:lstStyle/>
                    <a:p>
                      <a:r>
                        <a:rPr lang="en-US" dirty="0"/>
                        <a:t>S.Bianco</a:t>
                      </a:r>
                    </a:p>
                  </a:txBody>
                  <a:tcPr/>
                </a:tc>
                <a:tc>
                  <a:txBody>
                    <a:bodyPr/>
                    <a:lstStyle/>
                    <a:p>
                      <a:pPr algn="r"/>
                      <a:r>
                        <a:rPr lang="en-US" dirty="0"/>
                        <a:t>98</a:t>
                      </a:r>
                    </a:p>
                  </a:txBody>
                  <a:tcPr/>
                </a:tc>
                <a:extLst>
                  <a:ext uri="{0D108BD9-81ED-4DB2-BD59-A6C34878D82A}">
                    <a16:rowId xmlns:a16="http://schemas.microsoft.com/office/drawing/2014/main" val="10004"/>
                  </a:ext>
                </a:extLst>
              </a:tr>
            </a:tbl>
          </a:graphicData>
        </a:graphic>
      </p:graphicFrame>
      <p:sp>
        <p:nvSpPr>
          <p:cNvPr id="3" name="Footer Placeholder 2">
            <a:extLst>
              <a:ext uri="{FF2B5EF4-FFF2-40B4-BE49-F238E27FC236}">
                <a16:creationId xmlns:a16="http://schemas.microsoft.com/office/drawing/2014/main" id="{345B4B49-910A-8547-85E6-142AC2A16A1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6" name="Slide Number Placeholder 5">
            <a:extLst>
              <a:ext uri="{FF2B5EF4-FFF2-40B4-BE49-F238E27FC236}">
                <a16:creationId xmlns:a16="http://schemas.microsoft.com/office/drawing/2014/main" id="{684DE088-B7C7-D149-B7EB-8BB4C6587E2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257784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69262" y="427328"/>
            <a:ext cx="82809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5400"/>
              <a:buFont typeface="Calibri"/>
              <a:buNone/>
            </a:pPr>
            <a:r>
              <a:rPr lang="en-US" sz="4400" b="1" dirty="0">
                <a:latin typeface="Roboto Slab" panose="020B0604020202020204" charset="0"/>
                <a:ea typeface="Roboto Slab" panose="020B0604020202020204" charset="0"/>
                <a:cs typeface="Calibri"/>
                <a:sym typeface="Calibri"/>
              </a:rPr>
              <a:t>Top 5 commercial publishers</a:t>
            </a:r>
            <a:endParaRPr sz="2000" dirty="0">
              <a:latin typeface="Roboto Slab" panose="020B0604020202020204" charset="0"/>
              <a:ea typeface="Roboto Slab" panose="020B0604020202020204" charset="0"/>
            </a:endParaRPr>
          </a:p>
        </p:txBody>
      </p:sp>
      <p:grpSp>
        <p:nvGrpSpPr>
          <p:cNvPr id="154" name="Google Shape;154;p7"/>
          <p:cNvGrpSpPr/>
          <p:nvPr/>
        </p:nvGrpSpPr>
        <p:grpSpPr>
          <a:xfrm>
            <a:off x="1144558" y="1600285"/>
            <a:ext cx="6341308" cy="4286710"/>
            <a:chOff x="383536" y="84"/>
            <a:chExt cx="6852927" cy="4800431"/>
          </a:xfrm>
        </p:grpSpPr>
        <p:sp>
          <p:nvSpPr>
            <p:cNvPr id="155" name="Google Shape;155;p7"/>
            <p:cNvSpPr/>
            <p:nvPr/>
          </p:nvSpPr>
          <p:spPr>
            <a:xfrm>
              <a:off x="2781300" y="2743115"/>
              <a:ext cx="2057400" cy="2057400"/>
            </a:xfrm>
            <a:prstGeom prst="ellipse">
              <a:avLst/>
            </a:prstGeom>
            <a:solidFill>
              <a:srgbClr val="30B6FB"/>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7"/>
            <p:cNvSpPr txBox="1"/>
            <p:nvPr/>
          </p:nvSpPr>
          <p:spPr>
            <a:xfrm>
              <a:off x="3082599" y="3044414"/>
              <a:ext cx="1454802" cy="1454802"/>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rgbClr val="FF0000"/>
                </a:buClr>
                <a:buSzPts val="2800"/>
                <a:buFont typeface="Calibri"/>
                <a:buNone/>
              </a:pPr>
              <a:r>
                <a:rPr lang="en-US" sz="2400" b="1" dirty="0">
                  <a:solidFill>
                    <a:srgbClr val="FF0000"/>
                  </a:solidFill>
                  <a:latin typeface="Calibri"/>
                  <a:ea typeface="Calibri"/>
                  <a:cs typeface="Calibri"/>
                  <a:sym typeface="Calibri"/>
                </a:rPr>
                <a:t>Large Revenues</a:t>
              </a:r>
              <a:endParaRPr sz="1200" dirty="0"/>
            </a:p>
          </p:txBody>
        </p:sp>
        <p:sp>
          <p:nvSpPr>
            <p:cNvPr id="157" name="Google Shape;157;p7"/>
            <p:cNvSpPr/>
            <p:nvPr/>
          </p:nvSpPr>
          <p:spPr>
            <a:xfrm rot="-8700000">
              <a:off x="1193213" y="2295208"/>
              <a:ext cx="1853352" cy="586359"/>
            </a:xfrm>
            <a:prstGeom prst="leftArrow">
              <a:avLst>
                <a:gd name="adj1" fmla="val 60000"/>
                <a:gd name="adj2" fmla="val 50000"/>
              </a:avLst>
            </a:prstGeom>
            <a:solidFill>
              <a:schemeClr val="accent2"/>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7"/>
            <p:cNvSpPr/>
            <p:nvPr/>
          </p:nvSpPr>
          <p:spPr>
            <a:xfrm>
              <a:off x="383536" y="1275056"/>
              <a:ext cx="1954530" cy="1563624"/>
            </a:xfrm>
            <a:prstGeom prst="roundRect">
              <a:avLst>
                <a:gd name="adj" fmla="val 10000"/>
              </a:avLst>
            </a:prstGeom>
            <a:solidFill>
              <a:schemeClr val="accent2"/>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txBox="1"/>
            <p:nvPr/>
          </p:nvSpPr>
          <p:spPr>
            <a:xfrm>
              <a:off x="429333" y="1320853"/>
              <a:ext cx="1862936" cy="14720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FF0000"/>
                </a:buClr>
                <a:buSzPts val="2400"/>
                <a:buFont typeface="Calibri"/>
                <a:buNone/>
              </a:pPr>
              <a:r>
                <a:rPr lang="en-US" sz="2400" b="1">
                  <a:solidFill>
                    <a:srgbClr val="FF0000"/>
                  </a:solidFill>
                  <a:latin typeface="Calibri"/>
                  <a:ea typeface="Calibri"/>
                  <a:cs typeface="Calibri"/>
                  <a:sym typeface="Calibri"/>
                </a:rPr>
                <a:t>No royalties paid to authors</a:t>
              </a:r>
              <a:endParaRPr sz="2400">
                <a:solidFill>
                  <a:srgbClr val="FF0000"/>
                </a:solidFill>
                <a:latin typeface="Calibri"/>
                <a:ea typeface="Calibri"/>
                <a:cs typeface="Calibri"/>
                <a:sym typeface="Calibri"/>
              </a:endParaRPr>
            </a:p>
          </p:txBody>
        </p:sp>
        <p:sp>
          <p:nvSpPr>
            <p:cNvPr id="160" name="Google Shape;160;p7"/>
            <p:cNvSpPr/>
            <p:nvPr/>
          </p:nvSpPr>
          <p:spPr>
            <a:xfrm rot="-5400000">
              <a:off x="2883323" y="1415392"/>
              <a:ext cx="1853352" cy="586359"/>
            </a:xfrm>
            <a:prstGeom prst="leftArrow">
              <a:avLst>
                <a:gd name="adj1" fmla="val 60000"/>
                <a:gd name="adj2" fmla="val 50000"/>
              </a:avLst>
            </a:prstGeom>
            <a:solidFill>
              <a:srgbClr val="4FD0C4"/>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a:off x="2832735" y="84"/>
              <a:ext cx="1954530" cy="1563624"/>
            </a:xfrm>
            <a:prstGeom prst="roundRect">
              <a:avLst>
                <a:gd name="adj" fmla="val 10000"/>
              </a:avLst>
            </a:prstGeom>
            <a:solidFill>
              <a:srgbClr val="4FD0C4"/>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txBox="1"/>
            <p:nvPr/>
          </p:nvSpPr>
          <p:spPr>
            <a:xfrm>
              <a:off x="2878532" y="45881"/>
              <a:ext cx="1862936" cy="1472030"/>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FF0000"/>
                </a:buClr>
                <a:buSzPts val="2000"/>
                <a:buFont typeface="Calibri"/>
                <a:buNone/>
              </a:pPr>
              <a:r>
                <a:rPr lang="en-US" sz="2000" b="1">
                  <a:solidFill>
                    <a:srgbClr val="FF0000"/>
                  </a:solidFill>
                  <a:latin typeface="Calibri"/>
                  <a:ea typeface="Calibri"/>
                  <a:cs typeface="Calibri"/>
                  <a:sym typeface="Calibri"/>
                </a:rPr>
                <a:t>No compensation to peer reviewers</a:t>
              </a:r>
              <a:endParaRPr sz="2000">
                <a:solidFill>
                  <a:srgbClr val="FF0000"/>
                </a:solidFill>
                <a:latin typeface="Calibri"/>
                <a:ea typeface="Calibri"/>
                <a:cs typeface="Calibri"/>
                <a:sym typeface="Calibri"/>
              </a:endParaRPr>
            </a:p>
          </p:txBody>
        </p:sp>
        <p:sp>
          <p:nvSpPr>
            <p:cNvPr id="163" name="Google Shape;163;p7"/>
            <p:cNvSpPr/>
            <p:nvPr/>
          </p:nvSpPr>
          <p:spPr>
            <a:xfrm rot="-2100000">
              <a:off x="4573433" y="2295208"/>
              <a:ext cx="1853352" cy="586359"/>
            </a:xfrm>
            <a:prstGeom prst="leftArrow">
              <a:avLst>
                <a:gd name="adj1" fmla="val 60000"/>
                <a:gd name="adj2" fmla="val 50000"/>
              </a:avLst>
            </a:prstGeom>
            <a:solidFill>
              <a:srgbClr val="5ACF77"/>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7"/>
            <p:cNvSpPr/>
            <p:nvPr/>
          </p:nvSpPr>
          <p:spPr>
            <a:xfrm>
              <a:off x="5281933" y="1275056"/>
              <a:ext cx="1954530" cy="1563624"/>
            </a:xfrm>
            <a:prstGeom prst="roundRect">
              <a:avLst>
                <a:gd name="adj" fmla="val 10000"/>
              </a:avLst>
            </a:prstGeom>
            <a:solidFill>
              <a:srgbClr val="5ACF77"/>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5327730" y="1320853"/>
              <a:ext cx="1862936" cy="14720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FF0000"/>
                </a:buClr>
                <a:buSzPts val="2400"/>
                <a:buFont typeface="Calibri"/>
                <a:buNone/>
              </a:pPr>
              <a:r>
                <a:rPr lang="en-US" sz="2400" b="1">
                  <a:solidFill>
                    <a:srgbClr val="FF0000"/>
                  </a:solidFill>
                  <a:latin typeface="Calibri"/>
                  <a:ea typeface="Calibri"/>
                  <a:cs typeface="Calibri"/>
                  <a:sym typeface="Calibri"/>
                </a:rPr>
                <a:t>Low cost of editing / formatting</a:t>
              </a:r>
              <a:endParaRPr/>
            </a:p>
          </p:txBody>
        </p:sp>
      </p:grpSp>
      <p:sp>
        <p:nvSpPr>
          <p:cNvPr id="2" name="Footer Placeholder 1">
            <a:extLst>
              <a:ext uri="{FF2B5EF4-FFF2-40B4-BE49-F238E27FC236}">
                <a16:creationId xmlns:a16="http://schemas.microsoft.com/office/drawing/2014/main" id="{AEEE65BB-A36B-9941-8534-F71854860F38}"/>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EFAACE2F-00A1-5248-A237-E8A252B8517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28</a:t>
            </a:fld>
            <a:endParaRPr lang="en-US"/>
          </a:p>
        </p:txBody>
      </p:sp>
    </p:spTree>
    <p:extLst>
      <p:ext uri="{BB962C8B-B14F-4D97-AF65-F5344CB8AC3E}">
        <p14:creationId xmlns:p14="http://schemas.microsoft.com/office/powerpoint/2010/main" val="462622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3998"/>
            <a:ext cx="7620000" cy="1143000"/>
          </a:xfrm>
        </p:spPr>
        <p:txBody>
          <a:bodyPr/>
          <a:lstStyle/>
          <a:p>
            <a:r>
              <a:rPr lang="en-US" sz="2400" dirty="0"/>
              <a:t>(2018)Germany, Sweden, Hungary, Univ. California, ICTP and SISSA cancel contracts with Elsevier</a:t>
            </a:r>
          </a:p>
        </p:txBody>
      </p:sp>
      <p:pic>
        <p:nvPicPr>
          <p:cNvPr id="6" name="Content Placeholder 5" descr="Swedish_rectors_break_Elsevier_Contract.jpg"/>
          <p:cNvPicPr>
            <a:picLocks noGrp="1" noChangeAspect="1"/>
          </p:cNvPicPr>
          <p:nvPr>
            <p:ph idx="1"/>
          </p:nvPr>
        </p:nvPicPr>
        <p:blipFill>
          <a:blip r:embed="rId2" cstate="email">
            <a:extLst>
              <a:ext uri="{28A0092B-C50C-407E-A947-70E740481C1C}">
                <a14:useLocalDpi xmlns:a14="http://schemas.microsoft.com/office/drawing/2010/main"/>
              </a:ext>
            </a:extLst>
          </a:blip>
          <a:srcRect t="-6137" b="-6137"/>
          <a:stretch>
            <a:fillRect/>
          </a:stretch>
        </p:blipFill>
        <p:spPr>
          <a:xfrm rot="21328824">
            <a:off x="1288236" y="1689409"/>
            <a:ext cx="7073581" cy="4456356"/>
          </a:xfrm>
        </p:spPr>
      </p:pic>
      <p:sp>
        <p:nvSpPr>
          <p:cNvPr id="3" name="Footer Placeholder 2">
            <a:extLst>
              <a:ext uri="{FF2B5EF4-FFF2-40B4-BE49-F238E27FC236}">
                <a16:creationId xmlns:a16="http://schemas.microsoft.com/office/drawing/2014/main" id="{5D43B3A9-A671-8D43-A415-D0BB5E6A6793}"/>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2793A678-A919-D14E-9D53-3033EA1039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29</a:t>
            </a:fld>
            <a:endParaRPr lang="en-US"/>
          </a:p>
        </p:txBody>
      </p:sp>
    </p:spTree>
    <p:extLst>
      <p:ext uri="{BB962C8B-B14F-4D97-AF65-F5344CB8AC3E}">
        <p14:creationId xmlns:p14="http://schemas.microsoft.com/office/powerpoint/2010/main" val="1465901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6015B-798F-E94E-80D4-3CB3ED5B008E}"/>
              </a:ext>
            </a:extLst>
          </p:cNvPr>
          <p:cNvSpPr>
            <a:spLocks noGrp="1"/>
          </p:cNvSpPr>
          <p:nvPr>
            <p:ph type="title"/>
          </p:nvPr>
        </p:nvSpPr>
        <p:spPr>
          <a:xfrm>
            <a:off x="457200" y="603998"/>
            <a:ext cx="7620000" cy="814423"/>
          </a:xfrm>
        </p:spPr>
        <p:txBody>
          <a:bodyPr/>
          <a:lstStyle/>
          <a:p>
            <a:r>
              <a:rPr lang="it-IT" dirty="0"/>
              <a:t>ICTP, SISSA Trieste</a:t>
            </a:r>
            <a:br>
              <a:rPr lang="it-IT" dirty="0"/>
            </a:br>
            <a:r>
              <a:rPr lang="it-IT" dirty="0"/>
              <a:t>no </a:t>
            </a:r>
            <a:r>
              <a:rPr lang="it-IT" dirty="0" err="1"/>
              <a:t>Elsevier</a:t>
            </a:r>
            <a:r>
              <a:rPr lang="it-IT" dirty="0"/>
              <a:t> deal </a:t>
            </a:r>
            <a:r>
              <a:rPr lang="it-IT" dirty="0" err="1"/>
              <a:t>since</a:t>
            </a:r>
            <a:r>
              <a:rPr lang="it-IT" dirty="0"/>
              <a:t> 2018</a:t>
            </a:r>
          </a:p>
        </p:txBody>
      </p:sp>
      <p:pic>
        <p:nvPicPr>
          <p:cNvPr id="7" name="Content Placeholder 6">
            <a:extLst>
              <a:ext uri="{FF2B5EF4-FFF2-40B4-BE49-F238E27FC236}">
                <a16:creationId xmlns:a16="http://schemas.microsoft.com/office/drawing/2014/main" id="{AF7613FD-B6E9-B747-A7FD-00D327AE2EBE}"/>
              </a:ext>
            </a:extLst>
          </p:cNvPr>
          <p:cNvPicPr>
            <a:picLocks noGrp="1" noChangeAspect="1"/>
          </p:cNvPicPr>
          <p:nvPr>
            <p:ph idx="1"/>
          </p:nvPr>
        </p:nvPicPr>
        <p:blipFill>
          <a:blip r:embed="rId2"/>
          <a:stretch>
            <a:fillRect/>
          </a:stretch>
        </p:blipFill>
        <p:spPr>
          <a:xfrm rot="21054715">
            <a:off x="1068484" y="1808794"/>
            <a:ext cx="6976068" cy="3924038"/>
          </a:xfrm>
        </p:spPr>
      </p:pic>
      <p:sp>
        <p:nvSpPr>
          <p:cNvPr id="3" name="Footer Placeholder 2">
            <a:extLst>
              <a:ext uri="{FF2B5EF4-FFF2-40B4-BE49-F238E27FC236}">
                <a16:creationId xmlns:a16="http://schemas.microsoft.com/office/drawing/2014/main" id="{25E91248-0EB7-5940-A9A1-227CFF2A37D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BE376E56-5524-3E41-83CE-4B677D7F015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2722899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8"/>
          <p:cNvPicPr preferRelativeResize="0">
            <a:picLocks noGrp="1"/>
          </p:cNvPicPr>
          <p:nvPr>
            <p:ph type="body" idx="1"/>
          </p:nvPr>
        </p:nvPicPr>
        <p:blipFill rotWithShape="1">
          <a:blip r:embed="rId3">
            <a:alphaModFix/>
          </a:blip>
          <a:srcRect/>
          <a:stretch/>
        </p:blipFill>
        <p:spPr>
          <a:xfrm>
            <a:off x="598902" y="603998"/>
            <a:ext cx="7523197" cy="5268519"/>
          </a:xfrm>
          <a:prstGeom prst="rect">
            <a:avLst/>
          </a:prstGeom>
          <a:noFill/>
          <a:ln>
            <a:noFill/>
          </a:ln>
        </p:spPr>
      </p:pic>
      <p:sp>
        <p:nvSpPr>
          <p:cNvPr id="175" name="Google Shape;175;p8"/>
          <p:cNvSpPr txBox="1"/>
          <p:nvPr/>
        </p:nvSpPr>
        <p:spPr>
          <a:xfrm rot="5400000">
            <a:off x="6150789" y="3043839"/>
            <a:ext cx="4913889" cy="27695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err="1">
                <a:solidFill>
                  <a:srgbClr val="FF0000"/>
                </a:solidFill>
                <a:latin typeface="Fira Sans Medium" panose="020B0604020202020204" charset="0"/>
                <a:ea typeface="Calibri"/>
                <a:cs typeface="Calibri"/>
                <a:sym typeface="Calibri"/>
              </a:rPr>
              <a:t>Ref:S.Mangiaracina</a:t>
            </a:r>
            <a:r>
              <a:rPr lang="en-US" sz="1200" dirty="0">
                <a:solidFill>
                  <a:srgbClr val="FF0000"/>
                </a:solidFill>
                <a:latin typeface="Fira Sans Medium" panose="020B0604020202020204" charset="0"/>
                <a:ea typeface="Calibri"/>
                <a:cs typeface="Calibri"/>
                <a:sym typeface="Calibri"/>
              </a:rPr>
              <a:t>: </a:t>
            </a:r>
            <a:r>
              <a:rPr lang="en-US" sz="1200" u="sng" dirty="0">
                <a:solidFill>
                  <a:srgbClr val="1155CC"/>
                </a:solidFill>
                <a:latin typeface="Fira Sans Medium" panose="020B0604020202020204" charset="0"/>
                <a:ea typeface="Calibri"/>
                <a:cs typeface="Calibri"/>
                <a:sym typeface="Calibri"/>
                <a:hlinkClick r:id="rId4">
                  <a:extLst>
                    <a:ext uri="{A12FA001-AC4F-418D-AE19-62706E023703}">
                      <ahyp:hlinkClr xmlns:ahyp="http://schemas.microsoft.com/office/drawing/2018/hyperlinkcolor" val="tx"/>
                    </a:ext>
                  </a:extLst>
                </a:hlinkClick>
              </a:rPr>
              <a:t>0.5281/zenodo.1247497</a:t>
            </a:r>
            <a:endParaRPr sz="1200" dirty="0">
              <a:solidFill>
                <a:srgbClr val="FF0000"/>
              </a:solidFill>
              <a:latin typeface="Fira Sans Medium" panose="020B0604020202020204" charset="0"/>
              <a:ea typeface="Calibri"/>
              <a:cs typeface="Calibri"/>
              <a:sym typeface="Calibri"/>
            </a:endParaRPr>
          </a:p>
        </p:txBody>
      </p:sp>
      <p:sp>
        <p:nvSpPr>
          <p:cNvPr id="176" name="Google Shape;176;p8"/>
          <p:cNvSpPr txBox="1">
            <a:spLocks noGrp="1"/>
          </p:cNvSpPr>
          <p:nvPr>
            <p:ph type="title"/>
          </p:nvPr>
        </p:nvSpPr>
        <p:spPr>
          <a:xfrm rot="-1521143">
            <a:off x="476673" y="2929618"/>
            <a:ext cx="7620000" cy="1143000"/>
          </a:xfrm>
          <a:prstGeom prst="rect">
            <a:avLst/>
          </a:prstGeom>
          <a:solidFill>
            <a:srgbClr val="FFFF00"/>
          </a:solidFill>
          <a:ln>
            <a:noFill/>
          </a:ln>
        </p:spPr>
        <p:txBody>
          <a:bodyPr spcFirstLastPara="1" wrap="square" lIns="91425" tIns="45700" rIns="91425" bIns="45700" anchor="ctr" anchorCtr="0">
            <a:noAutofit/>
          </a:bodyPr>
          <a:lstStyle/>
          <a:p>
            <a:pPr marL="0" lvl="0" indent="0" algn="l" rtl="0">
              <a:spcBef>
                <a:spcPts val="0"/>
              </a:spcBef>
              <a:spcAft>
                <a:spcPts val="0"/>
              </a:spcAft>
              <a:buClr>
                <a:srgbClr val="FF0000"/>
              </a:buClr>
              <a:buSzPts val="4600"/>
              <a:buFont typeface="Calibri"/>
              <a:buNone/>
            </a:pPr>
            <a:r>
              <a:rPr lang="en-US" b="1" dirty="0" err="1">
                <a:solidFill>
                  <a:srgbClr val="FF0000"/>
                </a:solidFill>
                <a:latin typeface="Fira Sans Medium" panose="020B0604020202020204" charset="0"/>
                <a:ea typeface="Calibri"/>
                <a:cs typeface="Calibri"/>
                <a:sym typeface="Calibri"/>
              </a:rPr>
              <a:t>abbonamenti</a:t>
            </a:r>
            <a:r>
              <a:rPr lang="en-US" b="1" dirty="0">
                <a:solidFill>
                  <a:srgbClr val="FF0000"/>
                </a:solidFill>
                <a:latin typeface="Fira Sans Medium" panose="020B0604020202020204" charset="0"/>
                <a:ea typeface="Calibri"/>
                <a:cs typeface="Calibri"/>
                <a:sym typeface="Calibri"/>
              </a:rPr>
              <a:t> in 1 anno = 1450 </a:t>
            </a:r>
            <a:r>
              <a:rPr lang="en-US" b="1" dirty="0" err="1">
                <a:solidFill>
                  <a:srgbClr val="FF0000"/>
                </a:solidFill>
                <a:latin typeface="Fira Sans Medium" panose="020B0604020202020204" charset="0"/>
                <a:ea typeface="Calibri"/>
                <a:cs typeface="Calibri"/>
                <a:sym typeface="Calibri"/>
              </a:rPr>
              <a:t>assunzioni</a:t>
            </a:r>
            <a:endParaRPr b="1" dirty="0">
              <a:solidFill>
                <a:srgbClr val="FF0000"/>
              </a:solidFill>
              <a:latin typeface="Fira Sans Medium" panose="020B0604020202020204" charset="0"/>
              <a:ea typeface="Calibri"/>
              <a:cs typeface="Calibri"/>
              <a:sym typeface="Calibri"/>
            </a:endParaRPr>
          </a:p>
        </p:txBody>
      </p:sp>
      <p:sp>
        <p:nvSpPr>
          <p:cNvPr id="2" name="Footer Placeholder 1">
            <a:extLst>
              <a:ext uri="{FF2B5EF4-FFF2-40B4-BE49-F238E27FC236}">
                <a16:creationId xmlns:a16="http://schemas.microsoft.com/office/drawing/2014/main" id="{E21B1116-DB72-A547-9EED-96EB7D802850}"/>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A029F903-4355-3B4A-8F22-F6AAC367AB6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31</a:t>
            </a:fld>
            <a:endParaRPr lang="en-US"/>
          </a:p>
        </p:txBody>
      </p:sp>
    </p:spTree>
    <p:extLst>
      <p:ext uri="{BB962C8B-B14F-4D97-AF65-F5344CB8AC3E}">
        <p14:creationId xmlns:p14="http://schemas.microsoft.com/office/powerpoint/2010/main" val="3785792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2"/>
          <p:cNvSpPr txBox="1"/>
          <p:nvPr/>
        </p:nvSpPr>
        <p:spPr>
          <a:xfrm>
            <a:off x="166524" y="521908"/>
            <a:ext cx="6477274" cy="665342"/>
          </a:xfrm>
          <a:prstGeom prst="rect">
            <a:avLst/>
          </a:prstGeom>
          <a:noFill/>
          <a:ln>
            <a:noFill/>
          </a:ln>
        </p:spPr>
        <p:txBody>
          <a:bodyPr spcFirstLastPara="1" wrap="square" lIns="68575" tIns="34275" rIns="68575" bIns="34275" anchor="b" anchorCtr="0">
            <a:normAutofit fontScale="92500"/>
          </a:bodyPr>
          <a:lstStyle/>
          <a:p>
            <a:pPr marL="0" marR="0" lvl="0" indent="0" algn="l" rtl="0">
              <a:lnSpc>
                <a:spcPct val="90000"/>
              </a:lnSpc>
              <a:spcBef>
                <a:spcPts val="0"/>
              </a:spcBef>
              <a:spcAft>
                <a:spcPts val="0"/>
              </a:spcAft>
              <a:buClr>
                <a:srgbClr val="2DAA66"/>
              </a:buClr>
              <a:buSzPts val="3300"/>
              <a:buFont typeface="Exo"/>
              <a:buNone/>
            </a:pPr>
            <a:r>
              <a:rPr lang="en-US" sz="3300" b="1" dirty="0" err="1">
                <a:solidFill>
                  <a:srgbClr val="2DAA66"/>
                </a:solidFill>
                <a:latin typeface="Roboto Slab" panose="020B0604020202020204" charset="0"/>
                <a:ea typeface="Roboto Slab" panose="020B0604020202020204" charset="0"/>
                <a:cs typeface="Exo"/>
                <a:sym typeface="Exo"/>
              </a:rPr>
              <a:t>Glossario</a:t>
            </a:r>
            <a:r>
              <a:rPr lang="en-US" sz="3300" b="1" dirty="0">
                <a:solidFill>
                  <a:srgbClr val="2DAA66"/>
                </a:solidFill>
                <a:latin typeface="Roboto Slab" panose="020B0604020202020204" charset="0"/>
                <a:ea typeface="Roboto Slab" panose="020B0604020202020204" charset="0"/>
                <a:cs typeface="Exo"/>
                <a:sym typeface="Exo"/>
              </a:rPr>
              <a:t> - Le vie </a:t>
            </a:r>
            <a:r>
              <a:rPr lang="en-US" sz="3300" b="1" dirty="0" err="1">
                <a:solidFill>
                  <a:srgbClr val="2DAA66"/>
                </a:solidFill>
                <a:latin typeface="Roboto Slab" panose="020B0604020202020204" charset="0"/>
                <a:ea typeface="Roboto Slab" panose="020B0604020202020204" charset="0"/>
                <a:cs typeface="Exo"/>
                <a:sym typeface="Exo"/>
              </a:rPr>
              <a:t>dell’Accesso</a:t>
            </a:r>
            <a:r>
              <a:rPr lang="en-US" sz="3300" b="1" dirty="0">
                <a:solidFill>
                  <a:srgbClr val="2DAA66"/>
                </a:solidFill>
                <a:latin typeface="Roboto Slab" panose="020B0604020202020204" charset="0"/>
                <a:ea typeface="Roboto Slab" panose="020B0604020202020204" charset="0"/>
                <a:cs typeface="Exo"/>
                <a:sym typeface="Exo"/>
              </a:rPr>
              <a:t> </a:t>
            </a:r>
            <a:r>
              <a:rPr lang="en-US" sz="3300" b="1" dirty="0" err="1">
                <a:solidFill>
                  <a:srgbClr val="2DAA66"/>
                </a:solidFill>
                <a:latin typeface="Roboto Slab" panose="020B0604020202020204" charset="0"/>
                <a:ea typeface="Roboto Slab" panose="020B0604020202020204" charset="0"/>
                <a:cs typeface="Exo"/>
                <a:sym typeface="Exo"/>
              </a:rPr>
              <a:t>Aperto</a:t>
            </a:r>
            <a:r>
              <a:rPr lang="en-US" sz="3300" b="1" dirty="0">
                <a:solidFill>
                  <a:srgbClr val="2DAA66"/>
                </a:solidFill>
                <a:latin typeface="Roboto Slab" panose="020B0604020202020204" charset="0"/>
                <a:ea typeface="Roboto Slab" panose="020B0604020202020204" charset="0"/>
                <a:cs typeface="Exo"/>
                <a:sym typeface="Exo"/>
              </a:rPr>
              <a:t> </a:t>
            </a:r>
            <a:endParaRPr dirty="0">
              <a:latin typeface="Roboto Slab" panose="020B0604020202020204" charset="0"/>
              <a:ea typeface="Roboto Slab" panose="020B0604020202020204" charset="0"/>
            </a:endParaRPr>
          </a:p>
        </p:txBody>
      </p:sp>
      <p:sp>
        <p:nvSpPr>
          <p:cNvPr id="226" name="Google Shape;226;p12"/>
          <p:cNvSpPr txBox="1"/>
          <p:nvPr/>
        </p:nvSpPr>
        <p:spPr>
          <a:xfrm>
            <a:off x="3075499" y="4042264"/>
            <a:ext cx="5615679" cy="5757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100"/>
              <a:buFont typeface="Arial"/>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OA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in </a:t>
            </a:r>
            <a:r>
              <a:rPr lang="en-US" sz="2100" dirty="0" err="1">
                <a:solidFill>
                  <a:schemeClr val="dk1"/>
                </a:solidFill>
                <a:latin typeface="Fira Sans Medium" panose="020B0604020202020204" charset="0"/>
                <a:ea typeface="Arial"/>
                <a:cs typeface="Arial"/>
                <a:sym typeface="Arial"/>
              </a:rPr>
              <a:t>abbonamento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pagando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anche</a:t>
            </a:r>
            <a:r>
              <a:rPr lang="en-US" sz="2100" dirty="0">
                <a:solidFill>
                  <a:schemeClr val="dk1"/>
                </a:solidFill>
                <a:latin typeface="Fira Sans Medium" panose="020B0604020202020204" charset="0"/>
                <a:ea typeface="Arial"/>
                <a:cs typeface="Arial"/>
                <a:sym typeface="Arial"/>
              </a:rPr>
              <a:t> un APC (</a:t>
            </a:r>
            <a:r>
              <a:rPr lang="en-US" sz="2100" i="1" dirty="0">
                <a:solidFill>
                  <a:schemeClr val="dk1"/>
                </a:solidFill>
                <a:latin typeface="Fira Sans Medium" panose="020B0604020202020204" charset="0"/>
                <a:ea typeface="Arial"/>
                <a:cs typeface="Arial"/>
                <a:sym typeface="Arial"/>
              </a:rPr>
              <a:t>double dipping</a:t>
            </a:r>
            <a:r>
              <a:rPr lang="en-US" sz="2100" dirty="0">
                <a:solidFill>
                  <a:schemeClr val="dk1"/>
                </a:solidFill>
                <a:latin typeface="Fira Sans Medium" panose="020B0604020202020204" charset="0"/>
                <a:ea typeface="Arial"/>
                <a:cs typeface="Arial"/>
                <a:sym typeface="Arial"/>
              </a:rPr>
              <a:t>)</a:t>
            </a:r>
            <a:endParaRPr dirty="0">
              <a:latin typeface="Fira Sans Medium" panose="020B0604020202020204" charset="0"/>
            </a:endParaRPr>
          </a:p>
        </p:txBody>
      </p:sp>
      <p:sp>
        <p:nvSpPr>
          <p:cNvPr id="227" name="Google Shape;227;p12"/>
          <p:cNvSpPr txBox="1"/>
          <p:nvPr/>
        </p:nvSpPr>
        <p:spPr>
          <a:xfrm>
            <a:off x="242017" y="1468738"/>
            <a:ext cx="2715900" cy="831000"/>
          </a:xfrm>
          <a:prstGeom prst="rect">
            <a:avLst/>
          </a:prstGeom>
          <a:solidFill>
            <a:srgbClr val="00B050"/>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Green Open Access </a:t>
            </a:r>
            <a:endParaRPr dirty="0">
              <a:latin typeface="Roboto Slab" panose="020B0604020202020204" charset="0"/>
              <a:ea typeface="Roboto Slab" panose="020B0604020202020204" charset="0"/>
            </a:endParaRPr>
          </a:p>
        </p:txBody>
      </p:sp>
      <p:sp>
        <p:nvSpPr>
          <p:cNvPr id="228" name="Google Shape;228;p12"/>
          <p:cNvSpPr txBox="1"/>
          <p:nvPr/>
        </p:nvSpPr>
        <p:spPr>
          <a:xfrm>
            <a:off x="241999" y="2812172"/>
            <a:ext cx="2715900" cy="831000"/>
          </a:xfrm>
          <a:prstGeom prst="rect">
            <a:avLst/>
          </a:prstGeom>
          <a:solidFill>
            <a:srgbClr val="FFC01D"/>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Gold Open Access </a:t>
            </a:r>
            <a:endParaRPr dirty="0">
              <a:latin typeface="Roboto Slab" panose="020B0604020202020204" charset="0"/>
              <a:ea typeface="Roboto Slab" panose="020B0604020202020204" charset="0"/>
            </a:endParaRPr>
          </a:p>
        </p:txBody>
      </p:sp>
      <p:sp>
        <p:nvSpPr>
          <p:cNvPr id="229" name="Google Shape;229;p12"/>
          <p:cNvSpPr/>
          <p:nvPr/>
        </p:nvSpPr>
        <p:spPr>
          <a:xfrm>
            <a:off x="3075499" y="1358132"/>
            <a:ext cx="5720157" cy="10617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in</a:t>
            </a:r>
            <a:r>
              <a:rPr lang="en-US" sz="2100" dirty="0">
                <a:solidFill>
                  <a:schemeClr val="dk1"/>
                </a:solidFill>
                <a:latin typeface="Fira Sans Medium" panose="020B0604020202020204" charset="0"/>
              </a:rPr>
              <a:t> </a:t>
            </a:r>
            <a:r>
              <a:rPr lang="en-US" sz="2100" dirty="0" err="1">
                <a:solidFill>
                  <a:schemeClr val="dk1"/>
                </a:solidFill>
                <a:latin typeface="Fira Sans Medium" panose="020B0604020202020204" charset="0"/>
                <a:ea typeface="Arial"/>
                <a:cs typeface="Arial"/>
                <a:sym typeface="Arial"/>
              </a:rPr>
              <a:t>abbonamento</a:t>
            </a:r>
            <a:endParaRPr dirty="0">
              <a:latin typeface="Fira Sans Medium" panose="020B0604020202020204" charset="0"/>
            </a:endParaRPr>
          </a:p>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deposito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della</a:t>
            </a:r>
            <a:r>
              <a:rPr lang="en-US" sz="2100" dirty="0">
                <a:solidFill>
                  <a:schemeClr val="dk1"/>
                </a:solidFill>
                <a:latin typeface="Fira Sans Medium" panose="020B0604020202020204" charset="0"/>
                <a:ea typeface="Arial"/>
                <a:cs typeface="Arial"/>
                <a:sym typeface="Arial"/>
              </a:rPr>
              <a:t> </a:t>
            </a:r>
            <a:r>
              <a:rPr lang="en-US" sz="2100" b="1" dirty="0">
                <a:solidFill>
                  <a:schemeClr val="dk1"/>
                </a:solidFill>
                <a:latin typeface="Fira Sans Medium" panose="020B0604020202020204" charset="0"/>
                <a:ea typeface="Arial"/>
                <a:cs typeface="Arial"/>
                <a:sym typeface="Arial"/>
              </a:rPr>
              <a:t>AAM*/</a:t>
            </a:r>
            <a:r>
              <a:rPr lang="en-US" sz="2100" b="1" dirty="0" err="1">
                <a:solidFill>
                  <a:schemeClr val="dk1"/>
                </a:solidFill>
                <a:latin typeface="Fira Sans Medium" panose="020B0604020202020204" charset="0"/>
                <a:ea typeface="Arial"/>
                <a:cs typeface="Arial"/>
                <a:sym typeface="Arial"/>
              </a:rPr>
              <a:t>postprint</a:t>
            </a:r>
            <a:r>
              <a:rPr lang="en-US" sz="2100" b="1" dirty="0">
                <a:solidFill>
                  <a:schemeClr val="dk1"/>
                </a:solidFill>
                <a:latin typeface="Fira Sans Medium" panose="020B0604020202020204" charset="0"/>
                <a:ea typeface="Arial"/>
                <a:cs typeface="Arial"/>
                <a:sym typeface="Arial"/>
              </a:rPr>
              <a:t>  </a:t>
            </a:r>
            <a:r>
              <a:rPr lang="en-US" sz="2100" dirty="0">
                <a:solidFill>
                  <a:schemeClr val="dk1"/>
                </a:solidFill>
                <a:latin typeface="Fira Sans Medium" panose="020B0604020202020204" charset="0"/>
                <a:ea typeface="Arial"/>
                <a:cs typeface="Arial"/>
                <a:sym typeface="Arial"/>
              </a:rPr>
              <a:t>in </a:t>
            </a:r>
            <a:r>
              <a:rPr lang="en-US" sz="2100" dirty="0" err="1">
                <a:solidFill>
                  <a:schemeClr val="dk1"/>
                </a:solidFill>
                <a:latin typeface="Fira Sans Medium" panose="020B0604020202020204" charset="0"/>
                <a:ea typeface="Arial"/>
                <a:cs typeface="Arial"/>
                <a:sym typeface="Arial"/>
              </a:rPr>
              <a:t>archivio</a:t>
            </a:r>
            <a:r>
              <a:rPr lang="en-US" sz="2100" dirty="0">
                <a:solidFill>
                  <a:schemeClr val="dk1"/>
                </a:solidFill>
                <a:latin typeface="Fira Sans Medium" panose="020B0604020202020204" charset="0"/>
                <a:ea typeface="Arial"/>
                <a:cs typeface="Arial"/>
                <a:sym typeface="Arial"/>
              </a:rPr>
              <a:t> OA dopo </a:t>
            </a:r>
            <a:r>
              <a:rPr lang="en-US" sz="2100" dirty="0">
                <a:solidFill>
                  <a:srgbClr val="000000"/>
                </a:solidFill>
                <a:latin typeface="Fira Sans Medium" panose="020B0604020202020204" charset="0"/>
                <a:ea typeface="Arial"/>
                <a:cs typeface="Arial"/>
                <a:sym typeface="Arial"/>
              </a:rPr>
              <a:t>embargo (0/6/12 </a:t>
            </a:r>
            <a:r>
              <a:rPr lang="en-US" sz="2100" dirty="0" err="1">
                <a:solidFill>
                  <a:srgbClr val="000000"/>
                </a:solidFill>
                <a:latin typeface="Fira Sans Medium" panose="020B0604020202020204" charset="0"/>
                <a:ea typeface="Arial"/>
                <a:cs typeface="Arial"/>
                <a:sym typeface="Arial"/>
              </a:rPr>
              <a:t>mesi</a:t>
            </a:r>
            <a:r>
              <a:rPr lang="en-US" sz="2100" dirty="0">
                <a:solidFill>
                  <a:srgbClr val="000000"/>
                </a:solidFill>
                <a:latin typeface="Fira Sans Medium" panose="020B0604020202020204" charset="0"/>
                <a:ea typeface="Arial"/>
                <a:cs typeface="Arial"/>
                <a:sym typeface="Arial"/>
              </a:rPr>
              <a:t>)</a:t>
            </a:r>
            <a:endParaRPr sz="1500" dirty="0">
              <a:solidFill>
                <a:schemeClr val="dk1"/>
              </a:solidFill>
              <a:latin typeface="Fira Sans Medium" panose="020B0604020202020204" charset="0"/>
              <a:ea typeface="Calibri"/>
              <a:cs typeface="Calibri"/>
              <a:sym typeface="Calibri"/>
            </a:endParaRPr>
          </a:p>
        </p:txBody>
      </p:sp>
      <p:sp>
        <p:nvSpPr>
          <p:cNvPr id="230" name="Google Shape;230;p12"/>
          <p:cNvSpPr/>
          <p:nvPr/>
        </p:nvSpPr>
        <p:spPr>
          <a:xfrm>
            <a:off x="3075488" y="2744700"/>
            <a:ext cx="5456300"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OA con</a:t>
            </a:r>
            <a:r>
              <a:rPr lang="en-US" sz="2100" dirty="0">
                <a:solidFill>
                  <a:schemeClr val="dk1"/>
                </a:solidFill>
                <a:latin typeface="Fira Sans Medium" panose="020B0604020202020204" charset="0"/>
              </a:rPr>
              <a:t> </a:t>
            </a:r>
            <a:r>
              <a:rPr lang="en-US" sz="2100" dirty="0" err="1">
                <a:solidFill>
                  <a:schemeClr val="dk1"/>
                </a:solidFill>
                <a:latin typeface="Fira Sans Medium" panose="020B0604020202020204" charset="0"/>
                <a:ea typeface="Arial"/>
                <a:cs typeface="Arial"/>
                <a:sym typeface="Arial"/>
              </a:rPr>
              <a:t>pagamento</a:t>
            </a:r>
            <a:r>
              <a:rPr lang="en-US" sz="2100" dirty="0">
                <a:solidFill>
                  <a:schemeClr val="dk1"/>
                </a:solidFill>
                <a:latin typeface="Fira Sans Medium" panose="020B0604020202020204" charset="0"/>
                <a:ea typeface="Arial"/>
                <a:cs typeface="Arial"/>
                <a:sym typeface="Arial"/>
              </a:rPr>
              <a:t> di un </a:t>
            </a:r>
            <a:r>
              <a:rPr lang="en-US" sz="2100" b="1" dirty="0">
                <a:solidFill>
                  <a:schemeClr val="dk1"/>
                </a:solidFill>
                <a:latin typeface="Fira Sans Medium" panose="020B0604020202020204" charset="0"/>
                <a:ea typeface="Arial"/>
                <a:cs typeface="Arial"/>
                <a:sym typeface="Arial"/>
              </a:rPr>
              <a:t>Article Processing Cost (APC)</a:t>
            </a:r>
            <a:endParaRPr dirty="0">
              <a:latin typeface="Fira Sans Medium" panose="020B0604020202020204" charset="0"/>
            </a:endParaRPr>
          </a:p>
        </p:txBody>
      </p:sp>
      <p:sp>
        <p:nvSpPr>
          <p:cNvPr id="231" name="Google Shape;231;p12"/>
          <p:cNvSpPr txBox="1"/>
          <p:nvPr/>
        </p:nvSpPr>
        <p:spPr>
          <a:xfrm>
            <a:off x="241981" y="4035248"/>
            <a:ext cx="2715900" cy="830956"/>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Calibri"/>
                <a:sym typeface="Calibri"/>
              </a:rPr>
              <a:t>Hybrid Open Access</a:t>
            </a:r>
            <a:endParaRPr dirty="0">
              <a:latin typeface="Roboto Slab" panose="020B0604020202020204" charset="0"/>
              <a:ea typeface="Roboto Slab" panose="020B0604020202020204" charset="0"/>
            </a:endParaRPr>
          </a:p>
        </p:txBody>
      </p:sp>
      <p:sp>
        <p:nvSpPr>
          <p:cNvPr id="232" name="Google Shape;232;p12"/>
          <p:cNvSpPr txBox="1"/>
          <p:nvPr/>
        </p:nvSpPr>
        <p:spPr>
          <a:xfrm>
            <a:off x="3129600" y="2339820"/>
            <a:ext cx="2884800"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Fira Sans Medium" panose="020B0604020202020204" charset="0"/>
                <a:ea typeface="Calibri"/>
                <a:cs typeface="Calibri"/>
                <a:sym typeface="Calibri"/>
              </a:rPr>
              <a:t>*AAM= Authors Accepted Manuscript</a:t>
            </a:r>
            <a:endParaRPr sz="1100" dirty="0">
              <a:solidFill>
                <a:schemeClr val="dk1"/>
              </a:solidFill>
              <a:latin typeface="Fira Sans Medium" panose="020B0604020202020204" charset="0"/>
              <a:ea typeface="Calibri"/>
              <a:cs typeface="Calibri"/>
              <a:sym typeface="Calibri"/>
            </a:endParaRPr>
          </a:p>
        </p:txBody>
      </p:sp>
      <p:sp>
        <p:nvSpPr>
          <p:cNvPr id="235" name="Google Shape;235;p12"/>
          <p:cNvSpPr/>
          <p:nvPr/>
        </p:nvSpPr>
        <p:spPr>
          <a:xfrm>
            <a:off x="1927835" y="3212866"/>
            <a:ext cx="7689900" cy="2106600"/>
          </a:xfrm>
          <a:prstGeom prst="mathMultiply">
            <a:avLst>
              <a:gd name="adj1" fmla="val 23520"/>
            </a:avLst>
          </a:prstGeom>
          <a:solidFill>
            <a:srgbClr val="FF0000">
              <a:alpha val="33725"/>
            </a:srgbClr>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6" name="Google Shape;236;p12"/>
          <p:cNvSpPr txBox="1"/>
          <p:nvPr/>
        </p:nvSpPr>
        <p:spPr>
          <a:xfrm>
            <a:off x="242025" y="5319475"/>
            <a:ext cx="2715900" cy="831000"/>
          </a:xfrm>
          <a:prstGeom prst="rect">
            <a:avLst/>
          </a:prstGeom>
          <a:solidFill>
            <a:srgbClr val="00B0F0"/>
          </a:solidFill>
          <a:ln>
            <a:noFill/>
          </a:ln>
        </p:spPr>
        <p:txBody>
          <a:bodyPr spcFirstLastPara="1" wrap="square" lIns="91425" tIns="45700" rIns="91425" bIns="45700" anchor="t" anchorCtr="0">
            <a:spAutoFit/>
          </a:bodyPr>
          <a:lstStyle/>
          <a:p>
            <a:pPr marL="85725" marR="0" lvl="0" indent="0" algn="ctr" rtl="0">
              <a:spcBef>
                <a:spcPts val="0"/>
              </a:spcBef>
              <a:spcAft>
                <a:spcPts val="0"/>
              </a:spcAft>
              <a:buNone/>
            </a:pPr>
            <a:r>
              <a:rPr lang="en-US" sz="2400" dirty="0">
                <a:solidFill>
                  <a:schemeClr val="lt1"/>
                </a:solidFill>
                <a:latin typeface="Roboto Slab" panose="020B0604020202020204" charset="0"/>
                <a:ea typeface="Roboto Slab" panose="020B0604020202020204" charset="0"/>
                <a:cs typeface="Arial"/>
                <a:sym typeface="Arial"/>
              </a:rPr>
              <a:t>Diamond Open Access </a:t>
            </a:r>
            <a:endParaRPr dirty="0">
              <a:latin typeface="Roboto Slab" panose="020B0604020202020204" charset="0"/>
              <a:ea typeface="Roboto Slab" panose="020B0604020202020204" charset="0"/>
            </a:endParaRPr>
          </a:p>
        </p:txBody>
      </p:sp>
      <p:sp>
        <p:nvSpPr>
          <p:cNvPr id="237" name="Google Shape;237;p12"/>
          <p:cNvSpPr/>
          <p:nvPr/>
        </p:nvSpPr>
        <p:spPr>
          <a:xfrm>
            <a:off x="3006725" y="5260375"/>
            <a:ext cx="5456300" cy="10617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dirty="0" err="1">
                <a:solidFill>
                  <a:schemeClr val="dk1"/>
                </a:solidFill>
                <a:latin typeface="Fira Sans Medium" panose="020B0604020202020204" charset="0"/>
                <a:ea typeface="Arial"/>
                <a:cs typeface="Arial"/>
                <a:sym typeface="Arial"/>
              </a:rPr>
              <a:t>Pubblicazione</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su</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rivista</a:t>
            </a:r>
            <a:r>
              <a:rPr lang="en-US" sz="2100" dirty="0">
                <a:solidFill>
                  <a:schemeClr val="dk1"/>
                </a:solidFill>
                <a:latin typeface="Fira Sans Medium" panose="020B0604020202020204" charset="0"/>
                <a:ea typeface="Arial"/>
                <a:cs typeface="Arial"/>
                <a:sym typeface="Arial"/>
              </a:rPr>
              <a:t> OA senza il </a:t>
            </a:r>
            <a:r>
              <a:rPr lang="en-US" sz="2100" dirty="0" err="1">
                <a:solidFill>
                  <a:schemeClr val="dk1"/>
                </a:solidFill>
                <a:latin typeface="Fira Sans Medium" panose="020B0604020202020204" charset="0"/>
                <a:ea typeface="Arial"/>
                <a:cs typeface="Arial"/>
                <a:sym typeface="Arial"/>
              </a:rPr>
              <a:t>pagamento</a:t>
            </a:r>
            <a:r>
              <a:rPr lang="en-US" sz="2100" dirty="0">
                <a:solidFill>
                  <a:schemeClr val="dk1"/>
                </a:solidFill>
                <a:latin typeface="Fira Sans Medium" panose="020B0604020202020204" charset="0"/>
                <a:ea typeface="Arial"/>
                <a:cs typeface="Arial"/>
                <a:sym typeface="Arial"/>
              </a:rPr>
              <a:t> di APC, </a:t>
            </a:r>
            <a:r>
              <a:rPr lang="en-US" sz="2100" dirty="0" err="1">
                <a:solidFill>
                  <a:schemeClr val="dk1"/>
                </a:solidFill>
                <a:latin typeface="Fira Sans Medium" panose="020B0604020202020204" charset="0"/>
                <a:ea typeface="Arial"/>
                <a:cs typeface="Arial"/>
                <a:sym typeface="Arial"/>
              </a:rPr>
              <a:t>supporto</a:t>
            </a:r>
            <a:r>
              <a:rPr lang="en-US" sz="2100" dirty="0">
                <a:solidFill>
                  <a:schemeClr val="dk1"/>
                </a:solidFill>
                <a:latin typeface="Fira Sans Medium" panose="020B0604020202020204" charset="0"/>
                <a:ea typeface="Arial"/>
                <a:cs typeface="Arial"/>
                <a:sym typeface="Arial"/>
              </a:rPr>
              <a:t> </a:t>
            </a:r>
            <a:r>
              <a:rPr lang="en-US" sz="2100" dirty="0" err="1">
                <a:solidFill>
                  <a:schemeClr val="dk1"/>
                </a:solidFill>
                <a:latin typeface="Fira Sans Medium" panose="020B0604020202020204" charset="0"/>
                <a:ea typeface="Arial"/>
                <a:cs typeface="Arial"/>
                <a:sym typeface="Arial"/>
              </a:rPr>
              <a:t>collettivo</a:t>
            </a:r>
            <a:r>
              <a:rPr lang="en-US" sz="2100" dirty="0">
                <a:solidFill>
                  <a:schemeClr val="dk1"/>
                </a:solidFill>
                <a:latin typeface="Fira Sans Medium" panose="020B0604020202020204" charset="0"/>
                <a:ea typeface="Arial"/>
                <a:cs typeface="Arial"/>
                <a:sym typeface="Arial"/>
              </a:rPr>
              <a:t> o istituzionale</a:t>
            </a:r>
            <a:endParaRPr sz="1500" dirty="0">
              <a:solidFill>
                <a:schemeClr val="dk1"/>
              </a:solidFill>
              <a:latin typeface="Fira Sans Medium" panose="020B0604020202020204" charset="0"/>
              <a:ea typeface="Calibri"/>
              <a:cs typeface="Calibri"/>
              <a:sym typeface="Calibri"/>
            </a:endParaRPr>
          </a:p>
        </p:txBody>
      </p:sp>
      <p:sp>
        <p:nvSpPr>
          <p:cNvPr id="2" name="Footer Placeholder 1">
            <a:extLst>
              <a:ext uri="{FF2B5EF4-FFF2-40B4-BE49-F238E27FC236}">
                <a16:creationId xmlns:a16="http://schemas.microsoft.com/office/drawing/2014/main" id="{7FD4AACB-6021-DE4F-94A8-CF1E942EA065}"/>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3" name="Slide Number Placeholder 2">
            <a:extLst>
              <a:ext uri="{FF2B5EF4-FFF2-40B4-BE49-F238E27FC236}">
                <a16:creationId xmlns:a16="http://schemas.microsoft.com/office/drawing/2014/main" id="{CD3EB5FF-D42C-9A4B-B691-64C655C9DF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32</a:t>
            </a:fld>
            <a:endParaRPr lang="en-US"/>
          </a:p>
        </p:txBody>
      </p:sp>
    </p:spTree>
    <p:extLst>
      <p:ext uri="{BB962C8B-B14F-4D97-AF65-F5344CB8AC3E}">
        <p14:creationId xmlns:p14="http://schemas.microsoft.com/office/powerpoint/2010/main" val="1802938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3" name="Google Shape;243;p13"/>
          <p:cNvPicPr preferRelativeResize="0">
            <a:picLocks noGrp="1"/>
          </p:cNvPicPr>
          <p:nvPr>
            <p:ph type="body" idx="1"/>
          </p:nvPr>
        </p:nvPicPr>
        <p:blipFill rotWithShape="1">
          <a:blip r:embed="rId3">
            <a:alphaModFix/>
          </a:blip>
          <a:srcRect l="9951" t="29717" r="14008"/>
          <a:stretch/>
        </p:blipFill>
        <p:spPr>
          <a:xfrm>
            <a:off x="409962" y="1035235"/>
            <a:ext cx="5512526" cy="3188271"/>
          </a:xfrm>
          <a:prstGeom prst="rect">
            <a:avLst/>
          </a:prstGeom>
          <a:noFill/>
          <a:ln w="31750">
            <a:solidFill>
              <a:srgbClr val="2AB2FB"/>
            </a:solidFill>
          </a:ln>
        </p:spPr>
      </p:pic>
      <p:pic>
        <p:nvPicPr>
          <p:cNvPr id="246" name="Google Shape;246;p13"/>
          <p:cNvPicPr preferRelativeResize="0"/>
          <p:nvPr/>
        </p:nvPicPr>
        <p:blipFill rotWithShape="1">
          <a:blip r:embed="rId4">
            <a:alphaModFix/>
          </a:blip>
          <a:srcRect l="26353" t="10430" r="26207"/>
          <a:stretch/>
        </p:blipFill>
        <p:spPr>
          <a:xfrm>
            <a:off x="4956098" y="1960999"/>
            <a:ext cx="3640384" cy="4280869"/>
          </a:xfrm>
          <a:prstGeom prst="rect">
            <a:avLst/>
          </a:prstGeom>
          <a:noFill/>
          <a:ln w="34925">
            <a:solidFill>
              <a:srgbClr val="2AB2FB"/>
            </a:solidFill>
          </a:ln>
        </p:spPr>
      </p:pic>
      <p:sp>
        <p:nvSpPr>
          <p:cNvPr id="247" name="Google Shape;247;p13"/>
          <p:cNvSpPr txBox="1"/>
          <p:nvPr/>
        </p:nvSpPr>
        <p:spPr>
          <a:xfrm>
            <a:off x="352252" y="504869"/>
            <a:ext cx="5619724"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u="sng" dirty="0">
                <a:latin typeface="Roboto Slab" panose="020B0604020202020204" charset="0"/>
                <a:ea typeface="Roboto Slab" panose="020B0604020202020204" charset="0"/>
                <a:cs typeface="Calibri"/>
                <a:sym typeface="Calibri"/>
              </a:rPr>
              <a:t>A</a:t>
            </a:r>
            <a:r>
              <a:rPr lang="en-US" sz="2800" b="1" dirty="0">
                <a:latin typeface="Roboto Slab" panose="020B0604020202020204" charset="0"/>
                <a:ea typeface="Roboto Slab" panose="020B0604020202020204" charset="0"/>
                <a:cs typeface="Calibri"/>
                <a:sym typeface="Calibri"/>
              </a:rPr>
              <a:t>uthor’s </a:t>
            </a:r>
            <a:r>
              <a:rPr lang="en-US" sz="2800" b="1" u="sng" dirty="0">
                <a:latin typeface="Roboto Slab" panose="020B0604020202020204" charset="0"/>
                <a:ea typeface="Roboto Slab" panose="020B0604020202020204" charset="0"/>
                <a:cs typeface="Calibri"/>
                <a:sym typeface="Calibri"/>
              </a:rPr>
              <a:t>A</a:t>
            </a:r>
            <a:r>
              <a:rPr lang="en-US" sz="2800" b="1" dirty="0">
                <a:latin typeface="Roboto Slab" panose="020B0604020202020204" charset="0"/>
                <a:ea typeface="Roboto Slab" panose="020B0604020202020204" charset="0"/>
                <a:cs typeface="Calibri"/>
                <a:sym typeface="Calibri"/>
              </a:rPr>
              <a:t>ccepted </a:t>
            </a:r>
            <a:r>
              <a:rPr lang="en-US" sz="2800" b="1" u="sng" dirty="0">
                <a:latin typeface="Roboto Slab" panose="020B0604020202020204" charset="0"/>
                <a:ea typeface="Roboto Slab" panose="020B0604020202020204" charset="0"/>
                <a:cs typeface="Calibri"/>
                <a:sym typeface="Calibri"/>
              </a:rPr>
              <a:t>M</a:t>
            </a:r>
            <a:r>
              <a:rPr lang="en-US" sz="2800" b="1" dirty="0">
                <a:latin typeface="Roboto Slab" panose="020B0604020202020204" charset="0"/>
                <a:ea typeface="Roboto Slab" panose="020B0604020202020204" charset="0"/>
                <a:cs typeface="Calibri"/>
                <a:sym typeface="Calibri"/>
              </a:rPr>
              <a:t>anuscript / </a:t>
            </a:r>
            <a:r>
              <a:rPr lang="en-US" sz="2800" b="1" dirty="0" err="1">
                <a:latin typeface="Roboto Slab" panose="020B0604020202020204" charset="0"/>
                <a:ea typeface="Roboto Slab" panose="020B0604020202020204" charset="0"/>
                <a:cs typeface="Calibri"/>
                <a:sym typeface="Calibri"/>
              </a:rPr>
              <a:t>Postprint</a:t>
            </a:r>
            <a:endParaRPr sz="2800" b="1" dirty="0">
              <a:latin typeface="Roboto Slab" panose="020B0604020202020204" charset="0"/>
              <a:ea typeface="Roboto Slab" panose="020B0604020202020204" charset="0"/>
              <a:cs typeface="Calibri"/>
              <a:sym typeface="Calibri"/>
            </a:endParaRPr>
          </a:p>
        </p:txBody>
      </p:sp>
      <p:sp>
        <p:nvSpPr>
          <p:cNvPr id="248" name="Google Shape;248;p13"/>
          <p:cNvSpPr txBox="1"/>
          <p:nvPr/>
        </p:nvSpPr>
        <p:spPr>
          <a:xfrm>
            <a:off x="5329646" y="1443053"/>
            <a:ext cx="465870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u="sng" dirty="0">
                <a:latin typeface="Roboto Slab" panose="020B0604020202020204" charset="0"/>
                <a:ea typeface="Roboto Slab" panose="020B0604020202020204" charset="0"/>
                <a:cs typeface="Calibri"/>
                <a:sym typeface="Calibri"/>
              </a:rPr>
              <a:t>V</a:t>
            </a:r>
            <a:r>
              <a:rPr lang="en-US" sz="2800" b="1" dirty="0">
                <a:latin typeface="Roboto Slab" panose="020B0604020202020204" charset="0"/>
                <a:ea typeface="Roboto Slab" panose="020B0604020202020204" charset="0"/>
                <a:cs typeface="Calibri"/>
                <a:sym typeface="Calibri"/>
              </a:rPr>
              <a:t>ersion </a:t>
            </a:r>
            <a:r>
              <a:rPr lang="en-US" sz="2800" b="1" u="sng" dirty="0">
                <a:latin typeface="Roboto Slab" panose="020B0604020202020204" charset="0"/>
                <a:ea typeface="Roboto Slab" panose="020B0604020202020204" charset="0"/>
                <a:cs typeface="Calibri"/>
                <a:sym typeface="Calibri"/>
              </a:rPr>
              <a:t>O</a:t>
            </a:r>
            <a:r>
              <a:rPr lang="en-US" sz="2800" b="1" dirty="0">
                <a:latin typeface="Roboto Slab" panose="020B0604020202020204" charset="0"/>
                <a:ea typeface="Roboto Slab" panose="020B0604020202020204" charset="0"/>
                <a:cs typeface="Calibri"/>
                <a:sym typeface="Calibri"/>
              </a:rPr>
              <a:t>f </a:t>
            </a:r>
            <a:r>
              <a:rPr lang="en-US" sz="2800" b="1" u="sng" dirty="0">
                <a:latin typeface="Roboto Slab" panose="020B0604020202020204" charset="0"/>
                <a:ea typeface="Roboto Slab" panose="020B0604020202020204" charset="0"/>
                <a:cs typeface="Calibri"/>
                <a:sym typeface="Calibri"/>
              </a:rPr>
              <a:t>R</a:t>
            </a:r>
            <a:r>
              <a:rPr lang="en-US" sz="2800" b="1" dirty="0">
                <a:latin typeface="Roboto Slab" panose="020B0604020202020204" charset="0"/>
                <a:ea typeface="Roboto Slab" panose="020B0604020202020204" charset="0"/>
                <a:cs typeface="Calibri"/>
                <a:sym typeface="Calibri"/>
              </a:rPr>
              <a:t>ecord</a:t>
            </a:r>
            <a:endParaRPr sz="2800" b="1" dirty="0">
              <a:latin typeface="Roboto Slab" panose="020B0604020202020204" charset="0"/>
              <a:ea typeface="Roboto Slab" panose="020B0604020202020204" charset="0"/>
            </a:endParaRPr>
          </a:p>
        </p:txBody>
      </p:sp>
      <p:sp>
        <p:nvSpPr>
          <p:cNvPr id="249" name="Google Shape;249;p13"/>
          <p:cNvSpPr txBox="1"/>
          <p:nvPr/>
        </p:nvSpPr>
        <p:spPr>
          <a:xfrm>
            <a:off x="61985" y="4332168"/>
            <a:ext cx="3337800" cy="64650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dirty="0" err="1">
                <a:solidFill>
                  <a:schemeClr val="dk1"/>
                </a:solidFill>
                <a:latin typeface="Fira Sans Medium" panose="020B0604020202020204" charset="0"/>
                <a:ea typeface="Calibri"/>
                <a:cs typeface="Calibri"/>
                <a:sym typeface="Calibri"/>
              </a:rPr>
              <a:t>Stesso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contenuto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scientifico</a:t>
            </a:r>
            <a:r>
              <a:rPr lang="en-US" sz="1800" dirty="0">
                <a:solidFill>
                  <a:schemeClr val="dk1"/>
                </a:solidFill>
                <a:latin typeface="Fira Sans Medium" panose="020B0604020202020204" charset="0"/>
                <a:ea typeface="Calibri"/>
                <a:cs typeface="Calibri"/>
                <a:sym typeface="Calibri"/>
              </a:rPr>
              <a:t> (testo </a:t>
            </a:r>
            <a:r>
              <a:rPr lang="en-US" sz="1800" dirty="0" err="1">
                <a:solidFill>
                  <a:schemeClr val="dk1"/>
                </a:solidFill>
                <a:latin typeface="Fira Sans Medium" panose="020B0604020202020204" charset="0"/>
                <a:ea typeface="Calibri"/>
                <a:cs typeface="Calibri"/>
                <a:sym typeface="Calibri"/>
              </a:rPr>
              <a:t>identico</a:t>
            </a:r>
            <a:r>
              <a:rPr lang="en-US" sz="1800" dirty="0">
                <a:solidFill>
                  <a:schemeClr val="dk1"/>
                </a:solidFill>
                <a:latin typeface="Fira Sans Medium" panose="020B0604020202020204" charset="0"/>
                <a:ea typeface="Calibri"/>
                <a:cs typeface="Calibri"/>
                <a:sym typeface="Calibri"/>
              </a:rPr>
              <a:t>)</a:t>
            </a:r>
            <a:endParaRPr dirty="0">
              <a:latin typeface="Fira Sans Medium" panose="020B0604020202020204" charset="0"/>
            </a:endParaRPr>
          </a:p>
        </p:txBody>
      </p:sp>
      <p:cxnSp>
        <p:nvCxnSpPr>
          <p:cNvPr id="250" name="Google Shape;250;p13"/>
          <p:cNvCxnSpPr>
            <a:cxnSpLocks/>
          </p:cNvCxnSpPr>
          <p:nvPr/>
        </p:nvCxnSpPr>
        <p:spPr>
          <a:xfrm flipV="1">
            <a:off x="2161603" y="2272937"/>
            <a:ext cx="450968" cy="2072356"/>
          </a:xfrm>
          <a:prstGeom prst="straightConnector1">
            <a:avLst/>
          </a:prstGeom>
          <a:noFill/>
          <a:ln w="47625" cap="flat" cmpd="sng">
            <a:solidFill>
              <a:srgbClr val="2AB2FB"/>
            </a:solidFill>
            <a:prstDash val="solid"/>
            <a:round/>
            <a:headEnd type="none" w="sm" len="sm"/>
            <a:tailEnd type="triangle" w="med" len="med"/>
          </a:ln>
        </p:spPr>
      </p:cxnSp>
      <p:cxnSp>
        <p:nvCxnSpPr>
          <p:cNvPr id="251" name="Google Shape;251;p13"/>
          <p:cNvCxnSpPr>
            <a:cxnSpLocks/>
          </p:cNvCxnSpPr>
          <p:nvPr/>
        </p:nvCxnSpPr>
        <p:spPr>
          <a:xfrm flipV="1">
            <a:off x="3166225" y="3112843"/>
            <a:ext cx="2101151" cy="1479383"/>
          </a:xfrm>
          <a:prstGeom prst="straightConnector1">
            <a:avLst/>
          </a:prstGeom>
          <a:noFill/>
          <a:ln w="47625" cap="flat" cmpd="sng">
            <a:solidFill>
              <a:srgbClr val="2AB2FB"/>
            </a:solidFill>
            <a:prstDash val="solid"/>
            <a:round/>
            <a:headEnd type="none" w="sm" len="sm"/>
            <a:tailEnd type="triangle" w="med" len="med"/>
          </a:ln>
        </p:spPr>
      </p:cxnSp>
      <p:cxnSp>
        <p:nvCxnSpPr>
          <p:cNvPr id="252" name="Google Shape;252;p13"/>
          <p:cNvCxnSpPr>
            <a:cxnSpLocks/>
          </p:cNvCxnSpPr>
          <p:nvPr/>
        </p:nvCxnSpPr>
        <p:spPr>
          <a:xfrm flipV="1">
            <a:off x="3394700" y="5664926"/>
            <a:ext cx="1929922" cy="261018"/>
          </a:xfrm>
          <a:prstGeom prst="straightConnector1">
            <a:avLst/>
          </a:prstGeom>
          <a:noFill/>
          <a:ln w="47625" cap="flat" cmpd="sng">
            <a:solidFill>
              <a:srgbClr val="2AB2FB"/>
            </a:solidFill>
            <a:prstDash val="solid"/>
            <a:round/>
            <a:headEnd type="none" w="sm" len="sm"/>
            <a:tailEnd type="triangle" w="med" len="med"/>
          </a:ln>
        </p:spPr>
      </p:cxnSp>
      <p:sp>
        <p:nvSpPr>
          <p:cNvPr id="253" name="Google Shape;253;p13"/>
          <p:cNvSpPr txBox="1"/>
          <p:nvPr/>
        </p:nvSpPr>
        <p:spPr>
          <a:xfrm>
            <a:off x="115700" y="5195291"/>
            <a:ext cx="3279000" cy="120028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dirty="0">
                <a:solidFill>
                  <a:schemeClr val="dk1"/>
                </a:solidFill>
                <a:latin typeface="Fira Sans Medium" panose="020B0604020202020204" charset="0"/>
                <a:ea typeface="Calibri"/>
                <a:cs typeface="Calibri"/>
                <a:sym typeface="Calibri"/>
              </a:rPr>
              <a:t>Solo la </a:t>
            </a:r>
            <a:r>
              <a:rPr lang="en-US" sz="1800" dirty="0" err="1">
                <a:solidFill>
                  <a:schemeClr val="dk1"/>
                </a:solidFill>
                <a:latin typeface="Fira Sans Medium" panose="020B0604020202020204" charset="0"/>
                <a:ea typeface="Calibri"/>
                <a:cs typeface="Calibri"/>
                <a:sym typeface="Calibri"/>
              </a:rPr>
              <a:t>VoR</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contiene</a:t>
            </a:r>
            <a:r>
              <a:rPr lang="en-US" sz="1800" dirty="0">
                <a:solidFill>
                  <a:schemeClr val="dk1"/>
                </a:solidFill>
                <a:latin typeface="Fira Sans Medium" panose="020B0604020202020204" charset="0"/>
                <a:ea typeface="Calibri"/>
                <a:cs typeface="Calibri"/>
                <a:sym typeface="Calibri"/>
              </a:rPr>
              <a:t> la </a:t>
            </a:r>
            <a:r>
              <a:rPr lang="en-US" sz="1800" dirty="0" err="1">
                <a:solidFill>
                  <a:schemeClr val="dk1"/>
                </a:solidFill>
                <a:latin typeface="Fira Sans Medium" panose="020B0604020202020204" charset="0"/>
                <a:ea typeface="Calibri"/>
                <a:cs typeface="Calibri"/>
                <a:sym typeface="Calibri"/>
              </a:rPr>
              <a:t>certificazione</a:t>
            </a:r>
            <a:r>
              <a:rPr lang="en-US" sz="1800" dirty="0">
                <a:solidFill>
                  <a:schemeClr val="dk1"/>
                </a:solidFill>
                <a:latin typeface="Fira Sans Medium" panose="020B0604020202020204" charset="0"/>
                <a:ea typeface="Calibri"/>
                <a:cs typeface="Calibri"/>
                <a:sym typeface="Calibri"/>
              </a:rPr>
              <a:t> di </a:t>
            </a:r>
            <a:r>
              <a:rPr lang="en-US" sz="1800" dirty="0" err="1">
                <a:solidFill>
                  <a:schemeClr val="dk1"/>
                </a:solidFill>
                <a:latin typeface="Fira Sans Medium" panose="020B0604020202020204" charset="0"/>
                <a:ea typeface="Calibri"/>
                <a:cs typeface="Calibri"/>
                <a:sym typeface="Calibri"/>
              </a:rPr>
              <a:t>qualità</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che</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paghiamo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all’editore</a:t>
            </a:r>
            <a:endParaRPr dirty="0">
              <a:latin typeface="Fira Sans Medium" panose="020B0604020202020204" charset="0"/>
            </a:endParaRPr>
          </a:p>
          <a:p>
            <a:pPr marL="0" marR="0" lvl="0" indent="0" algn="l" rtl="0">
              <a:spcBef>
                <a:spcPts val="0"/>
              </a:spcBef>
              <a:spcAft>
                <a:spcPts val="0"/>
              </a:spcAft>
              <a:buNone/>
            </a:pPr>
            <a:endParaRPr dirty="0"/>
          </a:p>
        </p:txBody>
      </p:sp>
      <p:sp>
        <p:nvSpPr>
          <p:cNvPr id="2" name="Footer Placeholder 1">
            <a:extLst>
              <a:ext uri="{FF2B5EF4-FFF2-40B4-BE49-F238E27FC236}">
                <a16:creationId xmlns:a16="http://schemas.microsoft.com/office/drawing/2014/main" id="{678FD834-E4E9-EC4B-823D-05FF056BF843}"/>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0D5C886-6876-6544-AD35-78838D35E89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33</a:t>
            </a:fld>
            <a:endParaRPr lang="en-US"/>
          </a:p>
        </p:txBody>
      </p:sp>
    </p:spTree>
    <p:extLst>
      <p:ext uri="{BB962C8B-B14F-4D97-AF65-F5344CB8AC3E}">
        <p14:creationId xmlns:p14="http://schemas.microsoft.com/office/powerpoint/2010/main" val="613396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Google Shape;879;p68"/>
          <p:cNvSpPr txBox="1">
            <a:spLocks noGrp="1"/>
          </p:cNvSpPr>
          <p:nvPr>
            <p:ph type="title"/>
          </p:nvPr>
        </p:nvSpPr>
        <p:spPr>
          <a:xfrm>
            <a:off x="-60961" y="387479"/>
            <a:ext cx="8917577"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2"/>
              </a:buClr>
              <a:buSzPts val="4000"/>
              <a:buFont typeface="Cambria"/>
              <a:buNone/>
            </a:pPr>
            <a:r>
              <a:rPr lang="en-US" sz="3600" dirty="0"/>
              <a:t>La </a:t>
            </a:r>
            <a:r>
              <a:rPr lang="en-US" sz="3600" dirty="0" err="1"/>
              <a:t>situazione</a:t>
            </a:r>
            <a:r>
              <a:rPr lang="en-US" sz="3600" dirty="0"/>
              <a:t> dopo 30 anni di  Open Access: </a:t>
            </a:r>
            <a:r>
              <a:rPr lang="en-US" sz="3600" dirty="0" err="1"/>
              <a:t>deludente</a:t>
            </a:r>
            <a:endParaRPr sz="3600" dirty="0"/>
          </a:p>
        </p:txBody>
      </p:sp>
      <p:pic>
        <p:nvPicPr>
          <p:cNvPr id="880" name="Google Shape;880;p68"/>
          <p:cNvPicPr preferRelativeResize="0"/>
          <p:nvPr/>
        </p:nvPicPr>
        <p:blipFill rotWithShape="1">
          <a:blip r:embed="rId3">
            <a:alphaModFix/>
          </a:blip>
          <a:srcRect/>
          <a:stretch/>
        </p:blipFill>
        <p:spPr>
          <a:xfrm>
            <a:off x="1156985" y="1628872"/>
            <a:ext cx="6573945" cy="4353917"/>
          </a:xfrm>
          <a:prstGeom prst="rect">
            <a:avLst/>
          </a:prstGeom>
          <a:noFill/>
          <a:ln>
            <a:noFill/>
          </a:ln>
        </p:spPr>
      </p:pic>
      <p:sp>
        <p:nvSpPr>
          <p:cNvPr id="2" name="TextBox 1">
            <a:extLst>
              <a:ext uri="{FF2B5EF4-FFF2-40B4-BE49-F238E27FC236}">
                <a16:creationId xmlns:a16="http://schemas.microsoft.com/office/drawing/2014/main" id="{CAF23940-8A87-5C41-836E-79088472D3CB}"/>
              </a:ext>
            </a:extLst>
          </p:cNvPr>
          <p:cNvSpPr txBox="1"/>
          <p:nvPr/>
        </p:nvSpPr>
        <p:spPr>
          <a:xfrm rot="1275112">
            <a:off x="7084461" y="1553063"/>
            <a:ext cx="1007446" cy="523220"/>
          </a:xfrm>
          <a:prstGeom prst="rect">
            <a:avLst/>
          </a:prstGeom>
          <a:solidFill>
            <a:srgbClr val="FF0000"/>
          </a:solidFill>
        </p:spPr>
        <p:txBody>
          <a:bodyPr wrap="square" rtlCol="0">
            <a:spAutoFit/>
          </a:bodyPr>
          <a:lstStyle/>
          <a:p>
            <a:r>
              <a:rPr lang="en-IT" sz="2800" b="1" dirty="0">
                <a:solidFill>
                  <a:srgbClr val="FFFF00"/>
                </a:solidFill>
                <a:latin typeface="Fira Sans Medium" panose="020B0604020202020204" charset="0"/>
              </a:rPr>
              <a:t>2016</a:t>
            </a:r>
          </a:p>
        </p:txBody>
      </p:sp>
    </p:spTree>
    <p:extLst>
      <p:ext uri="{BB962C8B-B14F-4D97-AF65-F5344CB8AC3E}">
        <p14:creationId xmlns:p14="http://schemas.microsoft.com/office/powerpoint/2010/main" val="2701457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5" name="Rectangle 4">
            <a:extLst>
              <a:ext uri="{FF2B5EF4-FFF2-40B4-BE49-F238E27FC236}">
                <a16:creationId xmlns:a16="http://schemas.microsoft.com/office/drawing/2014/main" id="{389F4ADA-FDA8-5945-9641-E0C2AC0872C3}"/>
              </a:ext>
            </a:extLst>
          </p:cNvPr>
          <p:cNvSpPr/>
          <p:nvPr/>
        </p:nvSpPr>
        <p:spPr>
          <a:xfrm>
            <a:off x="-1" y="384"/>
            <a:ext cx="8456461" cy="68449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192" name="Google Shape;192;p10" descr="shutterstock-152854481.jpg"/>
          <p:cNvPicPr preferRelativeResize="0"/>
          <p:nvPr/>
        </p:nvPicPr>
        <p:blipFill rotWithShape="1">
          <a:blip r:embed="rId3">
            <a:alphaModFix/>
          </a:blip>
          <a:srcRect/>
          <a:stretch/>
        </p:blipFill>
        <p:spPr>
          <a:xfrm>
            <a:off x="2226001" y="2019432"/>
            <a:ext cx="5179575" cy="2815978"/>
          </a:xfrm>
          <a:prstGeom prst="rect">
            <a:avLst/>
          </a:prstGeom>
          <a:noFill/>
          <a:ln>
            <a:noFill/>
          </a:ln>
        </p:spPr>
      </p:pic>
      <p:sp>
        <p:nvSpPr>
          <p:cNvPr id="193" name="Google Shape;193;p10"/>
          <p:cNvSpPr txBox="1">
            <a:spLocks noGrp="1"/>
          </p:cNvSpPr>
          <p:nvPr>
            <p:ph type="title"/>
          </p:nvPr>
        </p:nvSpPr>
        <p:spPr>
          <a:xfrm>
            <a:off x="391750" y="492946"/>
            <a:ext cx="8144207" cy="62003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366FF"/>
              </a:buClr>
              <a:buSzPct val="100000"/>
              <a:buFont typeface="Cambria"/>
              <a:buNone/>
            </a:pPr>
            <a:r>
              <a:rPr lang="en-US" sz="2800" dirty="0">
                <a:solidFill>
                  <a:srgbClr val="FFFF00"/>
                </a:solidFill>
                <a:latin typeface="Calibri" panose="020F0502020204030204" pitchFamily="34" charset="0"/>
                <a:cs typeface="Calibri" panose="020F0502020204030204" pitchFamily="34" charset="0"/>
              </a:rPr>
              <a:t>Il </a:t>
            </a:r>
            <a:r>
              <a:rPr lang="en-US" sz="2800" dirty="0" err="1">
                <a:solidFill>
                  <a:srgbClr val="FFFF00"/>
                </a:solidFill>
                <a:latin typeface="Calibri" panose="020F0502020204030204" pitchFamily="34" charset="0"/>
                <a:cs typeface="Calibri" panose="020F0502020204030204" pitchFamily="34" charset="0"/>
              </a:rPr>
              <a:t>circolo</a:t>
            </a:r>
            <a:r>
              <a:rPr lang="en-US" sz="2800" dirty="0">
                <a:solidFill>
                  <a:srgbClr val="FFFF00"/>
                </a:solidFill>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vizioso</a:t>
            </a:r>
            <a:r>
              <a:rPr lang="en-US" sz="2800" dirty="0">
                <a:solidFill>
                  <a:srgbClr val="FFFF00"/>
                </a:solidFill>
                <a:latin typeface="Calibri" panose="020F0502020204030204" pitchFamily="34" charset="0"/>
                <a:cs typeface="Calibri" panose="020F0502020204030204" pitchFamily="34" charset="0"/>
              </a:rPr>
              <a:t>, OGGI.</a:t>
            </a:r>
            <a:endParaRPr sz="4000" dirty="0">
              <a:solidFill>
                <a:srgbClr val="FFFF00"/>
              </a:solidFill>
              <a:latin typeface="Calibri" panose="020F0502020204030204" pitchFamily="34" charset="0"/>
              <a:cs typeface="Calibri" panose="020F0502020204030204" pitchFamily="34" charset="0"/>
            </a:endParaRPr>
          </a:p>
        </p:txBody>
      </p:sp>
      <p:grpSp>
        <p:nvGrpSpPr>
          <p:cNvPr id="194" name="Google Shape;194;p10"/>
          <p:cNvGrpSpPr/>
          <p:nvPr/>
        </p:nvGrpSpPr>
        <p:grpSpPr>
          <a:xfrm>
            <a:off x="590906" y="1112983"/>
            <a:ext cx="8370151" cy="4980444"/>
            <a:chOff x="529584" y="-213606"/>
            <a:chExt cx="8427303" cy="7101186"/>
          </a:xfrm>
        </p:grpSpPr>
        <p:sp>
          <p:nvSpPr>
            <p:cNvPr id="195" name="Google Shape;195;p10"/>
            <p:cNvSpPr/>
            <p:nvPr/>
          </p:nvSpPr>
          <p:spPr>
            <a:xfrm>
              <a:off x="1312867" y="-213606"/>
              <a:ext cx="6942520" cy="6942520"/>
            </a:xfrm>
            <a:custGeom>
              <a:avLst/>
              <a:gdLst/>
              <a:ahLst/>
              <a:cxnLst/>
              <a:rect l="l" t="t" r="r" b="b"/>
              <a:pathLst>
                <a:path w="120000" h="120000" extrusionOk="0">
                  <a:moveTo>
                    <a:pt x="72627" y="4964"/>
                  </a:moveTo>
                  <a:lnTo>
                    <a:pt x="72627" y="4964"/>
                  </a:lnTo>
                  <a:cubicBezTo>
                    <a:pt x="99179" y="11066"/>
                    <a:pt x="117581" y="35288"/>
                    <a:pt x="116361" y="62529"/>
                  </a:cubicBezTo>
                  <a:cubicBezTo>
                    <a:pt x="115141" y="89769"/>
                    <a:pt x="94647" y="112246"/>
                    <a:pt x="67656" y="115946"/>
                  </a:cubicBezTo>
                  <a:cubicBezTo>
                    <a:pt x="40665" y="119647"/>
                    <a:pt x="14887" y="103514"/>
                    <a:pt x="6394" y="77605"/>
                  </a:cubicBezTo>
                  <a:cubicBezTo>
                    <a:pt x="-2100" y="51696"/>
                    <a:pt x="9118" y="23414"/>
                    <a:pt x="33052" y="10389"/>
                  </a:cubicBezTo>
                  <a:lnTo>
                    <a:pt x="31661" y="7155"/>
                  </a:lnTo>
                  <a:lnTo>
                    <a:pt x="38989" y="11153"/>
                  </a:lnTo>
                  <a:lnTo>
                    <a:pt x="37055" y="19695"/>
                  </a:lnTo>
                  <a:lnTo>
                    <a:pt x="35665" y="16464"/>
                  </a:lnTo>
                  <a:lnTo>
                    <a:pt x="35665" y="16464"/>
                  </a:lnTo>
                  <a:cubicBezTo>
                    <a:pt x="14758" y="28218"/>
                    <a:pt x="5176" y="53249"/>
                    <a:pt x="12866" y="76015"/>
                  </a:cubicBezTo>
                  <a:cubicBezTo>
                    <a:pt x="20557" y="98782"/>
                    <a:pt x="43337" y="112816"/>
                    <a:pt x="67062" y="109405"/>
                  </a:cubicBezTo>
                  <a:cubicBezTo>
                    <a:pt x="90787" y="105994"/>
                    <a:pt x="108718" y="86107"/>
                    <a:pt x="109722" y="62090"/>
                  </a:cubicBezTo>
                  <a:cubicBezTo>
                    <a:pt x="110725" y="38073"/>
                    <a:pt x="94517" y="16751"/>
                    <a:pt x="71159" y="11361"/>
                  </a:cubicBezTo>
                  <a:close/>
                </a:path>
              </a:pathLst>
            </a:custGeom>
            <a:solidFill>
              <a:srgbClr val="CAC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p:nvPr/>
          </p:nvSpPr>
          <p:spPr>
            <a:xfrm>
              <a:off x="3684105" y="-168136"/>
              <a:ext cx="2200043" cy="110002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0"/>
            <p:cNvSpPr txBox="1"/>
            <p:nvPr/>
          </p:nvSpPr>
          <p:spPr>
            <a:xfrm>
              <a:off x="3737804" y="-114437"/>
              <a:ext cx="2092645" cy="992623"/>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a:solidFill>
                    <a:schemeClr val="dk1"/>
                  </a:solidFill>
                  <a:latin typeface="Fira Sans Medium" panose="020B0604020202020204" charset="0"/>
                  <a:ea typeface="Calibri"/>
                  <a:cs typeface="Calibri"/>
                  <a:sym typeface="Calibri"/>
                </a:rPr>
                <a:t>VQR, ASN </a:t>
              </a:r>
              <a:r>
                <a:rPr lang="en-US" dirty="0" err="1">
                  <a:solidFill>
                    <a:schemeClr val="dk1"/>
                  </a:solidFill>
                  <a:latin typeface="Fira Sans Medium" panose="020B0604020202020204" charset="0"/>
                  <a:ea typeface="Calibri"/>
                  <a:cs typeface="Calibri"/>
                  <a:sym typeface="Calibri"/>
                </a:rPr>
                <a:t>basate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a:t>
              </a:r>
              <a:r>
                <a:rPr lang="en-US" dirty="0">
                  <a:solidFill>
                    <a:schemeClr val="dk1"/>
                  </a:solidFill>
                  <a:latin typeface="Fira Sans Medium" panose="020B0604020202020204" charset="0"/>
                  <a:ea typeface="Calibri"/>
                  <a:cs typeface="Calibri"/>
                  <a:sym typeface="Calibri"/>
                </a:rPr>
                <a:t> </a:t>
              </a:r>
              <a:r>
                <a:rPr lang="en-US" b="1" dirty="0">
                  <a:solidFill>
                    <a:schemeClr val="dk1"/>
                  </a:solidFill>
                  <a:latin typeface="Fira Sans Medium" panose="020B0604020202020204" charset="0"/>
                  <a:ea typeface="Calibri"/>
                  <a:cs typeface="Calibri"/>
                  <a:sym typeface="Calibri"/>
                </a:rPr>
                <a:t>IF</a:t>
              </a:r>
              <a:r>
                <a:rPr lang="en-US" b="1" baseline="-25000" dirty="0">
                  <a:solidFill>
                    <a:schemeClr val="dk1"/>
                  </a:solidFill>
                  <a:latin typeface="Fira Sans Medium" panose="020B0604020202020204" charset="0"/>
                  <a:ea typeface="Calibri"/>
                  <a:cs typeface="Calibri"/>
                  <a:sym typeface="Calibri"/>
                </a:rPr>
                <a:t>y,5</a:t>
              </a:r>
              <a:r>
                <a:rPr lang="en-US" baseline="-25000" dirty="0">
                  <a:solidFill>
                    <a:schemeClr val="dk1"/>
                  </a:solidFill>
                  <a:latin typeface="Fira Sans Medium" panose="020B0604020202020204" charset="0"/>
                  <a:ea typeface="Calibri"/>
                  <a:cs typeface="Calibri"/>
                  <a:sym typeface="Calibri"/>
                </a:rPr>
                <a:t> </a:t>
              </a:r>
              <a:r>
                <a:rPr lang="en-US" dirty="0">
                  <a:solidFill>
                    <a:schemeClr val="dk1"/>
                  </a:solidFill>
                  <a:latin typeface="Fira Sans Medium" panose="020B0604020202020204" charset="0"/>
                  <a:ea typeface="Calibri"/>
                  <a:cs typeface="Calibri"/>
                  <a:sym typeface="Calibri"/>
                </a:rPr>
                <a:t> e </a:t>
              </a:r>
              <a:r>
                <a:rPr lang="en-US" dirty="0" err="1">
                  <a:solidFill>
                    <a:schemeClr val="dk1"/>
                  </a:solidFill>
                  <a:latin typeface="Fira Sans Medium" panose="020B0604020202020204" charset="0"/>
                  <a:ea typeface="Calibri"/>
                  <a:cs typeface="Calibri"/>
                  <a:sym typeface="Calibri"/>
                </a:rPr>
                <a:t>C</a:t>
              </a:r>
              <a:r>
                <a:rPr lang="en-US" i="1" dirty="0" err="1">
                  <a:solidFill>
                    <a:schemeClr val="dk1"/>
                  </a:solidFill>
                  <a:latin typeface="Fira Sans Medium" panose="020B0604020202020204" charset="0"/>
                  <a:ea typeface="Calibri"/>
                  <a:cs typeface="Calibri"/>
                  <a:sym typeface="Calibri"/>
                </a:rPr>
                <a:t>it</a:t>
              </a:r>
              <a:endParaRPr i="1" dirty="0">
                <a:solidFill>
                  <a:schemeClr val="dk1"/>
                </a:solidFill>
                <a:latin typeface="Fira Sans Medium" panose="020B0604020202020204" charset="0"/>
                <a:ea typeface="Calibri"/>
                <a:cs typeface="Calibri"/>
                <a:sym typeface="Calibri"/>
              </a:endParaRPr>
            </a:p>
          </p:txBody>
        </p:sp>
        <p:sp>
          <p:nvSpPr>
            <p:cNvPr id="198" name="Google Shape;198;p10"/>
            <p:cNvSpPr/>
            <p:nvPr/>
          </p:nvSpPr>
          <p:spPr>
            <a:xfrm>
              <a:off x="5862903" y="838045"/>
              <a:ext cx="2471770" cy="1317022"/>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0"/>
            <p:cNvSpPr txBox="1"/>
            <p:nvPr/>
          </p:nvSpPr>
          <p:spPr>
            <a:xfrm>
              <a:off x="5927195" y="902337"/>
              <a:ext cx="2343186" cy="118843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err="1">
                  <a:solidFill>
                    <a:schemeClr val="dk1"/>
                  </a:solidFill>
                  <a:latin typeface="Fira Sans Medium" panose="020B0604020202020204" charset="0"/>
                  <a:ea typeface="Calibri"/>
                  <a:cs typeface="Calibri"/>
                  <a:sym typeface="Calibri"/>
                </a:rPr>
                <a:t>Autore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pubblica</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oligopoli</a:t>
              </a:r>
              <a:r>
                <a:rPr lang="en-US" dirty="0">
                  <a:solidFill>
                    <a:schemeClr val="dk1"/>
                  </a:solidFill>
                  <a:latin typeface="Fira Sans Medium" panose="020B0604020202020204" charset="0"/>
                  <a:ea typeface="Calibri"/>
                  <a:cs typeface="Calibri"/>
                  <a:sym typeface="Calibri"/>
                </a:rPr>
                <a:t> con alto IF</a:t>
              </a:r>
              <a:endParaRPr sz="1400" dirty="0">
                <a:latin typeface="Fira Sans Medium" panose="020B0604020202020204" charset="0"/>
              </a:endParaRPr>
            </a:p>
          </p:txBody>
        </p:sp>
        <p:sp>
          <p:nvSpPr>
            <p:cNvPr id="200" name="Google Shape;200;p10"/>
            <p:cNvSpPr/>
            <p:nvPr/>
          </p:nvSpPr>
          <p:spPr>
            <a:xfrm>
              <a:off x="6425518" y="3257653"/>
              <a:ext cx="2531369" cy="143171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0"/>
            <p:cNvSpPr txBox="1"/>
            <p:nvPr/>
          </p:nvSpPr>
          <p:spPr>
            <a:xfrm>
              <a:off x="6425518" y="3355247"/>
              <a:ext cx="2391589" cy="1291931"/>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a:solidFill>
                    <a:schemeClr val="dk1"/>
                  </a:solidFill>
                  <a:latin typeface="Fira Sans Medium" panose="020B0604020202020204" charset="0"/>
                  <a:ea typeface="Calibri"/>
                  <a:cs typeface="Calibri"/>
                  <a:sym typeface="Calibri"/>
                </a:rPr>
                <a:t>Peer review </a:t>
              </a:r>
              <a:r>
                <a:rPr lang="en-US" dirty="0" err="1">
                  <a:solidFill>
                    <a:schemeClr val="dk1"/>
                  </a:solidFill>
                  <a:latin typeface="Fira Sans Medium" panose="020B0604020202020204" charset="0"/>
                  <a:ea typeface="Calibri"/>
                  <a:cs typeface="Calibri"/>
                  <a:sym typeface="Calibri"/>
                </a:rPr>
                <a:t>svolta</a:t>
              </a:r>
              <a:r>
                <a:rPr lang="en-US" dirty="0">
                  <a:solidFill>
                    <a:schemeClr val="dk1"/>
                  </a:solidFill>
                  <a:latin typeface="Fira Sans Medium" panose="020B0604020202020204" charset="0"/>
                  <a:ea typeface="Calibri"/>
                  <a:cs typeface="Calibri"/>
                  <a:sym typeface="Calibri"/>
                </a:rPr>
                <a:t> da </a:t>
              </a:r>
              <a:r>
                <a:rPr lang="en-US" dirty="0" err="1">
                  <a:solidFill>
                    <a:schemeClr val="dk1"/>
                  </a:solidFill>
                  <a:latin typeface="Fira Sans Medium" panose="020B0604020202020204" charset="0"/>
                  <a:ea typeface="Calibri"/>
                  <a:cs typeface="Calibri"/>
                  <a:sym typeface="Calibri"/>
                </a:rPr>
                <a:t>scienziati</a:t>
              </a:r>
              <a:r>
                <a:rPr lang="en-US" dirty="0">
                  <a:solidFill>
                    <a:schemeClr val="dk1"/>
                  </a:solidFill>
                  <a:latin typeface="Fira Sans Medium" panose="020B0604020202020204" charset="0"/>
                  <a:ea typeface="Calibri"/>
                  <a:cs typeface="Calibri"/>
                  <a:sym typeface="Calibri"/>
                </a:rPr>
                <a:t> non </a:t>
              </a:r>
              <a:r>
                <a:rPr lang="en-US" dirty="0" err="1">
                  <a:solidFill>
                    <a:schemeClr val="dk1"/>
                  </a:solidFill>
                  <a:latin typeface="Fira Sans Medium" panose="020B0604020202020204" charset="0"/>
                  <a:ea typeface="Calibri"/>
                  <a:cs typeface="Calibri"/>
                  <a:sym typeface="Calibri"/>
                </a:rPr>
                <a:t>retribuiti</a:t>
              </a:r>
              <a:endParaRPr dirty="0">
                <a:solidFill>
                  <a:schemeClr val="dk1"/>
                </a:solidFill>
                <a:latin typeface="Fira Sans Medium" panose="020B0604020202020204" charset="0"/>
                <a:ea typeface="Calibri"/>
                <a:cs typeface="Calibri"/>
                <a:sym typeface="Calibri"/>
              </a:endParaRPr>
            </a:p>
          </p:txBody>
        </p:sp>
        <p:sp>
          <p:nvSpPr>
            <p:cNvPr id="202" name="Google Shape;202;p10"/>
            <p:cNvSpPr/>
            <p:nvPr/>
          </p:nvSpPr>
          <p:spPr>
            <a:xfrm>
              <a:off x="5091787" y="5119247"/>
              <a:ext cx="2276348" cy="1620460"/>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0"/>
            <p:cNvSpPr txBox="1"/>
            <p:nvPr/>
          </p:nvSpPr>
          <p:spPr>
            <a:xfrm>
              <a:off x="5091787" y="5206194"/>
              <a:ext cx="2189399" cy="1522719"/>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dk1"/>
                </a:buClr>
                <a:buSzPts val="2800"/>
                <a:buFont typeface="Calibri"/>
                <a:buNone/>
              </a:pPr>
              <a:r>
                <a:rPr lang="en-US" dirty="0" err="1">
                  <a:solidFill>
                    <a:schemeClr val="dk1"/>
                  </a:solidFill>
                  <a:latin typeface="Fira Sans Medium" panose="020B0604020202020204" charset="0"/>
                  <a:ea typeface="Calibri"/>
                  <a:cs typeface="Calibri"/>
                  <a:sym typeface="Calibri"/>
                </a:rPr>
                <a:t>Minimi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costi</a:t>
              </a:r>
              <a:r>
                <a:rPr lang="en-US" dirty="0">
                  <a:solidFill>
                    <a:schemeClr val="dk1"/>
                  </a:solidFill>
                  <a:latin typeface="Fira Sans Medium" panose="020B0604020202020204" charset="0"/>
                  <a:ea typeface="Calibri"/>
                  <a:cs typeface="Calibri"/>
                  <a:sym typeface="Calibri"/>
                </a:rPr>
                <a:t> di editing (</a:t>
              </a:r>
              <a:r>
                <a:rPr lang="en-US" dirty="0" err="1">
                  <a:solidFill>
                    <a:schemeClr val="dk1"/>
                  </a:solidFill>
                  <a:latin typeface="Fira Sans Medium" panose="020B0604020202020204" charset="0"/>
                  <a:ea typeface="Calibri"/>
                  <a:cs typeface="Calibri"/>
                  <a:sym typeface="Calibri"/>
                </a:rPr>
                <a:t>fanno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tutto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gli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autori</a:t>
              </a:r>
              <a:r>
                <a:rPr lang="en-US" dirty="0">
                  <a:solidFill>
                    <a:schemeClr val="dk1"/>
                  </a:solidFill>
                  <a:latin typeface="Fira Sans Medium" panose="020B0604020202020204" charset="0"/>
                  <a:ea typeface="Calibri"/>
                  <a:cs typeface="Calibri"/>
                  <a:sym typeface="Calibri"/>
                </a:rPr>
                <a:t>)</a:t>
              </a:r>
              <a:endParaRPr sz="1200" dirty="0">
                <a:latin typeface="Fira Sans Medium" panose="020B0604020202020204" charset="0"/>
              </a:endParaRPr>
            </a:p>
          </p:txBody>
        </p:sp>
        <p:sp>
          <p:nvSpPr>
            <p:cNvPr id="204" name="Google Shape;204;p10"/>
            <p:cNvSpPr/>
            <p:nvPr/>
          </p:nvSpPr>
          <p:spPr>
            <a:xfrm>
              <a:off x="2161135" y="5132045"/>
              <a:ext cx="2676902" cy="1755535"/>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0"/>
            <p:cNvSpPr txBox="1"/>
            <p:nvPr/>
          </p:nvSpPr>
          <p:spPr>
            <a:xfrm>
              <a:off x="2246833" y="5217743"/>
              <a:ext cx="2505506" cy="1584139"/>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dk1"/>
                </a:buClr>
                <a:buSzPts val="2200"/>
                <a:buFont typeface="Calibri"/>
                <a:buNone/>
              </a:pPr>
              <a:r>
                <a:rPr lang="en-US" dirty="0">
                  <a:solidFill>
                    <a:schemeClr val="dk1"/>
                  </a:solidFill>
                  <a:latin typeface="Fira Sans Medium" panose="020B0604020202020204" charset="0"/>
                  <a:ea typeface="Calibri"/>
                  <a:cs typeface="Calibri"/>
                  <a:sym typeface="Calibri"/>
                </a:rPr>
                <a:t>ANVUR </a:t>
              </a:r>
              <a:r>
                <a:rPr lang="en-US" dirty="0" err="1">
                  <a:solidFill>
                    <a:schemeClr val="dk1"/>
                  </a:solidFill>
                  <a:latin typeface="Fira Sans Medium" panose="020B0604020202020204" charset="0"/>
                  <a:ea typeface="Calibri"/>
                  <a:cs typeface="Calibri"/>
                  <a:sym typeface="Calibri"/>
                </a:rPr>
                <a:t>utilizza</a:t>
              </a:r>
              <a:r>
                <a:rPr lang="en-US" dirty="0">
                  <a:solidFill>
                    <a:schemeClr val="dk1"/>
                  </a:solidFill>
                  <a:latin typeface="Fira Sans Medium" panose="020B0604020202020204" charset="0"/>
                  <a:ea typeface="Calibri"/>
                  <a:cs typeface="Calibri"/>
                  <a:sym typeface="Calibri"/>
                </a:rPr>
                <a:t> solo </a:t>
              </a:r>
              <a:r>
                <a:rPr lang="en-US" dirty="0" err="1">
                  <a:solidFill>
                    <a:schemeClr val="dk1"/>
                  </a:solidFill>
                  <a:latin typeface="Fira Sans Medium" panose="020B0604020202020204" charset="0"/>
                  <a:ea typeface="Calibri"/>
                  <a:cs typeface="Calibri"/>
                  <a:sym typeface="Calibri"/>
                </a:rPr>
                <a:t>riviste</a:t>
              </a:r>
              <a:r>
                <a:rPr lang="en-US" dirty="0">
                  <a:solidFill>
                    <a:schemeClr val="dk1"/>
                  </a:solidFill>
                  <a:latin typeface="Fira Sans Medium" panose="020B0604020202020204" charset="0"/>
                  <a:ea typeface="Calibri"/>
                  <a:cs typeface="Calibri"/>
                  <a:sym typeface="Calibri"/>
                </a:rPr>
                <a:t> in database  a </a:t>
              </a:r>
              <a:r>
                <a:rPr lang="en-US" dirty="0" err="1">
                  <a:solidFill>
                    <a:schemeClr val="dk1"/>
                  </a:solidFill>
                  <a:latin typeface="Fira Sans Medium" panose="020B0604020202020204" charset="0"/>
                  <a:ea typeface="Calibri"/>
                  <a:cs typeface="Calibri"/>
                  <a:sym typeface="Calibri"/>
                </a:rPr>
                <a:t>pagamento</a:t>
              </a:r>
              <a:r>
                <a:rPr lang="en-US" dirty="0">
                  <a:solidFill>
                    <a:schemeClr val="dk1"/>
                  </a:solidFill>
                  <a:latin typeface="Fira Sans Medium" panose="020B0604020202020204" charset="0"/>
                  <a:ea typeface="Calibri"/>
                  <a:cs typeface="Calibri"/>
                  <a:sym typeface="Calibri"/>
                </a:rPr>
                <a:t> WOS e SCOPUS</a:t>
              </a:r>
              <a:endParaRPr sz="1400" dirty="0">
                <a:latin typeface="Fira Sans Medium" panose="020B0604020202020204" charset="0"/>
              </a:endParaRPr>
            </a:p>
          </p:txBody>
        </p:sp>
        <p:sp>
          <p:nvSpPr>
            <p:cNvPr id="206" name="Google Shape;206;p10"/>
            <p:cNvSpPr/>
            <p:nvPr/>
          </p:nvSpPr>
          <p:spPr>
            <a:xfrm>
              <a:off x="529584" y="3163547"/>
              <a:ext cx="2736413" cy="1675355"/>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0"/>
            <p:cNvSpPr txBox="1"/>
            <p:nvPr/>
          </p:nvSpPr>
          <p:spPr>
            <a:xfrm>
              <a:off x="611368" y="3245331"/>
              <a:ext cx="2572845" cy="151178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err="1">
                  <a:solidFill>
                    <a:schemeClr val="dk1"/>
                  </a:solidFill>
                  <a:latin typeface="Fira Sans Medium" panose="020B0604020202020204" charset="0"/>
                  <a:ea typeface="Calibri"/>
                  <a:cs typeface="Calibri"/>
                  <a:sym typeface="Calibri"/>
                </a:rPr>
                <a:t>impossibile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che</a:t>
              </a:r>
              <a:r>
                <a:rPr lang="en-US" dirty="0">
                  <a:solidFill>
                    <a:schemeClr val="dk1"/>
                  </a:solidFill>
                  <a:latin typeface="Fira Sans Medium" panose="020B0604020202020204" charset="0"/>
                  <a:ea typeface="Calibri"/>
                  <a:cs typeface="Calibri"/>
                  <a:sym typeface="Calibri"/>
                </a:rPr>
                <a:t> una </a:t>
              </a:r>
              <a:r>
                <a:rPr lang="en-US" dirty="0" err="1">
                  <a:solidFill>
                    <a:schemeClr val="dk1"/>
                  </a:solidFill>
                  <a:latin typeface="Fira Sans Medium" panose="020B0604020202020204" charset="0"/>
                  <a:ea typeface="Calibri"/>
                  <a:cs typeface="Calibri"/>
                  <a:sym typeface="Calibri"/>
                </a:rPr>
                <a:t>nuova</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rivista</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aumenti</a:t>
              </a:r>
              <a:r>
                <a:rPr lang="en-US" dirty="0">
                  <a:solidFill>
                    <a:schemeClr val="dk1"/>
                  </a:solidFill>
                  <a:latin typeface="Fira Sans Medium" panose="020B0604020202020204" charset="0"/>
                  <a:ea typeface="Calibri"/>
                  <a:cs typeface="Calibri"/>
                  <a:sym typeface="Calibri"/>
                </a:rPr>
                <a:t> il </a:t>
              </a:r>
              <a:r>
                <a:rPr lang="en-US" dirty="0" err="1">
                  <a:solidFill>
                    <a:schemeClr val="dk1"/>
                  </a:solidFill>
                  <a:latin typeface="Fira Sans Medium" panose="020B0604020202020204" charset="0"/>
                  <a:ea typeface="Calibri"/>
                  <a:cs typeface="Calibri"/>
                  <a:sym typeface="Calibri"/>
                </a:rPr>
                <a:t>suo</a:t>
              </a:r>
              <a:r>
                <a:rPr lang="en-US" dirty="0">
                  <a:solidFill>
                    <a:schemeClr val="dk1"/>
                  </a:solidFill>
                  <a:latin typeface="Fira Sans Medium" panose="020B0604020202020204" charset="0"/>
                  <a:ea typeface="Calibri"/>
                  <a:cs typeface="Calibri"/>
                  <a:sym typeface="Calibri"/>
                </a:rPr>
                <a:t> IF prima di </a:t>
              </a:r>
              <a:r>
                <a:rPr lang="en-US" dirty="0" err="1">
                  <a:solidFill>
                    <a:schemeClr val="dk1"/>
                  </a:solidFill>
                  <a:latin typeface="Fira Sans Medium" panose="020B0604020202020204" charset="0"/>
                  <a:ea typeface="Calibri"/>
                  <a:cs typeface="Calibri"/>
                  <a:sym typeface="Calibri"/>
                </a:rPr>
                <a:t>alcuni</a:t>
              </a:r>
              <a:r>
                <a:rPr lang="en-US" dirty="0">
                  <a:solidFill>
                    <a:schemeClr val="dk1"/>
                  </a:solidFill>
                  <a:latin typeface="Fira Sans Medium" panose="020B0604020202020204" charset="0"/>
                  <a:ea typeface="Calibri"/>
                  <a:cs typeface="Calibri"/>
                  <a:sym typeface="Calibri"/>
                </a:rPr>
                <a:t> anni</a:t>
              </a:r>
              <a:endParaRPr dirty="0">
                <a:solidFill>
                  <a:schemeClr val="dk1"/>
                </a:solidFill>
                <a:latin typeface="Fira Sans Medium" panose="020B0604020202020204" charset="0"/>
                <a:ea typeface="Calibri"/>
                <a:cs typeface="Calibri"/>
                <a:sym typeface="Calibri"/>
              </a:endParaRPr>
            </a:p>
          </p:txBody>
        </p:sp>
        <p:sp>
          <p:nvSpPr>
            <p:cNvPr id="208" name="Google Shape;208;p10"/>
            <p:cNvSpPr/>
            <p:nvPr/>
          </p:nvSpPr>
          <p:spPr>
            <a:xfrm>
              <a:off x="973419" y="586104"/>
              <a:ext cx="2636510" cy="1851724"/>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0"/>
            <p:cNvSpPr txBox="1"/>
            <p:nvPr/>
          </p:nvSpPr>
          <p:spPr>
            <a:xfrm>
              <a:off x="1052959" y="824901"/>
              <a:ext cx="2477430" cy="147030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dirty="0" err="1">
                  <a:solidFill>
                    <a:schemeClr val="dk1"/>
                  </a:solidFill>
                  <a:latin typeface="Fira Sans Medium" panose="020B0604020202020204" charset="0"/>
                  <a:ea typeface="Calibri"/>
                  <a:cs typeface="Calibri"/>
                  <a:sym typeface="Calibri"/>
                </a:rPr>
                <a:t>Legge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sul</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diritto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d’autore</a:t>
              </a:r>
              <a:r>
                <a:rPr lang="en-US" dirty="0">
                  <a:solidFill>
                    <a:schemeClr val="dk1"/>
                  </a:solidFill>
                  <a:latin typeface="Fira Sans Medium" panose="020B0604020202020204" charset="0"/>
                  <a:ea typeface="Calibri"/>
                  <a:cs typeface="Calibri"/>
                  <a:sym typeface="Calibri"/>
                </a:rPr>
                <a:t> non </a:t>
              </a:r>
              <a:r>
                <a:rPr lang="en-US" dirty="0" err="1">
                  <a:solidFill>
                    <a:schemeClr val="dk1"/>
                  </a:solidFill>
                  <a:latin typeface="Fira Sans Medium" panose="020B0604020202020204" charset="0"/>
                  <a:ea typeface="Calibri"/>
                  <a:cs typeface="Calibri"/>
                  <a:sym typeface="Calibri"/>
                </a:rPr>
                <a:t>permette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diffusione</a:t>
              </a:r>
              <a:r>
                <a:rPr lang="en-US" dirty="0">
                  <a:solidFill>
                    <a:schemeClr val="dk1"/>
                  </a:solidFill>
                  <a:latin typeface="Fira Sans Medium" panose="020B0604020202020204" charset="0"/>
                  <a:ea typeface="Calibri"/>
                  <a:cs typeface="Calibri"/>
                  <a:sym typeface="Calibri"/>
                </a:rPr>
                <a:t> libera della </a:t>
              </a:r>
              <a:r>
                <a:rPr lang="en-US" dirty="0" err="1">
                  <a:solidFill>
                    <a:schemeClr val="dk1"/>
                  </a:solidFill>
                  <a:latin typeface="Fira Sans Medium" panose="020B0604020202020204" charset="0"/>
                  <a:ea typeface="Calibri"/>
                  <a:cs typeface="Calibri"/>
                  <a:sym typeface="Calibri"/>
                </a:rPr>
                <a:t>versione</a:t>
              </a:r>
              <a:r>
                <a:rPr lang="en-US" dirty="0">
                  <a:solidFill>
                    <a:schemeClr val="dk1"/>
                  </a:solidFill>
                  <a:latin typeface="Fira Sans Medium" panose="020B0604020202020204" charset="0"/>
                  <a:ea typeface="Calibri"/>
                  <a:cs typeface="Calibri"/>
                  <a:sym typeface="Calibri"/>
                </a:rPr>
                <a:t> post-peer review</a:t>
              </a:r>
              <a:endParaRPr sz="1600" dirty="0">
                <a:latin typeface="Fira Sans Medium" panose="020B0604020202020204" charset="0"/>
              </a:endParaRPr>
            </a:p>
          </p:txBody>
        </p:sp>
      </p:grpSp>
      <p:sp>
        <p:nvSpPr>
          <p:cNvPr id="2" name="TextBox 1">
            <a:extLst>
              <a:ext uri="{FF2B5EF4-FFF2-40B4-BE49-F238E27FC236}">
                <a16:creationId xmlns:a16="http://schemas.microsoft.com/office/drawing/2014/main" id="{8C0B307A-8D6E-2E43-8856-131C94D46F8E}"/>
              </a:ext>
            </a:extLst>
          </p:cNvPr>
          <p:cNvSpPr txBox="1"/>
          <p:nvPr/>
        </p:nvSpPr>
        <p:spPr>
          <a:xfrm>
            <a:off x="44028" y="5421458"/>
            <a:ext cx="3251211" cy="784830"/>
          </a:xfrm>
          <a:prstGeom prst="rect">
            <a:avLst/>
          </a:prstGeom>
          <a:noFill/>
        </p:spPr>
        <p:txBody>
          <a:bodyPr wrap="square" rtlCol="0">
            <a:spAutoFit/>
          </a:bodyPr>
          <a:lstStyle/>
          <a:p>
            <a:r>
              <a:rPr lang="en-IT" sz="900" i="1" dirty="0">
                <a:solidFill>
                  <a:srgbClr val="FFFF00"/>
                </a:solidFill>
                <a:latin typeface="Fira Sans Medium" panose="020B0604020202020204" charset="0"/>
              </a:rPr>
              <a:t>Abilitazione Scientifica Nazionale</a:t>
            </a:r>
          </a:p>
          <a:p>
            <a:r>
              <a:rPr lang="en-IT" sz="900" i="1" dirty="0">
                <a:solidFill>
                  <a:srgbClr val="FFFF00"/>
                </a:solidFill>
                <a:latin typeface="Fira Sans Medium" panose="020B0604020202020204" charset="0"/>
              </a:rPr>
              <a:t>Valutazione della Qualità della Ricerca</a:t>
            </a:r>
          </a:p>
          <a:p>
            <a:r>
              <a:rPr lang="en-IT" sz="900" i="1" dirty="0">
                <a:solidFill>
                  <a:srgbClr val="FFFF00"/>
                </a:solidFill>
                <a:latin typeface="Fira Sans Medium" panose="020B0604020202020204" charset="0"/>
              </a:rPr>
              <a:t>Impact Factor</a:t>
            </a:r>
          </a:p>
          <a:p>
            <a:r>
              <a:rPr lang="en-IT" sz="900" i="1" dirty="0">
                <a:solidFill>
                  <a:srgbClr val="FFFF00"/>
                </a:solidFill>
                <a:latin typeface="Fira Sans Medium" panose="020B0604020202020204" charset="0"/>
              </a:rPr>
              <a:t>Web Of Science</a:t>
            </a:r>
          </a:p>
          <a:p>
            <a:r>
              <a:rPr lang="en-IT" sz="900" i="1" dirty="0">
                <a:solidFill>
                  <a:srgbClr val="FFFF00"/>
                </a:solidFill>
                <a:latin typeface="Fira Sans Medium" panose="020B0604020202020204" charset="0"/>
              </a:rPr>
              <a:t>SCOPUS database (Elsevier)</a:t>
            </a:r>
          </a:p>
        </p:txBody>
      </p:sp>
      <p:sp>
        <p:nvSpPr>
          <p:cNvPr id="3" name="Footer Placeholder 2">
            <a:extLst>
              <a:ext uri="{FF2B5EF4-FFF2-40B4-BE49-F238E27FC236}">
                <a16:creationId xmlns:a16="http://schemas.microsoft.com/office/drawing/2014/main" id="{1B0937A8-85DC-0641-8964-1A3E80068CB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6737C4F8-A3C8-514F-91A8-AD2D6C74363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35</a:t>
            </a:fld>
            <a:endParaRPr lang="en-US"/>
          </a:p>
        </p:txBody>
      </p:sp>
    </p:spTree>
    <p:extLst>
      <p:ext uri="{BB962C8B-B14F-4D97-AF65-F5344CB8AC3E}">
        <p14:creationId xmlns:p14="http://schemas.microsoft.com/office/powerpoint/2010/main" val="4118336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87D36F4-861F-4157-A77C-C63479E89BE7}"/>
              </a:ext>
            </a:extLst>
          </p:cNvPr>
          <p:cNvPicPr>
            <a:picLocks noChangeAspect="1"/>
          </p:cNvPicPr>
          <p:nvPr/>
        </p:nvPicPr>
        <p:blipFill>
          <a:blip r:embed="rId3"/>
          <a:stretch>
            <a:fillRect/>
          </a:stretch>
        </p:blipFill>
        <p:spPr>
          <a:xfrm>
            <a:off x="1044688" y="971550"/>
            <a:ext cx="7341122" cy="4808220"/>
          </a:xfrm>
          <a:prstGeom prst="rect">
            <a:avLst/>
          </a:prstGeom>
        </p:spPr>
      </p:pic>
      <p:sp>
        <p:nvSpPr>
          <p:cNvPr id="8" name="Segnaposto contenuto 1">
            <a:extLst>
              <a:ext uri="{FF2B5EF4-FFF2-40B4-BE49-F238E27FC236}">
                <a16:creationId xmlns:a16="http://schemas.microsoft.com/office/drawing/2014/main" id="{C7CD16B9-58B1-4918-9A8C-5CED60C2032D}"/>
              </a:ext>
            </a:extLst>
          </p:cNvPr>
          <p:cNvSpPr txBox="1">
            <a:spLocks/>
          </p:cNvSpPr>
          <p:nvPr/>
        </p:nvSpPr>
        <p:spPr>
          <a:xfrm>
            <a:off x="332988" y="5887720"/>
            <a:ext cx="7786632" cy="365125"/>
          </a:xfrm>
          <a:prstGeom prst="rect">
            <a:avLst/>
          </a:prstGeom>
        </p:spPr>
        <p:txBody>
          <a:bodyPr vert="horz" lIns="91440" tIns="45720" rIns="91440" bIns="45720" rtlCol="0" anchor="t">
            <a:normAutofit/>
          </a:bodyPr>
          <a:lstStyle>
            <a:lvl1pPr marL="0" indent="0" algn="l" defTabSz="685766" rtl="0" eaLnBrk="1" latinLnBrk="0" hangingPunct="1">
              <a:lnSpc>
                <a:spcPct val="90000"/>
              </a:lnSpc>
              <a:spcBef>
                <a:spcPts val="750"/>
              </a:spcBef>
              <a:buFont typeface="Fira Sans" panose="020B0503050000020004" pitchFamily="34" charset="0"/>
              <a:buNone/>
              <a:defRPr sz="1800" b="0" i="0" kern="1200">
                <a:solidFill>
                  <a:schemeClr val="tx1">
                    <a:lumMod val="65000"/>
                    <a:lumOff val="35000"/>
                  </a:schemeClr>
                </a:solidFill>
                <a:latin typeface="Fira Sans Medium" panose="020B0503050000020004" pitchFamily="34" charset="0"/>
                <a:ea typeface="+mn-ea"/>
                <a:cs typeface="+mn-cs"/>
              </a:defRPr>
            </a:lvl1pPr>
            <a:lvl2pPr marL="514325"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1600" b="0" i="0" kern="1200">
                <a:solidFill>
                  <a:schemeClr val="tx1">
                    <a:lumMod val="65000"/>
                    <a:lumOff val="35000"/>
                  </a:schemeClr>
                </a:solidFill>
                <a:latin typeface="Fira Sans" panose="020B0503050000020004" pitchFamily="34" charset="0"/>
                <a:ea typeface="+mn-ea"/>
                <a:cs typeface="+mn-cs"/>
              </a:defRPr>
            </a:lvl2pPr>
            <a:lvl3pPr marL="814348"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1400" kern="1200">
                <a:solidFill>
                  <a:schemeClr val="tx1">
                    <a:lumMod val="65000"/>
                    <a:lumOff val="35000"/>
                  </a:schemeClr>
                </a:solidFill>
                <a:latin typeface="Fira Sans" panose="020B0503050000020004" pitchFamily="34" charset="0"/>
                <a:ea typeface="+mn-ea"/>
                <a:cs typeface="+mn-cs"/>
              </a:defRPr>
            </a:lvl3pPr>
            <a:lvl4pPr marL="1200090" marR="0" indent="-171442" algn="l" defTabSz="685766" rtl="0" eaLnBrk="1" fontAlgn="auto" latinLnBrk="0" hangingPunct="1">
              <a:lnSpc>
                <a:spcPct val="90000"/>
              </a:lnSpc>
              <a:spcBef>
                <a:spcPts val="375"/>
              </a:spcBef>
              <a:spcAft>
                <a:spcPts val="0"/>
              </a:spcAft>
              <a:buClrTx/>
              <a:buSzTx/>
              <a:buFont typeface="Arial" panose="020B0604020202020204" pitchFamily="34" charset="0"/>
              <a:buChar char="•"/>
              <a:tabLst/>
              <a:defRPr sz="750" kern="1200">
                <a:solidFill>
                  <a:schemeClr val="tx1"/>
                </a:solidFill>
                <a:latin typeface="+mn-lt"/>
                <a:ea typeface="+mn-ea"/>
                <a:cs typeface="+mn-cs"/>
              </a:defRPr>
            </a:lvl4pPr>
            <a:lvl5pPr marL="1371532"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nSpc>
                <a:spcPct val="100000"/>
              </a:lnSpc>
              <a:spcBef>
                <a:spcPts val="0"/>
              </a:spcBef>
            </a:pPr>
            <a:r>
              <a:rPr lang="en-US" sz="1200" dirty="0" err="1">
                <a:latin typeface="Roboto Slab" panose="020B0604020202020204" charset="0"/>
                <a:ea typeface="Roboto Slab" panose="020B0604020202020204" charset="0"/>
              </a:rPr>
              <a:t>Sondaggio</a:t>
            </a:r>
            <a:r>
              <a:rPr lang="en-US" sz="1200" dirty="0">
                <a:latin typeface="Roboto Slab" panose="020B0604020202020204" charset="0"/>
                <a:ea typeface="Roboto Slab" panose="020B0604020202020204" charset="0"/>
              </a:rPr>
              <a:t> da un </a:t>
            </a:r>
            <a:r>
              <a:rPr lang="en-US" sz="1200" dirty="0" err="1">
                <a:latin typeface="Roboto Slab" panose="020B0604020202020204" charset="0"/>
                <a:ea typeface="Roboto Slab" panose="020B0604020202020204" charset="0"/>
              </a:rPr>
              <a:t>corso</a:t>
            </a:r>
            <a:r>
              <a:rPr lang="en-US" sz="1200" dirty="0">
                <a:latin typeface="Roboto Slab" panose="020B0604020202020204" charset="0"/>
                <a:ea typeface="Roboto Slab" panose="020B0604020202020204" charset="0"/>
              </a:rPr>
              <a:t> per </a:t>
            </a:r>
            <a:r>
              <a:rPr lang="en-US" sz="1200" dirty="0" err="1">
                <a:latin typeface="Roboto Slab" panose="020B0604020202020204" charset="0"/>
                <a:ea typeface="Roboto Slab" panose="020B0604020202020204" charset="0"/>
              </a:rPr>
              <a:t>dottorandi</a:t>
            </a:r>
            <a:r>
              <a:rPr lang="en-US" sz="1200" dirty="0">
                <a:latin typeface="Roboto Slab" panose="020B0604020202020204" charset="0"/>
                <a:ea typeface="Roboto Slab" panose="020B0604020202020204" charset="0"/>
              </a:rPr>
              <a:t> e post-doc UniGe-IIT, </a:t>
            </a:r>
            <a:r>
              <a:rPr lang="en-US" sz="1200" dirty="0" err="1">
                <a:latin typeface="Roboto Slab" panose="020B0604020202020204" charset="0"/>
                <a:ea typeface="Roboto Slab" panose="020B0604020202020204" charset="0"/>
              </a:rPr>
              <a:t>febbraio</a:t>
            </a:r>
            <a:r>
              <a:rPr lang="en-US" sz="1200" dirty="0">
                <a:latin typeface="Roboto Slab" panose="020B0604020202020204" charset="0"/>
                <a:ea typeface="Roboto Slab" panose="020B0604020202020204" charset="0"/>
              </a:rPr>
              <a:t> 2021</a:t>
            </a:r>
          </a:p>
        </p:txBody>
      </p:sp>
      <p:sp>
        <p:nvSpPr>
          <p:cNvPr id="9" name="Segnaposto numero diapositiva 3">
            <a:extLst>
              <a:ext uri="{FF2B5EF4-FFF2-40B4-BE49-F238E27FC236}">
                <a16:creationId xmlns:a16="http://schemas.microsoft.com/office/drawing/2014/main" id="{C396E33C-C7FF-4B32-B1CF-B425288D9EDC}"/>
              </a:ext>
            </a:extLst>
          </p:cNvPr>
          <p:cNvSpPr>
            <a:spLocks noGrp="1"/>
          </p:cNvSpPr>
          <p:nvPr>
            <p:ph type="sldNum" sz="quarter" idx="16"/>
          </p:nvPr>
        </p:nvSpPr>
        <p:spPr>
          <a:xfrm>
            <a:off x="3457304" y="6393482"/>
            <a:ext cx="5136424" cy="464518"/>
          </a:xfrm>
        </p:spPr>
        <p:txBody>
          <a:bodyPr anchor="ctr">
            <a:noAutofit/>
          </a:bodyPr>
          <a:lstStyle/>
          <a:p>
            <a:r>
              <a:rPr lang="it-IT" dirty="0"/>
              <a:t>S. Bianco, A. M. Pastorini - Open Access per l'accesso equo e sostenibile alla conoscenza </a:t>
            </a:r>
          </a:p>
          <a:p>
            <a:r>
              <a:rPr lang="it-IT" dirty="0"/>
              <a:t>2021.07.15 </a:t>
            </a:r>
            <a:r>
              <a:rPr lang="pt-BR" dirty="0"/>
              <a:t>DOI 10.15161/oar.it/73931</a:t>
            </a:r>
            <a:endParaRPr lang="it-IT" dirty="0"/>
          </a:p>
          <a:p>
            <a:fld id="{FEC4A954-C260-E84D-8B85-4D54550A05DF}" type="slidenum">
              <a:rPr lang="it-IT" b="1" smtClean="0">
                <a:solidFill>
                  <a:srgbClr val="002677"/>
                </a:solidFill>
              </a:rPr>
              <a:pPr/>
              <a:t>36</a:t>
            </a:fld>
            <a:endParaRPr lang="it-IT" sz="800" b="1" dirty="0">
              <a:solidFill>
                <a:srgbClr val="002677"/>
              </a:solidFill>
            </a:endParaRPr>
          </a:p>
        </p:txBody>
      </p:sp>
      <p:sp>
        <p:nvSpPr>
          <p:cNvPr id="2" name="TextBox 1">
            <a:extLst>
              <a:ext uri="{FF2B5EF4-FFF2-40B4-BE49-F238E27FC236}">
                <a16:creationId xmlns:a16="http://schemas.microsoft.com/office/drawing/2014/main" id="{D272823A-5496-8341-BFAA-F0232B645C7A}"/>
              </a:ext>
            </a:extLst>
          </p:cNvPr>
          <p:cNvSpPr txBox="1"/>
          <p:nvPr/>
        </p:nvSpPr>
        <p:spPr>
          <a:xfrm>
            <a:off x="332988" y="297378"/>
            <a:ext cx="3348994" cy="307777"/>
          </a:xfrm>
          <a:prstGeom prst="rect">
            <a:avLst/>
          </a:prstGeom>
          <a:noFill/>
        </p:spPr>
        <p:txBody>
          <a:bodyPr wrap="none" rtlCol="0">
            <a:spAutoFit/>
          </a:bodyPr>
          <a:lstStyle/>
          <a:p>
            <a:r>
              <a:rPr lang="en-GB" b="1" dirty="0"/>
              <a:t>D</a:t>
            </a:r>
            <a:r>
              <a:rPr lang="en-IT" b="1" dirty="0"/>
              <a:t>a: Anna Maria Pastorini UniGE 2021</a:t>
            </a:r>
          </a:p>
        </p:txBody>
      </p:sp>
    </p:spTree>
    <p:extLst>
      <p:ext uri="{BB962C8B-B14F-4D97-AF65-F5344CB8AC3E}">
        <p14:creationId xmlns:p14="http://schemas.microsoft.com/office/powerpoint/2010/main" val="34470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bg1">
                    <a:lumMod val="75000"/>
                  </a:schemeClr>
                </a:solidFill>
              </a:rPr>
              <a:t>    green OA: archivi e piattaforme OA, RRS, </a:t>
            </a:r>
            <a:r>
              <a:rPr lang="en-IT" sz="2800" i="1" dirty="0">
                <a:solidFill>
                  <a:schemeClr val="bg1">
                    <a:lumMod val="75000"/>
                  </a:schemeClr>
                </a:solidFill>
              </a:rPr>
              <a:t>policy, ORE</a:t>
            </a:r>
          </a:p>
          <a:p>
            <a:pPr marL="88900" indent="0"/>
            <a:r>
              <a:rPr lang="en-IT" sz="2800" dirty="0">
                <a:solidFill>
                  <a:schemeClr val="bg1">
                    <a:lumMod val="75000"/>
                  </a:schemeClr>
                </a:solidFill>
              </a:rPr>
              <a:t>    diamond OA</a:t>
            </a:r>
          </a:p>
          <a:p>
            <a:pPr marL="88900" indent="0"/>
            <a:r>
              <a:rPr lang="en-IT" sz="2800" dirty="0">
                <a:solidFill>
                  <a:schemeClr val="bg1">
                    <a:lumMod val="75000"/>
                  </a:schemeClr>
                </a:solidFill>
              </a:rPr>
              <a:t>    CRUI e </a:t>
            </a:r>
            <a:r>
              <a:rPr lang="en-GB" sz="2800" dirty="0">
                <a:solidFill>
                  <a:schemeClr val="bg1">
                    <a:lumMod val="75000"/>
                  </a:schemeClr>
                </a:solidFill>
              </a:rPr>
              <a:t>i</a:t>
            </a:r>
            <a:r>
              <a:rPr lang="en-IT" sz="2800" dirty="0">
                <a:solidFill>
                  <a:schemeClr val="bg1">
                    <a:lumMod val="75000"/>
                  </a:schemeClr>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37</a:t>
            </a:fld>
            <a:endParaRPr lang="en-US"/>
          </a:p>
        </p:txBody>
      </p:sp>
    </p:spTree>
    <p:extLst>
      <p:ext uri="{BB962C8B-B14F-4D97-AF65-F5344CB8AC3E}">
        <p14:creationId xmlns:p14="http://schemas.microsoft.com/office/powerpoint/2010/main" val="745288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1" name="Google Shape;301;p19"/>
          <p:cNvSpPr txBox="1">
            <a:spLocks noGrp="1"/>
          </p:cNvSpPr>
          <p:nvPr>
            <p:ph type="body" idx="1"/>
          </p:nvPr>
        </p:nvSpPr>
        <p:spPr>
          <a:xfrm>
            <a:off x="391749" y="1243148"/>
            <a:ext cx="8438741" cy="4800600"/>
          </a:xfrm>
          <a:prstGeom prst="rect">
            <a:avLst/>
          </a:prstGeom>
          <a:noFill/>
          <a:ln>
            <a:noFill/>
          </a:ln>
        </p:spPr>
        <p:txBody>
          <a:bodyPr spcFirstLastPara="1" wrap="square" lIns="91425" tIns="45700" rIns="91425" bIns="45700" anchor="t" anchorCtr="0">
            <a:normAutofit fontScale="92500" lnSpcReduction="20000"/>
          </a:bodyPr>
          <a:lstStyle/>
          <a:p>
            <a:pPr marL="342900" lvl="0" indent="-228600" algn="l" rtl="0">
              <a:spcBef>
                <a:spcPts val="0"/>
              </a:spcBef>
              <a:spcAft>
                <a:spcPts val="0"/>
              </a:spcAft>
              <a:buSzPts val="2200"/>
              <a:buChar char="•"/>
            </a:pPr>
            <a:r>
              <a:rPr lang="en-US" sz="2800" dirty="0">
                <a:solidFill>
                  <a:srgbClr val="0070C0"/>
                </a:solidFill>
              </a:rPr>
              <a:t>Il </a:t>
            </a:r>
            <a:r>
              <a:rPr lang="en-US" sz="2800" dirty="0" err="1">
                <a:solidFill>
                  <a:srgbClr val="0070C0"/>
                </a:solidFill>
              </a:rPr>
              <a:t>mercato</a:t>
            </a:r>
            <a:r>
              <a:rPr lang="en-US" sz="2800" dirty="0">
                <a:solidFill>
                  <a:srgbClr val="0070C0"/>
                </a:solidFill>
              </a:rPr>
              <a:t> degli </a:t>
            </a:r>
            <a:r>
              <a:rPr lang="en-US" sz="2800" dirty="0" err="1">
                <a:solidFill>
                  <a:srgbClr val="0070C0"/>
                </a:solidFill>
              </a:rPr>
              <a:t>abbonamenti</a:t>
            </a:r>
            <a:r>
              <a:rPr lang="en-US" sz="2800" dirty="0">
                <a:solidFill>
                  <a:srgbClr val="0070C0"/>
                </a:solidFill>
              </a:rPr>
              <a:t> è </a:t>
            </a:r>
            <a:r>
              <a:rPr lang="en-US" sz="2800" b="1" i="1" dirty="0" err="1">
                <a:solidFill>
                  <a:srgbClr val="0070C0"/>
                </a:solidFill>
              </a:rPr>
              <a:t>rigido</a:t>
            </a:r>
            <a:endParaRPr lang="en-US" sz="2800" b="1" i="1" dirty="0">
              <a:solidFill>
                <a:srgbClr val="0070C0"/>
              </a:solidFill>
            </a:endParaRPr>
          </a:p>
          <a:p>
            <a:pPr marL="342900" lvl="0" indent="-228600" algn="l" rtl="0">
              <a:spcBef>
                <a:spcPts val="0"/>
              </a:spcBef>
              <a:spcAft>
                <a:spcPts val="0"/>
              </a:spcAft>
              <a:buSzPts val="2200"/>
              <a:buChar char="•"/>
            </a:pPr>
            <a:endParaRPr lang="en-US" sz="1700" b="1" i="1" dirty="0">
              <a:solidFill>
                <a:srgbClr val="0070C0"/>
              </a:solidFill>
            </a:endParaRPr>
          </a:p>
          <a:p>
            <a:pPr marL="342900" lvl="0" indent="-228600" algn="l" rtl="0">
              <a:spcBef>
                <a:spcPts val="0"/>
              </a:spcBef>
              <a:spcAft>
                <a:spcPts val="0"/>
              </a:spcAft>
              <a:buSzPts val="2200"/>
              <a:buChar char="•"/>
            </a:pPr>
            <a:r>
              <a:rPr lang="en-US" sz="2800" dirty="0"/>
              <a:t>La via green OA e il </a:t>
            </a:r>
            <a:r>
              <a:rPr lang="en-US" sz="2800" dirty="0" err="1"/>
              <a:t>deposito</a:t>
            </a:r>
            <a:r>
              <a:rPr lang="en-US" sz="2800" dirty="0"/>
              <a:t> </a:t>
            </a:r>
            <a:r>
              <a:rPr lang="en-US" sz="2800" dirty="0" err="1"/>
              <a:t>negli</a:t>
            </a:r>
            <a:r>
              <a:rPr lang="en-US" sz="2800" dirty="0"/>
              <a:t> </a:t>
            </a:r>
            <a:r>
              <a:rPr lang="en-US" sz="2800" dirty="0" err="1"/>
              <a:t>archivi</a:t>
            </a:r>
            <a:r>
              <a:rPr lang="en-US" sz="2800" dirty="0"/>
              <a:t> </a:t>
            </a:r>
            <a:r>
              <a:rPr lang="en-US" sz="2800" dirty="0" err="1"/>
              <a:t>rimane</a:t>
            </a:r>
            <a:r>
              <a:rPr lang="en-US" sz="2800" dirty="0"/>
              <a:t> una </a:t>
            </a:r>
            <a:r>
              <a:rPr lang="en-US" sz="2800" dirty="0" err="1"/>
              <a:t>priorità</a:t>
            </a:r>
            <a:endParaRPr lang="en-US" sz="2800" dirty="0"/>
          </a:p>
          <a:p>
            <a:pPr marL="342900" lvl="0" indent="-228600" algn="l" rtl="0">
              <a:spcBef>
                <a:spcPts val="0"/>
              </a:spcBef>
              <a:spcAft>
                <a:spcPts val="0"/>
              </a:spcAft>
              <a:buSzPts val="2200"/>
              <a:buChar char="•"/>
            </a:pPr>
            <a:endParaRPr lang="en-US" sz="1700" dirty="0"/>
          </a:p>
          <a:p>
            <a:pPr marL="342900" lvl="0" indent="-228600" algn="l" rtl="0">
              <a:spcBef>
                <a:spcPts val="0"/>
              </a:spcBef>
              <a:spcAft>
                <a:spcPts val="0"/>
              </a:spcAft>
              <a:buSzPts val="2200"/>
              <a:buChar char="•"/>
            </a:pPr>
            <a:r>
              <a:rPr lang="en-US" sz="2800" dirty="0">
                <a:solidFill>
                  <a:srgbClr val="0070C0"/>
                </a:solidFill>
              </a:rPr>
              <a:t> Il passaggio al </a:t>
            </a:r>
            <a:r>
              <a:rPr lang="en-US" sz="2800" dirty="0" err="1">
                <a:solidFill>
                  <a:srgbClr val="0070C0"/>
                </a:solidFill>
              </a:rPr>
              <a:t>mercato</a:t>
            </a:r>
            <a:r>
              <a:rPr lang="en-US" sz="2800" dirty="0">
                <a:solidFill>
                  <a:srgbClr val="0070C0"/>
                </a:solidFill>
              </a:rPr>
              <a:t> degli APC </a:t>
            </a:r>
            <a:r>
              <a:rPr lang="en-US" sz="2800" dirty="0" err="1">
                <a:solidFill>
                  <a:srgbClr val="0070C0"/>
                </a:solidFill>
              </a:rPr>
              <a:t>deve</a:t>
            </a:r>
            <a:r>
              <a:rPr lang="en-US" sz="2800" dirty="0">
                <a:solidFill>
                  <a:srgbClr val="0070C0"/>
                </a:solidFill>
              </a:rPr>
              <a:t> </a:t>
            </a:r>
            <a:r>
              <a:rPr lang="en-US" sz="2800" dirty="0" err="1">
                <a:solidFill>
                  <a:srgbClr val="0070C0"/>
                </a:solidFill>
              </a:rPr>
              <a:t>essere</a:t>
            </a:r>
            <a:r>
              <a:rPr lang="en-US" sz="2800" dirty="0">
                <a:solidFill>
                  <a:srgbClr val="0070C0"/>
                </a:solidFill>
              </a:rPr>
              <a:t> </a:t>
            </a:r>
            <a:r>
              <a:rPr lang="en-US" sz="2800" dirty="0" err="1">
                <a:solidFill>
                  <a:srgbClr val="0070C0"/>
                </a:solidFill>
              </a:rPr>
              <a:t>eventualmente</a:t>
            </a:r>
            <a:r>
              <a:rPr lang="en-US" sz="2800" dirty="0">
                <a:solidFill>
                  <a:srgbClr val="0070C0"/>
                </a:solidFill>
              </a:rPr>
              <a:t> </a:t>
            </a:r>
            <a:r>
              <a:rPr lang="en-US" sz="2800" dirty="0" err="1">
                <a:solidFill>
                  <a:srgbClr val="0070C0"/>
                </a:solidFill>
              </a:rPr>
              <a:t>effettuato</a:t>
            </a:r>
            <a:r>
              <a:rPr lang="en-US" sz="2800" dirty="0">
                <a:solidFill>
                  <a:srgbClr val="0070C0"/>
                </a:solidFill>
              </a:rPr>
              <a:t> </a:t>
            </a:r>
            <a:r>
              <a:rPr lang="en-US" sz="2800" dirty="0" err="1">
                <a:solidFill>
                  <a:srgbClr val="0070C0"/>
                </a:solidFill>
              </a:rPr>
              <a:t>ridirezionando</a:t>
            </a:r>
            <a:r>
              <a:rPr lang="en-US" sz="2800" dirty="0">
                <a:solidFill>
                  <a:srgbClr val="0070C0"/>
                </a:solidFill>
              </a:rPr>
              <a:t> </a:t>
            </a:r>
            <a:r>
              <a:rPr lang="en-US" sz="2800" dirty="0" err="1">
                <a:solidFill>
                  <a:srgbClr val="0070C0"/>
                </a:solidFill>
              </a:rPr>
              <a:t>i</a:t>
            </a:r>
            <a:r>
              <a:rPr lang="en-US" sz="2800" dirty="0">
                <a:solidFill>
                  <a:srgbClr val="0070C0"/>
                </a:solidFill>
              </a:rPr>
              <a:t> </a:t>
            </a:r>
            <a:r>
              <a:rPr lang="en-US" sz="2800" dirty="0" err="1">
                <a:solidFill>
                  <a:srgbClr val="0070C0"/>
                </a:solidFill>
              </a:rPr>
              <a:t>fondi</a:t>
            </a:r>
            <a:r>
              <a:rPr lang="en-US" sz="2800" dirty="0">
                <a:solidFill>
                  <a:srgbClr val="0070C0"/>
                </a:solidFill>
              </a:rPr>
              <a:t> degli </a:t>
            </a:r>
            <a:r>
              <a:rPr lang="en-US" sz="2800" dirty="0" err="1">
                <a:solidFill>
                  <a:srgbClr val="0070C0"/>
                </a:solidFill>
              </a:rPr>
              <a:t>abbonamenti</a:t>
            </a:r>
            <a:r>
              <a:rPr lang="en-US" sz="2800" dirty="0">
                <a:solidFill>
                  <a:srgbClr val="0070C0"/>
                </a:solidFill>
              </a:rPr>
              <a:t>, senza </a:t>
            </a:r>
            <a:r>
              <a:rPr lang="en-US" sz="2800" dirty="0" err="1">
                <a:solidFill>
                  <a:srgbClr val="0070C0"/>
                </a:solidFill>
              </a:rPr>
              <a:t>attingere</a:t>
            </a:r>
            <a:r>
              <a:rPr lang="en-US" sz="2800" dirty="0">
                <a:solidFill>
                  <a:srgbClr val="0070C0"/>
                </a:solidFill>
              </a:rPr>
              <a:t> ai </a:t>
            </a:r>
            <a:r>
              <a:rPr lang="en-US" sz="2800" dirty="0" err="1">
                <a:solidFill>
                  <a:srgbClr val="0070C0"/>
                </a:solidFill>
              </a:rPr>
              <a:t>fondi</a:t>
            </a:r>
            <a:r>
              <a:rPr lang="en-US" sz="2800" dirty="0">
                <a:solidFill>
                  <a:srgbClr val="0070C0"/>
                </a:solidFill>
              </a:rPr>
              <a:t> di ricerca e </a:t>
            </a:r>
            <a:r>
              <a:rPr lang="en-US" sz="2800" dirty="0" err="1">
                <a:solidFill>
                  <a:srgbClr val="0070C0"/>
                </a:solidFill>
              </a:rPr>
              <a:t>tutelando</a:t>
            </a:r>
            <a:r>
              <a:rPr lang="en-US" sz="2800" dirty="0">
                <a:solidFill>
                  <a:srgbClr val="0070C0"/>
                </a:solidFill>
              </a:rPr>
              <a:t> </a:t>
            </a:r>
            <a:r>
              <a:rPr lang="en-US" sz="2800" dirty="0" err="1">
                <a:solidFill>
                  <a:srgbClr val="0070C0"/>
                </a:solidFill>
              </a:rPr>
              <a:t>i</a:t>
            </a:r>
            <a:r>
              <a:rPr lang="en-US" sz="2800" dirty="0">
                <a:solidFill>
                  <a:srgbClr val="0070C0"/>
                </a:solidFill>
              </a:rPr>
              <a:t> </a:t>
            </a:r>
            <a:r>
              <a:rPr lang="en-US" sz="2800" dirty="0" err="1">
                <a:solidFill>
                  <a:srgbClr val="0070C0"/>
                </a:solidFill>
              </a:rPr>
              <a:t>giovani</a:t>
            </a:r>
            <a:r>
              <a:rPr lang="en-US" sz="2800" dirty="0">
                <a:solidFill>
                  <a:srgbClr val="0070C0"/>
                </a:solidFill>
              </a:rPr>
              <a:t> </a:t>
            </a:r>
            <a:r>
              <a:rPr lang="en-US" sz="2800" dirty="0" err="1">
                <a:solidFill>
                  <a:srgbClr val="0070C0"/>
                </a:solidFill>
              </a:rPr>
              <a:t>scienziati</a:t>
            </a:r>
            <a:endParaRPr lang="en-US" sz="2800" dirty="0">
              <a:solidFill>
                <a:srgbClr val="0070C0"/>
              </a:solidFill>
            </a:endParaRPr>
          </a:p>
          <a:p>
            <a:pPr marL="342900" lvl="0" indent="-228600" algn="l" rtl="0">
              <a:spcBef>
                <a:spcPts val="0"/>
              </a:spcBef>
              <a:spcAft>
                <a:spcPts val="0"/>
              </a:spcAft>
              <a:buSzPts val="2200"/>
              <a:buChar char="•"/>
            </a:pPr>
            <a:endParaRPr lang="en-US" sz="1700" dirty="0">
              <a:solidFill>
                <a:srgbClr val="0070C0"/>
              </a:solidFill>
            </a:endParaRPr>
          </a:p>
          <a:p>
            <a:pPr marL="342900" lvl="0" indent="-228600" algn="l" rtl="0">
              <a:spcBef>
                <a:spcPts val="0"/>
              </a:spcBef>
              <a:spcAft>
                <a:spcPts val="0"/>
              </a:spcAft>
              <a:buSzPts val="2200"/>
              <a:buChar char="•"/>
            </a:pPr>
            <a:r>
              <a:rPr lang="en-US" sz="2800" dirty="0"/>
              <a:t>Il passaggio </a:t>
            </a:r>
            <a:r>
              <a:rPr lang="en-US" sz="2800" dirty="0" err="1"/>
              <a:t>agli</a:t>
            </a:r>
            <a:r>
              <a:rPr lang="en-US" sz="2800" dirty="0"/>
              <a:t> APC </a:t>
            </a:r>
            <a:r>
              <a:rPr lang="en-US" sz="2800" dirty="0" err="1"/>
              <a:t>dovrebbe</a:t>
            </a:r>
            <a:r>
              <a:rPr lang="en-US" sz="2800" dirty="0"/>
              <a:t> </a:t>
            </a:r>
            <a:r>
              <a:rPr lang="en-US" sz="2800" dirty="0" err="1"/>
              <a:t>risolversi</a:t>
            </a:r>
            <a:r>
              <a:rPr lang="en-US" sz="2800" dirty="0"/>
              <a:t>, dopo una </a:t>
            </a:r>
            <a:r>
              <a:rPr lang="en-US" sz="2800" dirty="0" err="1"/>
              <a:t>fase</a:t>
            </a:r>
            <a:r>
              <a:rPr lang="en-US" sz="2800" dirty="0"/>
              <a:t> </a:t>
            </a:r>
            <a:r>
              <a:rPr lang="en-US" sz="2800" dirty="0" err="1"/>
              <a:t>transitoria</a:t>
            </a:r>
            <a:r>
              <a:rPr lang="en-US" sz="2800" dirty="0"/>
              <a:t>, in un </a:t>
            </a:r>
            <a:r>
              <a:rPr lang="en-US" sz="2800" dirty="0" err="1"/>
              <a:t>mercato</a:t>
            </a:r>
            <a:r>
              <a:rPr lang="en-US" sz="2800" dirty="0"/>
              <a:t> </a:t>
            </a:r>
            <a:r>
              <a:rPr lang="en-US" sz="2800" dirty="0" err="1"/>
              <a:t>meno</a:t>
            </a:r>
            <a:r>
              <a:rPr lang="en-US" sz="2800" dirty="0"/>
              <a:t> </a:t>
            </a:r>
            <a:r>
              <a:rPr lang="en-US" sz="2800" b="1" i="1" dirty="0" err="1"/>
              <a:t>rigido</a:t>
            </a:r>
            <a:r>
              <a:rPr lang="en-US" sz="2800" dirty="0"/>
              <a:t> di </a:t>
            </a:r>
            <a:r>
              <a:rPr lang="en-US" sz="2800" dirty="0" err="1"/>
              <a:t>quello</a:t>
            </a:r>
            <a:r>
              <a:rPr lang="en-US" sz="2800" dirty="0"/>
              <a:t> degli </a:t>
            </a:r>
            <a:r>
              <a:rPr lang="en-US" sz="2800" dirty="0" err="1"/>
              <a:t>abbonamenti</a:t>
            </a:r>
            <a:r>
              <a:rPr lang="en-US" sz="2800" dirty="0"/>
              <a:t> e </a:t>
            </a:r>
            <a:r>
              <a:rPr lang="en-US" sz="2800" dirty="0" err="1"/>
              <a:t>quindi</a:t>
            </a:r>
            <a:r>
              <a:rPr lang="en-US" sz="2800" dirty="0"/>
              <a:t> in una </a:t>
            </a:r>
            <a:r>
              <a:rPr lang="en-US" sz="2800" dirty="0" err="1"/>
              <a:t>riduzione</a:t>
            </a:r>
            <a:r>
              <a:rPr lang="en-US" sz="2800" dirty="0"/>
              <a:t> della </a:t>
            </a:r>
            <a:r>
              <a:rPr lang="en-US" sz="2800" dirty="0" err="1"/>
              <a:t>spesa</a:t>
            </a:r>
            <a:endParaRPr lang="en-US" sz="2800" dirty="0"/>
          </a:p>
          <a:p>
            <a:pPr marL="342900" lvl="0" indent="-228600" algn="l" rtl="0">
              <a:spcBef>
                <a:spcPts val="0"/>
              </a:spcBef>
              <a:spcAft>
                <a:spcPts val="0"/>
              </a:spcAft>
              <a:buSzPts val="2200"/>
              <a:buChar char="•"/>
            </a:pPr>
            <a:endParaRPr lang="en-US" sz="1900" dirty="0"/>
          </a:p>
          <a:p>
            <a:pPr marL="342900" lvl="0" indent="-228600" algn="l" rtl="0">
              <a:spcBef>
                <a:spcPts val="0"/>
              </a:spcBef>
              <a:spcAft>
                <a:spcPts val="0"/>
              </a:spcAft>
              <a:buSzPts val="2200"/>
              <a:buChar char="•"/>
            </a:pPr>
            <a:r>
              <a:rPr lang="en-US" sz="2800" dirty="0">
                <a:solidFill>
                  <a:srgbClr val="0070C0"/>
                </a:solidFill>
              </a:rPr>
              <a:t> Ma solo il </a:t>
            </a:r>
            <a:r>
              <a:rPr lang="en-US" sz="2800" dirty="0" err="1">
                <a:solidFill>
                  <a:srgbClr val="0070C0"/>
                </a:solidFill>
              </a:rPr>
              <a:t>monitoraggio</a:t>
            </a:r>
            <a:r>
              <a:rPr lang="en-US" sz="2800" dirty="0">
                <a:solidFill>
                  <a:srgbClr val="0070C0"/>
                </a:solidFill>
              </a:rPr>
              <a:t> </a:t>
            </a:r>
            <a:r>
              <a:rPr lang="en-US" sz="2800" dirty="0" err="1">
                <a:solidFill>
                  <a:srgbClr val="0070C0"/>
                </a:solidFill>
              </a:rPr>
              <a:t>accurato</a:t>
            </a:r>
            <a:r>
              <a:rPr lang="en-US" sz="2800" dirty="0">
                <a:solidFill>
                  <a:srgbClr val="0070C0"/>
                </a:solidFill>
              </a:rPr>
              <a:t> del </a:t>
            </a:r>
            <a:r>
              <a:rPr lang="en-US" sz="2800" dirty="0" err="1">
                <a:solidFill>
                  <a:srgbClr val="0070C0"/>
                </a:solidFill>
              </a:rPr>
              <a:t>mercato</a:t>
            </a:r>
            <a:r>
              <a:rPr lang="en-US" sz="2800" dirty="0">
                <a:solidFill>
                  <a:srgbClr val="0070C0"/>
                </a:solidFill>
              </a:rPr>
              <a:t> APC ci </a:t>
            </a:r>
            <a:r>
              <a:rPr lang="en-US" sz="2800" dirty="0" err="1">
                <a:solidFill>
                  <a:srgbClr val="0070C0"/>
                </a:solidFill>
              </a:rPr>
              <a:t>dirà</a:t>
            </a:r>
            <a:r>
              <a:rPr lang="en-US" sz="2800" dirty="0">
                <a:solidFill>
                  <a:srgbClr val="0070C0"/>
                </a:solidFill>
              </a:rPr>
              <a:t> se </a:t>
            </a:r>
            <a:r>
              <a:rPr lang="en-US" sz="2800" dirty="0" err="1">
                <a:solidFill>
                  <a:srgbClr val="0070C0"/>
                </a:solidFill>
              </a:rPr>
              <a:t>ciò</a:t>
            </a:r>
            <a:r>
              <a:rPr lang="en-US" sz="2800" dirty="0">
                <a:solidFill>
                  <a:srgbClr val="0070C0"/>
                </a:solidFill>
              </a:rPr>
              <a:t> </a:t>
            </a:r>
            <a:r>
              <a:rPr lang="en-US" sz="2800" dirty="0" err="1">
                <a:solidFill>
                  <a:srgbClr val="0070C0"/>
                </a:solidFill>
              </a:rPr>
              <a:t>si</a:t>
            </a:r>
            <a:r>
              <a:rPr lang="en-US" sz="2800" dirty="0">
                <a:solidFill>
                  <a:srgbClr val="0070C0"/>
                </a:solidFill>
              </a:rPr>
              <a:t> </a:t>
            </a:r>
            <a:r>
              <a:rPr lang="en-US" sz="2800" dirty="0" err="1">
                <a:solidFill>
                  <a:srgbClr val="0070C0"/>
                </a:solidFill>
              </a:rPr>
              <a:t>starà</a:t>
            </a:r>
            <a:r>
              <a:rPr lang="en-US" sz="2800" dirty="0">
                <a:solidFill>
                  <a:srgbClr val="0070C0"/>
                </a:solidFill>
              </a:rPr>
              <a:t> </a:t>
            </a:r>
            <a:r>
              <a:rPr lang="en-US" sz="2800" dirty="0" err="1">
                <a:solidFill>
                  <a:srgbClr val="0070C0"/>
                </a:solidFill>
              </a:rPr>
              <a:t>realizzando</a:t>
            </a:r>
            <a:r>
              <a:rPr lang="en-US" sz="2800" dirty="0">
                <a:solidFill>
                  <a:srgbClr val="0070C0"/>
                </a:solidFill>
              </a:rPr>
              <a:t>.</a:t>
            </a:r>
            <a:endParaRPr sz="2800" dirty="0">
              <a:solidFill>
                <a:srgbClr val="0070C0"/>
              </a:solidFill>
            </a:endParaRPr>
          </a:p>
        </p:txBody>
      </p:sp>
      <p:sp>
        <p:nvSpPr>
          <p:cNvPr id="3" name="Title 2">
            <a:extLst>
              <a:ext uri="{FF2B5EF4-FFF2-40B4-BE49-F238E27FC236}">
                <a16:creationId xmlns:a16="http://schemas.microsoft.com/office/drawing/2014/main" id="{8358BA10-D715-E144-AE8F-7D5370ACF3CF}"/>
              </a:ext>
            </a:extLst>
          </p:cNvPr>
          <p:cNvSpPr>
            <a:spLocks noGrp="1"/>
          </p:cNvSpPr>
          <p:nvPr>
            <p:ph type="title"/>
          </p:nvPr>
        </p:nvSpPr>
        <p:spPr/>
        <p:txBody>
          <a:bodyPr/>
          <a:lstStyle/>
          <a:p>
            <a:r>
              <a:rPr lang="en-IT" dirty="0"/>
              <a:t>Sul mercato degli APC</a:t>
            </a:r>
          </a:p>
        </p:txBody>
      </p:sp>
      <p:sp>
        <p:nvSpPr>
          <p:cNvPr id="2" name="Footer Placeholder 1">
            <a:extLst>
              <a:ext uri="{FF2B5EF4-FFF2-40B4-BE49-F238E27FC236}">
                <a16:creationId xmlns:a16="http://schemas.microsoft.com/office/drawing/2014/main" id="{4C7F3C2E-12E9-3D4C-A335-4010CF38F71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A82B1396-5228-0C4E-A6C2-65C8431E96C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38</a:t>
            </a:fld>
            <a:endParaRPr lang="en-US"/>
          </a:p>
        </p:txBody>
      </p:sp>
    </p:spTree>
    <p:extLst>
      <p:ext uri="{BB962C8B-B14F-4D97-AF65-F5344CB8AC3E}">
        <p14:creationId xmlns:p14="http://schemas.microsoft.com/office/powerpoint/2010/main" val="4100020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4"/>
          <p:cNvSpPr txBox="1">
            <a:spLocks noGrp="1"/>
          </p:cNvSpPr>
          <p:nvPr>
            <p:ph type="title"/>
          </p:nvPr>
        </p:nvSpPr>
        <p:spPr>
          <a:xfrm>
            <a:off x="427643" y="49666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b="1" dirty="0"/>
              <a:t>Iniziative OA </a:t>
            </a:r>
            <a:r>
              <a:rPr lang="en-US" sz="3600" i="1" dirty="0"/>
              <a:t>(dal 2016)</a:t>
            </a:r>
            <a:endParaRPr i="1" dirty="0"/>
          </a:p>
        </p:txBody>
      </p:sp>
      <p:sp>
        <p:nvSpPr>
          <p:cNvPr id="259" name="Google Shape;259;p14"/>
          <p:cNvSpPr txBox="1">
            <a:spLocks noGrp="1"/>
          </p:cNvSpPr>
          <p:nvPr>
            <p:ph type="body" idx="1"/>
          </p:nvPr>
        </p:nvSpPr>
        <p:spPr>
          <a:xfrm>
            <a:off x="63572" y="1742173"/>
            <a:ext cx="8675920" cy="4800600"/>
          </a:xfrm>
          <a:prstGeom prst="rect">
            <a:avLst/>
          </a:prstGeom>
          <a:noFill/>
          <a:ln>
            <a:noFill/>
          </a:ln>
        </p:spPr>
        <p:txBody>
          <a:bodyPr spcFirstLastPara="1" wrap="square" lIns="91425" tIns="45700" rIns="91425" bIns="45700" anchor="t" anchorCtr="0">
            <a:noAutofit/>
          </a:bodyPr>
          <a:lstStyle/>
          <a:p>
            <a:pPr marL="508635">
              <a:lnSpc>
                <a:spcPct val="80000"/>
              </a:lnSpc>
              <a:spcBef>
                <a:spcPts val="300"/>
              </a:spcBef>
              <a:spcAft>
                <a:spcPts val="300"/>
              </a:spcAft>
              <a:buSzPts val="2520"/>
              <a:buFont typeface="Wingdings" panose="05000000000000000000" pitchFamily="2" charset="2"/>
              <a:buChar char="Ø"/>
            </a:pPr>
            <a:r>
              <a:rPr lang="en-US" sz="2000" b="1" dirty="0">
                <a:solidFill>
                  <a:schemeClr val="tx1"/>
                </a:solidFill>
                <a:latin typeface="Roboto Slab" panose="020B0604020202020204" charset="0"/>
                <a:ea typeface="Roboto Slab" panose="020B0604020202020204" charset="0"/>
                <a:cs typeface="Courier New"/>
                <a:sym typeface="Courier New"/>
              </a:rPr>
              <a:t>  </a:t>
            </a:r>
            <a:r>
              <a:rPr lang="en-US" sz="2400" b="1" dirty="0">
                <a:solidFill>
                  <a:schemeClr val="tx1"/>
                </a:solidFill>
                <a:highlight>
                  <a:srgbClr val="FFFF00"/>
                </a:highlight>
                <a:latin typeface="Roboto Slab" panose="020B0604020202020204" charset="0"/>
                <a:ea typeface="Roboto Slab" panose="020B0604020202020204" charset="0"/>
                <a:cs typeface="Courier New"/>
                <a:sym typeface="Courier New"/>
              </a:rPr>
              <a:t>scoap3.org - </a:t>
            </a:r>
            <a:r>
              <a:rPr lang="en-US" sz="2400" b="1" dirty="0">
                <a:solidFill>
                  <a:schemeClr val="tx1"/>
                </a:solidFill>
                <a:highlight>
                  <a:srgbClr val="FFFF00"/>
                </a:highlight>
                <a:latin typeface="Roboto Slab" panose="020B0604020202020204" charset="0"/>
                <a:ea typeface="Roboto Slab" panose="020B0604020202020204" charset="0"/>
              </a:rPr>
              <a:t>INFN,CRUI, ENEA, CNR</a:t>
            </a:r>
            <a:endParaRPr lang="en-US" sz="2000" b="1" dirty="0">
              <a:solidFill>
                <a:schemeClr val="tx1"/>
              </a:solidFill>
              <a:highlight>
                <a:srgbClr val="FFFF00"/>
              </a:highlight>
              <a:latin typeface="Roboto Slab" panose="020B0604020202020204" charset="0"/>
              <a:ea typeface="Roboto Slab" panose="020B0604020202020204" charset="0"/>
            </a:endParaRPr>
          </a:p>
          <a:p>
            <a:pPr marL="622935" lvl="1" indent="0">
              <a:lnSpc>
                <a:spcPct val="80000"/>
              </a:lnSpc>
              <a:spcBef>
                <a:spcPts val="300"/>
              </a:spcBef>
              <a:spcAft>
                <a:spcPts val="300"/>
              </a:spcAft>
              <a:buSzPts val="2520"/>
              <a:buNone/>
            </a:pPr>
            <a:r>
              <a:rPr lang="en-US" sz="1850" dirty="0" err="1">
                <a:solidFill>
                  <a:schemeClr val="tx1"/>
                </a:solidFill>
                <a:highlight>
                  <a:srgbClr val="FFFF00"/>
                </a:highlight>
                <a:latin typeface="Fira Sans" panose="020B0604020202020204" charset="0"/>
              </a:rPr>
              <a:t>Promosso</a:t>
            </a:r>
            <a:r>
              <a:rPr lang="en-US" sz="1850" dirty="0">
                <a:solidFill>
                  <a:schemeClr val="tx1"/>
                </a:solidFill>
                <a:highlight>
                  <a:srgbClr val="FFFF00"/>
                </a:highlight>
                <a:latin typeface="Fira Sans" panose="020B0604020202020204" charset="0"/>
              </a:rPr>
              <a:t> dal CERN. </a:t>
            </a:r>
            <a:r>
              <a:rPr lang="en-US" sz="1850" dirty="0" err="1">
                <a:solidFill>
                  <a:schemeClr val="tx1"/>
                </a:solidFill>
                <a:highlight>
                  <a:srgbClr val="FFFF00"/>
                </a:highlight>
                <a:latin typeface="Fira Sans" panose="020B0604020202020204" charset="0"/>
              </a:rPr>
              <a:t>Collaborazione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mondiale</a:t>
            </a:r>
            <a:r>
              <a:rPr lang="en-US" sz="1850" dirty="0">
                <a:solidFill>
                  <a:schemeClr val="tx1"/>
                </a:solidFill>
                <a:highlight>
                  <a:srgbClr val="FFFF00"/>
                </a:highlight>
                <a:latin typeface="Fira Sans" panose="020B0604020202020204" charset="0"/>
              </a:rPr>
              <a:t> di </a:t>
            </a:r>
            <a:r>
              <a:rPr lang="en-US" sz="1850" dirty="0" err="1">
                <a:solidFill>
                  <a:schemeClr val="tx1"/>
                </a:solidFill>
                <a:highlight>
                  <a:srgbClr val="FFFF00"/>
                </a:highlight>
                <a:latin typeface="Fira Sans" panose="020B0604020202020204" charset="0"/>
              </a:rPr>
              <a:t>istituti</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operanti</a:t>
            </a:r>
            <a:r>
              <a:rPr lang="en-US" sz="1850" dirty="0">
                <a:solidFill>
                  <a:schemeClr val="tx1"/>
                </a:solidFill>
                <a:highlight>
                  <a:srgbClr val="FFFF00"/>
                </a:highlight>
                <a:latin typeface="Fira Sans" panose="020B0604020202020204" charset="0"/>
              </a:rPr>
              <a:t> in </a:t>
            </a:r>
            <a:r>
              <a:rPr lang="en-US" sz="1850" dirty="0" err="1">
                <a:solidFill>
                  <a:schemeClr val="tx1"/>
                </a:solidFill>
                <a:highlight>
                  <a:srgbClr val="FFFF00"/>
                </a:highlight>
                <a:latin typeface="Fira Sans" panose="020B0604020202020204" charset="0"/>
              </a:rPr>
              <a:t>fisica</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delle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particelle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Gara</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commerciale</a:t>
            </a:r>
            <a:r>
              <a:rPr lang="en-US" sz="1850" dirty="0">
                <a:solidFill>
                  <a:schemeClr val="tx1"/>
                </a:solidFill>
                <a:highlight>
                  <a:srgbClr val="FFFF00"/>
                </a:highlight>
                <a:latin typeface="Fira Sans" panose="020B0604020202020204" charset="0"/>
              </a:rPr>
              <a:t> e </a:t>
            </a:r>
            <a:r>
              <a:rPr lang="en-US" sz="1850" dirty="0" err="1">
                <a:solidFill>
                  <a:schemeClr val="tx1"/>
                </a:solidFill>
                <a:highlight>
                  <a:srgbClr val="FFFF00"/>
                </a:highlight>
                <a:latin typeface="Fira Sans" panose="020B0604020202020204" charset="0"/>
              </a:rPr>
              <a:t>selezione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su</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costo</a:t>
            </a:r>
            <a:r>
              <a:rPr lang="en-US" sz="1850" dirty="0">
                <a:solidFill>
                  <a:schemeClr val="tx1"/>
                </a:solidFill>
                <a:highlight>
                  <a:srgbClr val="FFFF00"/>
                </a:highlight>
                <a:latin typeface="Fira Sans" panose="020B0604020202020204" charset="0"/>
              </a:rPr>
              <a:t> e </a:t>
            </a:r>
            <a:r>
              <a:rPr lang="en-US" sz="1850" dirty="0" err="1">
                <a:solidFill>
                  <a:schemeClr val="tx1"/>
                </a:solidFill>
                <a:highlight>
                  <a:srgbClr val="FFFF00"/>
                </a:highlight>
                <a:latin typeface="Fira Sans" panose="020B0604020202020204" charset="0"/>
              </a:rPr>
              <a:t>qualità</a:t>
            </a:r>
            <a:r>
              <a:rPr lang="en-US" sz="1850" dirty="0">
                <a:solidFill>
                  <a:schemeClr val="tx1"/>
                </a:solidFill>
                <a:highlight>
                  <a:srgbClr val="FFFF00"/>
                </a:highlight>
                <a:latin typeface="Fira Sans" panose="020B0604020202020204" charset="0"/>
              </a:rPr>
              <a:t>. Le </a:t>
            </a:r>
            <a:r>
              <a:rPr lang="en-US" sz="1850" dirty="0" err="1">
                <a:solidFill>
                  <a:schemeClr val="tx1"/>
                </a:solidFill>
                <a:highlight>
                  <a:srgbClr val="FFFF00"/>
                </a:highlight>
                <a:latin typeface="Fira Sans" panose="020B0604020202020204" charset="0"/>
              </a:rPr>
              <a:t>riviste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selezionate</a:t>
            </a:r>
            <a:r>
              <a:rPr lang="en-US" sz="1850" dirty="0">
                <a:solidFill>
                  <a:schemeClr val="tx1"/>
                </a:solidFill>
                <a:highlight>
                  <a:srgbClr val="FFFF00"/>
                </a:highlight>
                <a:latin typeface="Fira Sans" panose="020B0604020202020204" charset="0"/>
              </a:rPr>
              <a:t> </a:t>
            </a:r>
            <a:r>
              <a:rPr lang="en-US" sz="1850" dirty="0" err="1">
                <a:solidFill>
                  <a:schemeClr val="tx1"/>
                </a:solidFill>
                <a:highlight>
                  <a:srgbClr val="FFFF00"/>
                </a:highlight>
                <a:latin typeface="Fira Sans" panose="020B0604020202020204" charset="0"/>
              </a:rPr>
              <a:t>sono</a:t>
            </a:r>
            <a:r>
              <a:rPr lang="en-US" sz="1850" dirty="0">
                <a:solidFill>
                  <a:schemeClr val="tx1"/>
                </a:solidFill>
                <a:highlight>
                  <a:srgbClr val="FFFF00"/>
                </a:highlight>
                <a:latin typeface="Fira Sans" panose="020B0604020202020204" charset="0"/>
              </a:rPr>
              <a:t> convertite </a:t>
            </a:r>
            <a:r>
              <a:rPr lang="en-US" sz="1850" dirty="0" err="1">
                <a:solidFill>
                  <a:schemeClr val="tx1"/>
                </a:solidFill>
                <a:highlight>
                  <a:srgbClr val="FFFF00"/>
                </a:highlight>
                <a:latin typeface="Fira Sans" panose="020B0604020202020204" charset="0"/>
              </a:rPr>
              <a:t>integralmente</a:t>
            </a:r>
            <a:r>
              <a:rPr lang="en-US" sz="1850" dirty="0">
                <a:solidFill>
                  <a:schemeClr val="tx1"/>
                </a:solidFill>
                <a:highlight>
                  <a:srgbClr val="FFFF00"/>
                </a:highlight>
                <a:latin typeface="Fira Sans" panose="020B0604020202020204" charset="0"/>
              </a:rPr>
              <a:t> in OA.</a:t>
            </a:r>
          </a:p>
          <a:p>
            <a:pPr marL="508635">
              <a:lnSpc>
                <a:spcPct val="80000"/>
              </a:lnSpc>
              <a:spcBef>
                <a:spcPts val="300"/>
              </a:spcBef>
              <a:spcAft>
                <a:spcPts val="300"/>
              </a:spcAft>
              <a:buSzPts val="2520"/>
            </a:pPr>
            <a:endParaRPr lang="en-US" sz="2000" dirty="0">
              <a:latin typeface="Fira Sans" panose="020B0604020202020204" charset="0"/>
              <a:ea typeface="Courier New"/>
              <a:cs typeface="Courier New"/>
              <a:sym typeface="Courier New"/>
            </a:endParaRPr>
          </a:p>
          <a:p>
            <a:pPr marL="508635">
              <a:lnSpc>
                <a:spcPct val="80000"/>
              </a:lnSpc>
              <a:spcBef>
                <a:spcPts val="300"/>
              </a:spcBef>
              <a:spcAft>
                <a:spcPts val="300"/>
              </a:spcAft>
              <a:buSzPts val="2520"/>
              <a:buFont typeface="Wingdings" panose="05000000000000000000" pitchFamily="2" charset="2"/>
              <a:buChar char="Ø"/>
            </a:pPr>
            <a:r>
              <a:rPr lang="en-US" sz="2000" dirty="0">
                <a:solidFill>
                  <a:schemeClr val="bg1">
                    <a:lumMod val="75000"/>
                  </a:schemeClr>
                </a:solidFill>
                <a:latin typeface="Fira Sans" panose="020B0604020202020204" charset="0"/>
                <a:ea typeface="Courier New"/>
                <a:cs typeface="Courier New"/>
                <a:sym typeface="Courier New"/>
              </a:rPr>
              <a:t>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oa2020.org - </a:t>
            </a:r>
            <a:r>
              <a:rPr lang="en-US" sz="2400" b="1" dirty="0">
                <a:solidFill>
                  <a:schemeClr val="bg1">
                    <a:lumMod val="75000"/>
                  </a:schemeClr>
                </a:solidFill>
                <a:latin typeface="Roboto Slab" panose="020B0604020202020204" charset="0"/>
                <a:ea typeface="Roboto Slab" panose="020B0604020202020204" charset="0"/>
              </a:rPr>
              <a:t>INFN e CRUI</a:t>
            </a:r>
          </a:p>
          <a:p>
            <a:pPr marL="622935" lvl="1" indent="0">
              <a:lnSpc>
                <a:spcPct val="80000"/>
              </a:lnSpc>
              <a:spcBef>
                <a:spcPts val="300"/>
              </a:spcBef>
              <a:spcAft>
                <a:spcPts val="300"/>
              </a:spcAft>
              <a:buSzPts val="2520"/>
              <a:buNone/>
            </a:pPr>
            <a:r>
              <a:rPr lang="en-US" sz="2000" dirty="0" err="1">
                <a:solidFill>
                  <a:schemeClr val="bg1">
                    <a:lumMod val="75000"/>
                  </a:schemeClr>
                </a:solidFill>
                <a:latin typeface="Fira Sans" panose="020B0604020202020204" charset="0"/>
              </a:rPr>
              <a:t>Promosso</a:t>
            </a:r>
            <a:r>
              <a:rPr lang="en-US" sz="2000" dirty="0">
                <a:solidFill>
                  <a:schemeClr val="bg1">
                    <a:lumMod val="75000"/>
                  </a:schemeClr>
                </a:solidFill>
                <a:latin typeface="Fira Sans" panose="020B0604020202020204" charset="0"/>
              </a:rPr>
              <a:t> dal Max Planck Inst. </a:t>
            </a:r>
            <a:r>
              <a:rPr lang="en-US" sz="2000" dirty="0" err="1">
                <a:solidFill>
                  <a:schemeClr val="bg1">
                    <a:lumMod val="75000"/>
                  </a:schemeClr>
                </a:solidFill>
                <a:latin typeface="Fira Sans" panose="020B0604020202020204" charset="0"/>
              </a:rPr>
              <a:t>Convertire</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spese</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degli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abbonamenti</a:t>
            </a:r>
            <a:r>
              <a:rPr lang="en-US" sz="2000" dirty="0">
                <a:solidFill>
                  <a:schemeClr val="bg1">
                    <a:lumMod val="75000"/>
                  </a:schemeClr>
                </a:solidFill>
                <a:latin typeface="Fira Sans" panose="020B0604020202020204" charset="0"/>
              </a:rPr>
              <a:t> (4KEUR/</a:t>
            </a:r>
            <a:r>
              <a:rPr lang="en-US" sz="2000" dirty="0" err="1">
                <a:solidFill>
                  <a:schemeClr val="bg1">
                    <a:lumMod val="75000"/>
                  </a:schemeClr>
                </a:solidFill>
                <a:latin typeface="Fira Sans" panose="020B0604020202020204" charset="0"/>
              </a:rPr>
              <a:t>articolo</a:t>
            </a:r>
            <a:r>
              <a:rPr lang="en-US" sz="2000" dirty="0">
                <a:solidFill>
                  <a:schemeClr val="bg1">
                    <a:lumMod val="75000"/>
                  </a:schemeClr>
                </a:solidFill>
                <a:latin typeface="Fira Sans" panose="020B0604020202020204" charset="0"/>
              </a:rPr>
              <a:t>) in APC (1-2kEUR/</a:t>
            </a:r>
            <a:r>
              <a:rPr lang="en-US" sz="2000" dirty="0" err="1">
                <a:solidFill>
                  <a:schemeClr val="bg1">
                    <a:lumMod val="75000"/>
                  </a:schemeClr>
                </a:solidFill>
                <a:latin typeface="Fira Sans" panose="020B0604020202020204" charset="0"/>
              </a:rPr>
              <a:t>articolo</a:t>
            </a:r>
            <a:r>
              <a:rPr lang="en-US" sz="2000" dirty="0">
                <a:solidFill>
                  <a:schemeClr val="bg1">
                    <a:lumMod val="75000"/>
                  </a:schemeClr>
                </a:solidFill>
                <a:latin typeface="Fira Sans" panose="020B0604020202020204" charset="0"/>
              </a:rPr>
              <a:t> a regime).</a:t>
            </a:r>
            <a:br>
              <a:rPr lang="en-US" sz="2000" dirty="0">
                <a:latin typeface="Fira Sans" panose="020B0604020202020204" charset="0"/>
              </a:rPr>
            </a:br>
            <a:endParaRPr sz="2000" dirty="0">
              <a:latin typeface="Fira Sans" panose="020B0604020202020204" charset="0"/>
            </a:endParaRPr>
          </a:p>
          <a:p>
            <a:pPr marL="495935">
              <a:lnSpc>
                <a:spcPct val="80000"/>
              </a:lnSpc>
              <a:spcBef>
                <a:spcPts val="300"/>
              </a:spcBef>
              <a:spcAft>
                <a:spcPts val="300"/>
              </a:spcAft>
              <a:buSzPts val="2720"/>
              <a:buFont typeface="Wingdings" panose="05000000000000000000" pitchFamily="2" charset="2"/>
              <a:buChar char="Ø"/>
            </a:pPr>
            <a:r>
              <a:rPr lang="en-US" sz="2400" b="1" dirty="0">
                <a:solidFill>
                  <a:schemeClr val="bg1">
                    <a:lumMod val="75000"/>
                  </a:schemeClr>
                </a:solidFill>
                <a:latin typeface="Roboto Slab" panose="020B0604020202020204" charset="0"/>
                <a:ea typeface="Roboto Slab" panose="020B0604020202020204" charset="0"/>
              </a:rPr>
              <a:t>  Plan S -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cOAlition-S.org, </a:t>
            </a:r>
            <a:r>
              <a:rPr lang="en-US" sz="2400" b="1" dirty="0">
                <a:solidFill>
                  <a:schemeClr val="bg1">
                    <a:lumMod val="75000"/>
                  </a:schemeClr>
                </a:solidFill>
                <a:latin typeface="Roboto Slab" panose="020B0604020202020204" charset="0"/>
                <a:ea typeface="Roboto Slab" panose="020B0604020202020204" charset="0"/>
              </a:rPr>
              <a:t>INFN</a:t>
            </a:r>
            <a:endParaRPr lang="en-US" sz="2400" b="1" dirty="0">
              <a:solidFill>
                <a:schemeClr val="bg1">
                  <a:lumMod val="75000"/>
                </a:schemeClr>
              </a:solidFill>
              <a:latin typeface="Roboto Slab" panose="020B0604020202020204" charset="0"/>
              <a:ea typeface="Roboto Slab" panose="020B0604020202020204" charset="0"/>
              <a:cs typeface="Courier New"/>
              <a:sym typeface="Courier New"/>
            </a:endParaRPr>
          </a:p>
          <a:p>
            <a:pPr marL="153035" indent="0">
              <a:lnSpc>
                <a:spcPct val="80000"/>
              </a:lnSpc>
              <a:spcBef>
                <a:spcPts val="300"/>
              </a:spcBef>
              <a:spcAft>
                <a:spcPts val="300"/>
              </a:spcAft>
              <a:buSzPts val="2720"/>
              <a:buNone/>
            </a:pPr>
            <a:r>
              <a:rPr lang="en-US" sz="2000" dirty="0">
                <a:solidFill>
                  <a:schemeClr val="bg1">
                    <a:lumMod val="75000"/>
                  </a:schemeClr>
                </a:solidFill>
                <a:latin typeface="Fira Sans" panose="020B0604020202020204" charset="0"/>
                <a:cs typeface="Courier New"/>
                <a:sym typeface="Courier New"/>
              </a:rPr>
              <a:t>       </a:t>
            </a:r>
            <a:r>
              <a:rPr lang="en-US" sz="2000" dirty="0" err="1">
                <a:solidFill>
                  <a:schemeClr val="bg1">
                    <a:lumMod val="75000"/>
                  </a:schemeClr>
                </a:solidFill>
                <a:latin typeface="Fira Sans" panose="020B0604020202020204" charset="0"/>
              </a:rPr>
              <a:t>Gli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enti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finanziatori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aderenti</a:t>
            </a:r>
            <a:r>
              <a:rPr lang="en-US" sz="2000" dirty="0">
                <a:solidFill>
                  <a:schemeClr val="bg1">
                    <a:lumMod val="75000"/>
                  </a:schemeClr>
                </a:solidFill>
                <a:latin typeface="Fira Sans" panose="020B0604020202020204" charset="0"/>
              </a:rPr>
              <a:t>:</a:t>
            </a:r>
          </a:p>
          <a:p>
            <a:pPr marL="1410335" lvl="2">
              <a:lnSpc>
                <a:spcPct val="80000"/>
              </a:lnSpc>
              <a:spcBef>
                <a:spcPts val="0"/>
              </a:spcBef>
              <a:buSzPts val="2720"/>
            </a:pPr>
            <a:r>
              <a:rPr lang="en-US" sz="1600" dirty="0">
                <a:solidFill>
                  <a:schemeClr val="bg1">
                    <a:lumMod val="75000"/>
                  </a:schemeClr>
                </a:solidFill>
                <a:latin typeface="Fira Sans" panose="020B0604020202020204" charset="0"/>
              </a:rPr>
              <a:t>non </a:t>
            </a:r>
            <a:r>
              <a:rPr lang="en-US" sz="1600" dirty="0" err="1">
                <a:solidFill>
                  <a:schemeClr val="bg1">
                    <a:lumMod val="75000"/>
                  </a:schemeClr>
                </a:solidFill>
                <a:latin typeface="Fira Sans" panose="020B0604020202020204" charset="0"/>
              </a:rPr>
              <a:t>pagheranno</a:t>
            </a:r>
            <a:r>
              <a:rPr lang="en-US" sz="1600" dirty="0">
                <a:solidFill>
                  <a:schemeClr val="bg1">
                    <a:lumMod val="75000"/>
                  </a:schemeClr>
                </a:solidFill>
                <a:latin typeface="Fira Sans" panose="020B0604020202020204" charset="0"/>
              </a:rPr>
              <a:t> la </a:t>
            </a:r>
            <a:r>
              <a:rPr lang="en-US" sz="1600" dirty="0" err="1">
                <a:solidFill>
                  <a:schemeClr val="bg1">
                    <a:lumMod val="75000"/>
                  </a:schemeClr>
                </a:solidFill>
                <a:latin typeface="Fira Sans" panose="020B0604020202020204" charset="0"/>
              </a:rPr>
              <a:t>pubblicazione</a:t>
            </a:r>
            <a:r>
              <a:rPr lang="en-US" sz="1600" dirty="0">
                <a:solidFill>
                  <a:schemeClr val="bg1">
                    <a:lumMod val="75000"/>
                  </a:schemeClr>
                </a:solidFill>
                <a:latin typeface="Fira Sans" panose="020B0604020202020204" charset="0"/>
              </a:rPr>
              <a:t> di </a:t>
            </a:r>
            <a:r>
              <a:rPr lang="en-US" sz="1600" dirty="0" err="1">
                <a:solidFill>
                  <a:schemeClr val="bg1">
                    <a:lumMod val="75000"/>
                  </a:schemeClr>
                </a:solidFill>
                <a:latin typeface="Fira Sans" panose="020B0604020202020204" charset="0"/>
              </a:rPr>
              <a:t>articoli</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su</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riviste</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ibride</a:t>
            </a:r>
            <a:r>
              <a:rPr lang="en-US" sz="1600" dirty="0">
                <a:solidFill>
                  <a:schemeClr val="bg1">
                    <a:lumMod val="75000"/>
                  </a:schemeClr>
                </a:solidFill>
                <a:latin typeface="Fira Sans" panose="020B0604020202020204" charset="0"/>
              </a:rPr>
              <a:t> con double dipping</a:t>
            </a:r>
          </a:p>
          <a:p>
            <a:pPr marL="1410335" lvl="2">
              <a:lnSpc>
                <a:spcPct val="80000"/>
              </a:lnSpc>
              <a:spcBef>
                <a:spcPts val="0"/>
              </a:spcBef>
              <a:buSzPts val="2720"/>
            </a:pPr>
            <a:r>
              <a:rPr lang="en-US" sz="1600" dirty="0">
                <a:solidFill>
                  <a:schemeClr val="bg1">
                    <a:lumMod val="75000"/>
                  </a:schemeClr>
                </a:solidFill>
                <a:latin typeface="Fira Sans" panose="020B0604020202020204" charset="0"/>
              </a:rPr>
              <a:t>non </a:t>
            </a:r>
            <a:r>
              <a:rPr lang="en-US" sz="1600" dirty="0" err="1">
                <a:solidFill>
                  <a:schemeClr val="bg1">
                    <a:lumMod val="75000"/>
                  </a:schemeClr>
                </a:solidFill>
                <a:latin typeface="Fira Sans" panose="020B0604020202020204" charset="0"/>
              </a:rPr>
              <a:t>utilizzeranno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l’impact</a:t>
            </a:r>
            <a:r>
              <a:rPr lang="en-US" sz="1600" dirty="0">
                <a:solidFill>
                  <a:schemeClr val="bg1">
                    <a:lumMod val="75000"/>
                  </a:schemeClr>
                </a:solidFill>
                <a:latin typeface="Fira Sans" panose="020B0604020202020204" charset="0"/>
              </a:rPr>
              <a:t> Factor (IF)  per la </a:t>
            </a:r>
            <a:r>
              <a:rPr lang="en-US" sz="1600" dirty="0" err="1">
                <a:solidFill>
                  <a:schemeClr val="bg1">
                    <a:lumMod val="75000"/>
                  </a:schemeClr>
                </a:solidFill>
                <a:latin typeface="Fira Sans" panose="020B0604020202020204" charset="0"/>
              </a:rPr>
              <a:t>valutazione</a:t>
            </a:r>
            <a:endParaRPr lang="en-US" sz="1600" dirty="0">
              <a:solidFill>
                <a:schemeClr val="bg1">
                  <a:lumMod val="75000"/>
                </a:schemeClr>
              </a:solidFill>
              <a:latin typeface="Fira Sans" panose="020B0604020202020204" charset="0"/>
            </a:endParaRPr>
          </a:p>
          <a:p>
            <a:pPr marL="1410335" lvl="2">
              <a:lnSpc>
                <a:spcPct val="80000"/>
              </a:lnSpc>
              <a:spcBef>
                <a:spcPts val="0"/>
              </a:spcBef>
              <a:buSzPts val="2720"/>
            </a:pPr>
            <a:r>
              <a:rPr lang="en-US" sz="1600" dirty="0" err="1">
                <a:solidFill>
                  <a:schemeClr val="bg1">
                    <a:lumMod val="75000"/>
                  </a:schemeClr>
                </a:solidFill>
                <a:latin typeface="Fira Sans" panose="020B0604020202020204" charset="0"/>
              </a:rPr>
              <a:t>sostengono</a:t>
            </a:r>
            <a:r>
              <a:rPr lang="en-US" sz="1600" dirty="0">
                <a:solidFill>
                  <a:schemeClr val="bg1">
                    <a:lumMod val="75000"/>
                  </a:schemeClr>
                </a:solidFill>
                <a:latin typeface="Fira Sans" panose="020B0604020202020204" charset="0"/>
              </a:rPr>
              <a:t> la via green (</a:t>
            </a:r>
            <a:r>
              <a:rPr lang="en-US" sz="1600" dirty="0" err="1">
                <a:solidFill>
                  <a:schemeClr val="bg1">
                    <a:lumMod val="75000"/>
                  </a:schemeClr>
                </a:solidFill>
                <a:latin typeface="Fira Sans" panose="020B0604020202020204" charset="0"/>
              </a:rPr>
              <a:t>deposito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immediato</a:t>
            </a:r>
            <a:r>
              <a:rPr lang="en-US" sz="1600" dirty="0">
                <a:solidFill>
                  <a:schemeClr val="bg1">
                    <a:lumMod val="75000"/>
                  </a:schemeClr>
                </a:solidFill>
                <a:latin typeface="Fira Sans" panose="020B0604020202020204" charset="0"/>
              </a:rPr>
              <a:t> della AAM </a:t>
            </a:r>
            <a:r>
              <a:rPr lang="en-US" sz="1600" dirty="0" err="1">
                <a:solidFill>
                  <a:schemeClr val="bg1">
                    <a:lumMod val="75000"/>
                  </a:schemeClr>
                </a:solidFill>
                <a:latin typeface="Fira Sans" panose="020B0604020202020204" charset="0"/>
              </a:rPr>
              <a:t>su</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archivio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aperto</a:t>
            </a:r>
            <a:r>
              <a:rPr lang="en-US" sz="1600" dirty="0">
                <a:solidFill>
                  <a:schemeClr val="bg1">
                    <a:lumMod val="75000"/>
                  </a:schemeClr>
                </a:solidFill>
                <a:latin typeface="Fira Sans" panose="020B0604020202020204" charset="0"/>
              </a:rPr>
              <a:t>)</a:t>
            </a:r>
            <a:endParaRPr sz="1600" dirty="0">
              <a:solidFill>
                <a:schemeClr val="bg1">
                  <a:lumMod val="75000"/>
                </a:schemeClr>
              </a:solidFill>
              <a:latin typeface="Fira Sans" panose="020B0604020202020204" charset="0"/>
            </a:endParaRPr>
          </a:p>
        </p:txBody>
      </p:sp>
      <p:sp>
        <p:nvSpPr>
          <p:cNvPr id="2" name="Footer Placeholder 1">
            <a:extLst>
              <a:ext uri="{FF2B5EF4-FFF2-40B4-BE49-F238E27FC236}">
                <a16:creationId xmlns:a16="http://schemas.microsoft.com/office/drawing/2014/main" id="{2237C369-86F4-E843-AB53-E6EF6255CF1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CF5B62EB-671F-9A4D-9101-EE28468430C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39</a:t>
            </a:fld>
            <a:endParaRPr lang="en-US"/>
          </a:p>
        </p:txBody>
      </p:sp>
    </p:spTree>
    <p:extLst>
      <p:ext uri="{BB962C8B-B14F-4D97-AF65-F5344CB8AC3E}">
        <p14:creationId xmlns:p14="http://schemas.microsoft.com/office/powerpoint/2010/main" val="1700807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pic>
        <p:nvPicPr>
          <p:cNvPr id="868" name="Google Shape;868;p67" descr="image002scoap3Infographics.jpg"/>
          <p:cNvPicPr preferRelativeResize="0">
            <a:picLocks noGrp="1"/>
          </p:cNvPicPr>
          <p:nvPr>
            <p:ph type="body" idx="1"/>
          </p:nvPr>
        </p:nvPicPr>
        <p:blipFill rotWithShape="1">
          <a:blip r:embed="rId3">
            <a:alphaModFix/>
          </a:blip>
          <a:srcRect l="-685" r="-555"/>
          <a:stretch/>
        </p:blipFill>
        <p:spPr>
          <a:xfrm>
            <a:off x="163214" y="559569"/>
            <a:ext cx="3572763" cy="5701894"/>
          </a:xfrm>
          <a:prstGeom prst="rect">
            <a:avLst/>
          </a:prstGeom>
          <a:noFill/>
          <a:ln>
            <a:noFill/>
          </a:ln>
        </p:spPr>
      </p:pic>
      <p:sp>
        <p:nvSpPr>
          <p:cNvPr id="871" name="Google Shape;871;p67"/>
          <p:cNvSpPr txBox="1"/>
          <p:nvPr/>
        </p:nvSpPr>
        <p:spPr>
          <a:xfrm>
            <a:off x="3965276" y="595536"/>
            <a:ext cx="5015510" cy="410787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0000"/>
              </a:buClr>
              <a:buSzPts val="2800"/>
              <a:buFont typeface="Arial"/>
              <a:buNone/>
            </a:pPr>
            <a:r>
              <a:rPr lang="en-US" sz="2400" b="1" dirty="0">
                <a:solidFill>
                  <a:srgbClr val="FF0000"/>
                </a:solidFill>
                <a:latin typeface="Roboto Slab" panose="020B0604020202020204" charset="0"/>
                <a:ea typeface="Roboto Slab" panose="020B0604020202020204" charset="0"/>
                <a:cs typeface="Trebuchet MS"/>
                <a:sym typeface="Trebuchet MS"/>
              </a:rPr>
              <a:t>Sponsoring Consortium</a:t>
            </a:r>
            <a:endParaRPr sz="2400" dirty="0">
              <a:solidFill>
                <a:srgbClr val="000000"/>
              </a:solidFill>
              <a:latin typeface="Roboto Slab" panose="020B0604020202020204" charset="0"/>
              <a:ea typeface="Roboto Slab" panose="020B0604020202020204" charset="0"/>
              <a:cs typeface="Arial"/>
              <a:sym typeface="Arial"/>
            </a:endParaRPr>
          </a:p>
          <a:p>
            <a:pPr marL="0" marR="0" lvl="0" indent="0" algn="ctr" rtl="0">
              <a:spcBef>
                <a:spcPts val="0"/>
              </a:spcBef>
              <a:spcAft>
                <a:spcPts val="0"/>
              </a:spcAft>
              <a:buClr>
                <a:srgbClr val="000000"/>
              </a:buClr>
              <a:buSzPts val="2800"/>
              <a:buFont typeface="Arial"/>
              <a:buNone/>
            </a:pPr>
            <a:r>
              <a:rPr lang="en-US" sz="2400" b="1" dirty="0">
                <a:solidFill>
                  <a:srgbClr val="FF0000"/>
                </a:solidFill>
                <a:latin typeface="Roboto Slab" panose="020B0604020202020204" charset="0"/>
                <a:ea typeface="Roboto Slab" panose="020B0604020202020204" charset="0"/>
                <a:cs typeface="Trebuchet MS"/>
                <a:sym typeface="Trebuchet MS"/>
              </a:rPr>
              <a:t> for OAP in Particle Physics</a:t>
            </a:r>
            <a:endParaRPr sz="2400" dirty="0">
              <a:solidFill>
                <a:srgbClr val="000000"/>
              </a:solidFill>
              <a:latin typeface="Roboto Slab" panose="020B0604020202020204" charset="0"/>
              <a:ea typeface="Roboto Slab" panose="020B0604020202020204" charset="0"/>
              <a:cs typeface="Arial"/>
              <a:sym typeface="Arial"/>
            </a:endParaRPr>
          </a:p>
          <a:p>
            <a:pPr marL="0" marR="0" lvl="0" indent="0" algn="ctr" rtl="0">
              <a:spcBef>
                <a:spcPts val="0"/>
              </a:spcBef>
              <a:spcAft>
                <a:spcPts val="0"/>
              </a:spcAft>
              <a:buClr>
                <a:srgbClr val="000000"/>
              </a:buClr>
              <a:buSzPts val="2800"/>
              <a:buFont typeface="Arial"/>
              <a:buNone/>
            </a:pPr>
            <a:r>
              <a:rPr lang="en-US" sz="2400" i="1" dirty="0">
                <a:solidFill>
                  <a:srgbClr val="FF0000"/>
                </a:solidFill>
                <a:latin typeface="Roboto Slab" panose="020B0604020202020204" charset="0"/>
                <a:ea typeface="Roboto Slab" panose="020B0604020202020204" charset="0"/>
                <a:cs typeface="Trebuchet MS"/>
                <a:sym typeface="Trebuchet MS"/>
              </a:rPr>
              <a:t>scoap3.org</a:t>
            </a:r>
            <a:endParaRPr sz="2400" b="1" dirty="0">
              <a:solidFill>
                <a:srgbClr val="FF0000"/>
              </a:solidFill>
              <a:latin typeface="Roboto Slab" panose="020B0604020202020204" charset="0"/>
              <a:ea typeface="Roboto Slab" panose="020B0604020202020204" charset="0"/>
              <a:cs typeface="Trebuchet MS"/>
              <a:sym typeface="Trebuchet MS"/>
            </a:endParaRPr>
          </a:p>
          <a:p>
            <a:pPr marL="342900" marR="0" lvl="0" indent="-342900" rtl="0">
              <a:spcBef>
                <a:spcPts val="0"/>
              </a:spcBef>
              <a:spcAft>
                <a:spcPts val="0"/>
              </a:spcAft>
              <a:buClr>
                <a:srgbClr val="FF0000"/>
              </a:buClr>
              <a:buSzPts val="2400"/>
              <a:buFont typeface="Arial" panose="020B0604020202020204" pitchFamily="34" charset="0"/>
              <a:buChar char="•"/>
            </a:pPr>
            <a:endParaRPr lang="en-US" sz="2400" i="1" dirty="0">
              <a:solidFill>
                <a:srgbClr val="FF0000"/>
              </a:solidFill>
              <a:latin typeface="Fira Sans" panose="020B0604020202020204" charset="0"/>
              <a:ea typeface="Trebuchet MS"/>
              <a:cs typeface="Trebuchet MS"/>
              <a:sym typeface="Trebuchet MS"/>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i="1" dirty="0" err="1">
                <a:solidFill>
                  <a:srgbClr val="FF0000"/>
                </a:solidFill>
                <a:latin typeface="Fira Sans" panose="020B0604020202020204" charset="0"/>
                <a:ea typeface="Trebuchet MS"/>
                <a:cs typeface="Trebuchet MS"/>
                <a:sym typeface="Trebuchet MS"/>
              </a:rPr>
              <a:t>Gara</a:t>
            </a:r>
            <a:r>
              <a:rPr lang="en-US" sz="2400" i="1" dirty="0">
                <a:solidFill>
                  <a:srgbClr val="FF0000"/>
                </a:solidFill>
                <a:latin typeface="Fira Sans" panose="020B0604020202020204" charset="0"/>
                <a:ea typeface="Trebuchet MS"/>
                <a:cs typeface="Trebuchet MS"/>
                <a:sym typeface="Trebuchet MS"/>
              </a:rPr>
              <a:t> </a:t>
            </a:r>
            <a:r>
              <a:rPr lang="en-US" sz="2400" i="1" dirty="0" err="1">
                <a:solidFill>
                  <a:srgbClr val="FF0000"/>
                </a:solidFill>
                <a:latin typeface="Fira Sans" panose="020B0604020202020204" charset="0"/>
                <a:ea typeface="Trebuchet MS"/>
                <a:cs typeface="Trebuchet MS"/>
                <a:sym typeface="Trebuchet MS"/>
              </a:rPr>
              <a:t>commerciale</a:t>
            </a:r>
            <a:endParaRPr sz="2400" i="1" dirty="0">
              <a:solidFill>
                <a:srgbClr val="FF0000"/>
              </a:solidFill>
              <a:latin typeface="Fira Sans" panose="020B0604020202020204" charset="0"/>
              <a:ea typeface="Trebuchet MS"/>
              <a:cs typeface="Trebuchet MS"/>
              <a:sym typeface="Trebuchet MS"/>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i="1" dirty="0" err="1">
                <a:solidFill>
                  <a:srgbClr val="FF0000"/>
                </a:solidFill>
                <a:latin typeface="Fira Sans" panose="020B0604020202020204" charset="0"/>
                <a:ea typeface="Trebuchet MS"/>
                <a:cs typeface="Trebuchet MS"/>
                <a:sym typeface="Trebuchet MS"/>
              </a:rPr>
              <a:t>Abbonamenti</a:t>
            </a:r>
            <a:r>
              <a:rPr lang="en-US" sz="2400" i="1" dirty="0">
                <a:solidFill>
                  <a:srgbClr val="FF0000"/>
                </a:solidFill>
                <a:latin typeface="Fira Sans" panose="020B0604020202020204" charset="0"/>
                <a:ea typeface="Trebuchet MS"/>
                <a:cs typeface="Trebuchet MS"/>
                <a:sym typeface="Trebuchet MS"/>
              </a:rPr>
              <a:t> </a:t>
            </a:r>
            <a:r>
              <a:rPr lang="en-US" sz="2400" i="1" dirty="0">
                <a:solidFill>
                  <a:srgbClr val="FF0000"/>
                </a:solidFill>
                <a:latin typeface="Fira Sans" panose="020B0604020202020204" charset="0"/>
                <a:ea typeface="Trebuchet MS"/>
                <a:cs typeface="Trebuchet MS"/>
                <a:sym typeface="Wingdings" panose="05000000000000000000" pitchFamily="2" charset="2"/>
              </a:rPr>
              <a:t></a:t>
            </a:r>
            <a:r>
              <a:rPr lang="en-US" sz="2400" i="1" dirty="0">
                <a:solidFill>
                  <a:srgbClr val="FF0000"/>
                </a:solidFill>
                <a:latin typeface="Fira Sans" panose="020B0604020202020204" charset="0"/>
                <a:ea typeface="Trebuchet MS"/>
                <a:cs typeface="Trebuchet MS"/>
                <a:sym typeface="Trebuchet MS"/>
              </a:rPr>
              <a:t> APC </a:t>
            </a:r>
            <a:endParaRPr sz="2400" dirty="0">
              <a:solidFill>
                <a:srgbClr val="000000"/>
              </a:solidFill>
              <a:latin typeface="Fira Sans" panose="020B0604020202020204" charset="0"/>
              <a:ea typeface="Arial"/>
              <a:cs typeface="Arial"/>
              <a:sym typeface="Arial"/>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i="1" dirty="0" err="1">
                <a:solidFill>
                  <a:srgbClr val="FF0000"/>
                </a:solidFill>
                <a:latin typeface="Fira Sans" panose="020B0604020202020204" charset="0"/>
                <a:ea typeface="Trebuchet MS"/>
                <a:cs typeface="Trebuchet MS"/>
                <a:sym typeface="Trebuchet MS"/>
              </a:rPr>
              <a:t>Collaborazione</a:t>
            </a:r>
            <a:r>
              <a:rPr lang="en-US" sz="2400" i="1" dirty="0">
                <a:solidFill>
                  <a:srgbClr val="FF0000"/>
                </a:solidFill>
                <a:latin typeface="Fira Sans" panose="020B0604020202020204" charset="0"/>
                <a:ea typeface="Trebuchet MS"/>
                <a:cs typeface="Trebuchet MS"/>
                <a:sym typeface="Trebuchet MS"/>
              </a:rPr>
              <a:t> </a:t>
            </a:r>
            <a:r>
              <a:rPr lang="en-US" sz="2400" i="1" dirty="0" err="1">
                <a:solidFill>
                  <a:srgbClr val="FF0000"/>
                </a:solidFill>
                <a:latin typeface="Fira Sans" panose="020B0604020202020204" charset="0"/>
                <a:ea typeface="Trebuchet MS"/>
                <a:cs typeface="Trebuchet MS"/>
                <a:sym typeface="Trebuchet MS"/>
              </a:rPr>
              <a:t>globale</a:t>
            </a:r>
            <a:endParaRPr sz="2400" dirty="0">
              <a:solidFill>
                <a:srgbClr val="000000"/>
              </a:solidFill>
              <a:latin typeface="Fira Sans" panose="020B0604020202020204" charset="0"/>
              <a:ea typeface="Arial"/>
              <a:cs typeface="Arial"/>
              <a:sym typeface="Arial"/>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b="1" i="1" dirty="0">
                <a:solidFill>
                  <a:srgbClr val="FF0000"/>
                </a:solidFill>
                <a:latin typeface="Fira Sans" panose="020B0604020202020204" charset="0"/>
                <a:ea typeface="Trebuchet MS"/>
                <a:cs typeface="Trebuchet MS"/>
                <a:sym typeface="Trebuchet MS"/>
              </a:rPr>
              <a:t>NO Authors-pay</a:t>
            </a:r>
            <a:endParaRPr sz="2400" b="1" dirty="0">
              <a:solidFill>
                <a:srgbClr val="000000"/>
              </a:solidFill>
              <a:latin typeface="Fira Sans" panose="020B0604020202020204" charset="0"/>
              <a:ea typeface="Arial"/>
              <a:cs typeface="Arial"/>
              <a:sym typeface="Arial"/>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b="1" i="1" dirty="0">
                <a:solidFill>
                  <a:srgbClr val="FF0000"/>
                </a:solidFill>
                <a:latin typeface="Fira Sans" panose="020B0604020202020204" charset="0"/>
                <a:ea typeface="Trebuchet MS"/>
                <a:cs typeface="Trebuchet MS"/>
                <a:sym typeface="Trebuchet MS"/>
              </a:rPr>
              <a:t>NO double-dipping</a:t>
            </a:r>
            <a:endParaRPr sz="2400" b="1" dirty="0">
              <a:solidFill>
                <a:srgbClr val="000000"/>
              </a:solidFill>
              <a:latin typeface="Fira Sans" panose="020B0604020202020204" charset="0"/>
              <a:ea typeface="Arial"/>
              <a:cs typeface="Arial"/>
              <a:sym typeface="Arial"/>
            </a:endParaRPr>
          </a:p>
          <a:p>
            <a:pPr marL="342900" marR="0" lvl="0" indent="-342900" rtl="0">
              <a:spcBef>
                <a:spcPts val="0"/>
              </a:spcBef>
              <a:spcAft>
                <a:spcPts val="0"/>
              </a:spcAft>
              <a:buClr>
                <a:srgbClr val="FF0000"/>
              </a:buClr>
              <a:buSzPts val="2400"/>
              <a:buFont typeface="Arial" panose="020B0604020202020204" pitchFamily="34" charset="0"/>
              <a:buChar char="•"/>
            </a:pPr>
            <a:r>
              <a:rPr lang="en-US" sz="2400" b="1" u="sng" dirty="0">
                <a:solidFill>
                  <a:srgbClr val="FF0000"/>
                </a:solidFill>
                <a:latin typeface="Fira Sans" panose="020B0604020202020204" charset="0"/>
                <a:ea typeface="Trebuchet MS"/>
                <a:cs typeface="Trebuchet MS"/>
                <a:sym typeface="Trebuchet MS"/>
              </a:rPr>
              <a:t>INFN </a:t>
            </a:r>
            <a:r>
              <a:rPr lang="en-US" sz="2400" b="1" u="sng" dirty="0" err="1">
                <a:solidFill>
                  <a:srgbClr val="FF0000"/>
                </a:solidFill>
                <a:latin typeface="Fira Sans" panose="020B0604020202020204" charset="0"/>
                <a:ea typeface="Trebuchet MS"/>
                <a:cs typeface="Trebuchet MS"/>
                <a:sym typeface="Trebuchet MS"/>
              </a:rPr>
              <a:t>coordina</a:t>
            </a:r>
            <a:r>
              <a:rPr lang="en-US" sz="2400" b="1" u="sng" dirty="0">
                <a:solidFill>
                  <a:srgbClr val="FF0000"/>
                </a:solidFill>
                <a:latin typeface="Fira Sans" panose="020B0604020202020204" charset="0"/>
                <a:ea typeface="Trebuchet MS"/>
                <a:cs typeface="Trebuchet MS"/>
                <a:sym typeface="Trebuchet MS"/>
              </a:rPr>
              <a:t> </a:t>
            </a:r>
            <a:r>
              <a:rPr lang="en-US" sz="2400" b="1" u="sng" dirty="0" err="1">
                <a:solidFill>
                  <a:srgbClr val="FF0000"/>
                </a:solidFill>
                <a:latin typeface="Fira Sans" panose="020B0604020202020204" charset="0"/>
                <a:ea typeface="Trebuchet MS"/>
                <a:cs typeface="Trebuchet MS"/>
                <a:sym typeface="Trebuchet MS"/>
              </a:rPr>
              <a:t>i</a:t>
            </a:r>
            <a:r>
              <a:rPr lang="en-US" sz="2400" b="1" u="sng" dirty="0">
                <a:solidFill>
                  <a:srgbClr val="FF0000"/>
                </a:solidFill>
                <a:latin typeface="Fira Sans" panose="020B0604020202020204" charset="0"/>
                <a:ea typeface="Trebuchet MS"/>
                <a:cs typeface="Trebuchet MS"/>
                <a:sym typeface="Trebuchet MS"/>
              </a:rPr>
              <a:t> partner </a:t>
            </a:r>
            <a:r>
              <a:rPr lang="en-US" sz="2400" b="1" u="sng" dirty="0" err="1">
                <a:solidFill>
                  <a:srgbClr val="FF0000"/>
                </a:solidFill>
                <a:latin typeface="Fira Sans" panose="020B0604020202020204" charset="0"/>
                <a:ea typeface="Trebuchet MS"/>
                <a:cs typeface="Trebuchet MS"/>
                <a:sym typeface="Trebuchet MS"/>
              </a:rPr>
              <a:t>italiani</a:t>
            </a:r>
            <a:r>
              <a:rPr lang="en-US" sz="2400" b="1" u="sng" dirty="0">
                <a:solidFill>
                  <a:srgbClr val="FF0000"/>
                </a:solidFill>
                <a:latin typeface="Fira Sans" panose="020B0604020202020204" charset="0"/>
                <a:ea typeface="Trebuchet MS"/>
                <a:cs typeface="Trebuchet MS"/>
                <a:sym typeface="Trebuchet MS"/>
              </a:rPr>
              <a:t> in </a:t>
            </a:r>
            <a:r>
              <a:rPr lang="en-US" sz="2400" b="1" u="sng" dirty="0" err="1">
                <a:solidFill>
                  <a:srgbClr val="FF0000"/>
                </a:solidFill>
                <a:latin typeface="Fira Sans" panose="020B0604020202020204" charset="0"/>
                <a:ea typeface="Trebuchet MS"/>
                <a:cs typeface="Trebuchet MS"/>
                <a:sym typeface="Trebuchet MS"/>
              </a:rPr>
              <a:t>collaborazione</a:t>
            </a:r>
            <a:r>
              <a:rPr lang="en-US" sz="2400" b="1" u="sng" dirty="0">
                <a:solidFill>
                  <a:srgbClr val="FF0000"/>
                </a:solidFill>
                <a:latin typeface="Fira Sans" panose="020B0604020202020204" charset="0"/>
                <a:ea typeface="Trebuchet MS"/>
                <a:cs typeface="Trebuchet MS"/>
                <a:sym typeface="Trebuchet MS"/>
              </a:rPr>
              <a:t> con CRUI</a:t>
            </a:r>
            <a:endParaRPr sz="2400" dirty="0">
              <a:solidFill>
                <a:srgbClr val="000000"/>
              </a:solidFill>
              <a:latin typeface="Fira Sans" panose="020B0604020202020204" charset="0"/>
              <a:ea typeface="Arial"/>
              <a:cs typeface="Arial"/>
              <a:sym typeface="Arial"/>
            </a:endParaRPr>
          </a:p>
        </p:txBody>
      </p:sp>
      <p:pic>
        <p:nvPicPr>
          <p:cNvPr id="872" name="Google Shape;872;p67" descr="license.img"/>
          <p:cNvPicPr preferRelativeResize="0"/>
          <p:nvPr/>
        </p:nvPicPr>
        <p:blipFill rotWithShape="1">
          <a:blip r:embed="rId4">
            <a:alphaModFix/>
          </a:blip>
          <a:srcRect/>
          <a:stretch/>
        </p:blipFill>
        <p:spPr>
          <a:xfrm rot="16200000">
            <a:off x="182445" y="5653532"/>
            <a:ext cx="499872" cy="283464"/>
          </a:xfrm>
          <a:prstGeom prst="rect">
            <a:avLst/>
          </a:prstGeom>
          <a:noFill/>
          <a:ln>
            <a:noFill/>
          </a:ln>
        </p:spPr>
      </p:pic>
      <p:sp>
        <p:nvSpPr>
          <p:cNvPr id="873" name="Google Shape;873;p67"/>
          <p:cNvSpPr txBox="1"/>
          <p:nvPr/>
        </p:nvSpPr>
        <p:spPr>
          <a:xfrm>
            <a:off x="4572000" y="4871819"/>
            <a:ext cx="3657243"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1"/>
                </a:solidFill>
                <a:latin typeface="Fira Sans" panose="020B0604020202020204" charset="0"/>
                <a:ea typeface="Calibri"/>
                <a:cs typeface="Calibri"/>
                <a:sym typeface="Calibri"/>
              </a:rPr>
              <a:t>SCOAP3-funded articles:</a:t>
            </a:r>
            <a:endParaRPr dirty="0">
              <a:latin typeface="Fira Sans" panose="020B0604020202020204" charset="0"/>
            </a:endParaRPr>
          </a:p>
          <a:p>
            <a:pPr marL="0" marR="0" lvl="0" indent="0" algn="ctr" rtl="0">
              <a:spcBef>
                <a:spcPts val="0"/>
              </a:spcBef>
              <a:spcAft>
                <a:spcPts val="0"/>
              </a:spcAft>
              <a:buNone/>
            </a:pPr>
            <a:r>
              <a:rPr lang="en-US" sz="2400" b="1" dirty="0">
                <a:solidFill>
                  <a:schemeClr val="dk1"/>
                </a:solidFill>
                <a:latin typeface="Fira Sans" panose="020B0604020202020204" charset="0"/>
                <a:ea typeface="Calibri"/>
                <a:cs typeface="Calibri"/>
                <a:sym typeface="Calibri"/>
              </a:rPr>
              <a:t>hep-ex hep-</a:t>
            </a:r>
            <a:r>
              <a:rPr lang="en-US" sz="2400" b="1" dirty="0" err="1">
                <a:solidFill>
                  <a:schemeClr val="dk1"/>
                </a:solidFill>
                <a:latin typeface="Fira Sans" panose="020B0604020202020204" charset="0"/>
                <a:ea typeface="Calibri"/>
                <a:cs typeface="Calibri"/>
                <a:sym typeface="Calibri"/>
              </a:rPr>
              <a:t>ph</a:t>
            </a:r>
            <a:endParaRPr sz="2400" b="1" dirty="0">
              <a:solidFill>
                <a:schemeClr val="dk1"/>
              </a:solidFill>
              <a:latin typeface="Fira Sans" panose="020B0604020202020204" charset="0"/>
              <a:ea typeface="Calibri"/>
              <a:cs typeface="Calibri"/>
              <a:sym typeface="Calibri"/>
            </a:endParaRPr>
          </a:p>
          <a:p>
            <a:pPr marL="0" marR="0" lvl="0" indent="0" algn="ctr" rtl="0">
              <a:spcBef>
                <a:spcPts val="0"/>
              </a:spcBef>
              <a:spcAft>
                <a:spcPts val="0"/>
              </a:spcAft>
              <a:buNone/>
            </a:pPr>
            <a:r>
              <a:rPr lang="en-US" sz="2400" b="1" dirty="0">
                <a:solidFill>
                  <a:schemeClr val="dk1"/>
                </a:solidFill>
                <a:latin typeface="Fira Sans" panose="020B0604020202020204" charset="0"/>
                <a:ea typeface="Calibri"/>
                <a:cs typeface="Calibri"/>
                <a:sym typeface="Calibri"/>
              </a:rPr>
              <a:t>hep-</a:t>
            </a:r>
            <a:r>
              <a:rPr lang="en-US" sz="2400" b="1" dirty="0" err="1">
                <a:solidFill>
                  <a:schemeClr val="dk1"/>
                </a:solidFill>
                <a:latin typeface="Fira Sans" panose="020B0604020202020204" charset="0"/>
                <a:ea typeface="Calibri"/>
                <a:cs typeface="Calibri"/>
                <a:sym typeface="Calibri"/>
              </a:rPr>
              <a:t>th</a:t>
            </a:r>
            <a:r>
              <a:rPr lang="en-US" sz="2400" b="1" dirty="0">
                <a:solidFill>
                  <a:schemeClr val="dk1"/>
                </a:solidFill>
                <a:latin typeface="Fira Sans" panose="020B0604020202020204" charset="0"/>
                <a:ea typeface="Calibri"/>
                <a:cs typeface="Calibri"/>
                <a:sym typeface="Calibri"/>
              </a:rPr>
              <a:t> hep-</a:t>
            </a:r>
            <a:r>
              <a:rPr lang="en-US" sz="2400" b="1" dirty="0" err="1">
                <a:solidFill>
                  <a:schemeClr val="dk1"/>
                </a:solidFill>
                <a:latin typeface="Fira Sans" panose="020B0604020202020204" charset="0"/>
                <a:ea typeface="Calibri"/>
                <a:cs typeface="Calibri"/>
                <a:sym typeface="Calibri"/>
              </a:rPr>
              <a:t>lat</a:t>
            </a:r>
            <a:endParaRPr sz="2400" b="1" dirty="0">
              <a:solidFill>
                <a:schemeClr val="dk1"/>
              </a:solidFill>
              <a:latin typeface="Fira Sans" panose="020B0604020202020204" charset="0"/>
              <a:ea typeface="Calibri"/>
              <a:cs typeface="Calibri"/>
              <a:sym typeface="Calibri"/>
            </a:endParaRPr>
          </a:p>
        </p:txBody>
      </p:sp>
      <p:sp>
        <p:nvSpPr>
          <p:cNvPr id="2" name="Footer Placeholder 1">
            <a:extLst>
              <a:ext uri="{FF2B5EF4-FFF2-40B4-BE49-F238E27FC236}">
                <a16:creationId xmlns:a16="http://schemas.microsoft.com/office/drawing/2014/main" id="{CA4BCAEE-E034-B94A-9E02-0F9F3E8304BD}"/>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BE650FEF-7E83-3742-ABD7-9BFDB86C10C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40</a:t>
            </a:fld>
            <a:endParaRPr lang="en-US"/>
          </a:p>
        </p:txBody>
      </p:sp>
    </p:spTree>
    <p:extLst>
      <p:ext uri="{BB962C8B-B14F-4D97-AF65-F5344CB8AC3E}">
        <p14:creationId xmlns:p14="http://schemas.microsoft.com/office/powerpoint/2010/main" val="1634379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4"/>
          <p:cNvSpPr txBox="1">
            <a:spLocks noGrp="1"/>
          </p:cNvSpPr>
          <p:nvPr>
            <p:ph type="title"/>
          </p:nvPr>
        </p:nvSpPr>
        <p:spPr>
          <a:xfrm>
            <a:off x="427643" y="49666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b="1" dirty="0"/>
              <a:t>Iniziative OA </a:t>
            </a:r>
            <a:r>
              <a:rPr lang="en-US" sz="3600" i="1" dirty="0"/>
              <a:t>(dal 2016)</a:t>
            </a:r>
            <a:endParaRPr i="1" dirty="0"/>
          </a:p>
        </p:txBody>
      </p:sp>
      <p:sp>
        <p:nvSpPr>
          <p:cNvPr id="259" name="Google Shape;259;p14"/>
          <p:cNvSpPr txBox="1">
            <a:spLocks noGrp="1"/>
          </p:cNvSpPr>
          <p:nvPr>
            <p:ph type="body" idx="1"/>
          </p:nvPr>
        </p:nvSpPr>
        <p:spPr>
          <a:xfrm>
            <a:off x="262181" y="1421619"/>
            <a:ext cx="8675920" cy="4800600"/>
          </a:xfrm>
          <a:prstGeom prst="rect">
            <a:avLst/>
          </a:prstGeom>
          <a:noFill/>
          <a:ln>
            <a:noFill/>
          </a:ln>
        </p:spPr>
        <p:txBody>
          <a:bodyPr spcFirstLastPara="1" wrap="square" lIns="91425" tIns="45700" rIns="91425" bIns="45700" anchor="t" anchorCtr="0">
            <a:noAutofit/>
          </a:bodyPr>
          <a:lstStyle/>
          <a:p>
            <a:pPr marL="508635">
              <a:lnSpc>
                <a:spcPct val="80000"/>
              </a:lnSpc>
              <a:spcBef>
                <a:spcPts val="300"/>
              </a:spcBef>
              <a:spcAft>
                <a:spcPts val="300"/>
              </a:spcAft>
              <a:buSzPts val="2520"/>
              <a:buFont typeface="Wingdings" panose="05000000000000000000" pitchFamily="2" charset="2"/>
              <a:buChar char="Ø"/>
            </a:pPr>
            <a:r>
              <a:rPr lang="en-US" sz="2000" b="1" dirty="0">
                <a:solidFill>
                  <a:schemeClr val="bg1">
                    <a:lumMod val="75000"/>
                  </a:schemeClr>
                </a:solidFill>
                <a:latin typeface="Roboto Slab" panose="020B0604020202020204" charset="0"/>
                <a:ea typeface="Roboto Slab" panose="020B0604020202020204" charset="0"/>
                <a:cs typeface="Courier New"/>
                <a:sym typeface="Courier New"/>
              </a:rPr>
              <a:t>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scoap3.org - </a:t>
            </a:r>
            <a:r>
              <a:rPr lang="en-US" sz="2400" b="1" dirty="0">
                <a:solidFill>
                  <a:schemeClr val="bg1">
                    <a:lumMod val="75000"/>
                  </a:schemeClr>
                </a:solidFill>
                <a:latin typeface="Roboto Slab" panose="020B0604020202020204" charset="0"/>
                <a:ea typeface="Roboto Slab" panose="020B0604020202020204" charset="0"/>
              </a:rPr>
              <a:t>INFN,CRUI, ENEA, CNR</a:t>
            </a:r>
            <a:endParaRPr lang="en-US" sz="2000" b="1" dirty="0">
              <a:solidFill>
                <a:schemeClr val="bg1">
                  <a:lumMod val="75000"/>
                </a:schemeClr>
              </a:solidFill>
              <a:latin typeface="Roboto Slab" panose="020B0604020202020204" charset="0"/>
              <a:ea typeface="Roboto Slab" panose="020B0604020202020204" charset="0"/>
            </a:endParaRPr>
          </a:p>
          <a:p>
            <a:pPr marL="622935" lvl="1" indent="0">
              <a:lnSpc>
                <a:spcPct val="80000"/>
              </a:lnSpc>
              <a:spcBef>
                <a:spcPts val="300"/>
              </a:spcBef>
              <a:spcAft>
                <a:spcPts val="300"/>
              </a:spcAft>
              <a:buSzPts val="2520"/>
              <a:buNone/>
            </a:pPr>
            <a:r>
              <a:rPr lang="en-US" sz="1850" dirty="0" err="1">
                <a:solidFill>
                  <a:schemeClr val="bg1">
                    <a:lumMod val="75000"/>
                  </a:schemeClr>
                </a:solidFill>
                <a:latin typeface="Fira Sans" panose="020B0604020202020204" charset="0"/>
              </a:rPr>
              <a:t>Promosso</a:t>
            </a:r>
            <a:r>
              <a:rPr lang="en-US" sz="1850" dirty="0">
                <a:solidFill>
                  <a:schemeClr val="bg1">
                    <a:lumMod val="75000"/>
                  </a:schemeClr>
                </a:solidFill>
                <a:latin typeface="Fira Sans" panose="020B0604020202020204" charset="0"/>
              </a:rPr>
              <a:t> dal CERN. </a:t>
            </a:r>
            <a:r>
              <a:rPr lang="en-US" sz="1850" dirty="0" err="1">
                <a:solidFill>
                  <a:schemeClr val="bg1">
                    <a:lumMod val="75000"/>
                  </a:schemeClr>
                </a:solidFill>
                <a:latin typeface="Fira Sans" panose="020B0604020202020204" charset="0"/>
              </a:rPr>
              <a:t>Collaborazione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mondiale</a:t>
            </a:r>
            <a:r>
              <a:rPr lang="en-US" sz="1850" dirty="0">
                <a:solidFill>
                  <a:schemeClr val="bg1">
                    <a:lumMod val="75000"/>
                  </a:schemeClr>
                </a:solidFill>
                <a:latin typeface="Fira Sans" panose="020B0604020202020204" charset="0"/>
              </a:rPr>
              <a:t> di </a:t>
            </a:r>
            <a:r>
              <a:rPr lang="en-US" sz="1850" dirty="0" err="1">
                <a:solidFill>
                  <a:schemeClr val="bg1">
                    <a:lumMod val="75000"/>
                  </a:schemeClr>
                </a:solidFill>
                <a:latin typeface="Fira Sans" panose="020B0604020202020204" charset="0"/>
              </a:rPr>
              <a:t>istituti</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operanti</a:t>
            </a:r>
            <a:r>
              <a:rPr lang="en-US" sz="1850" dirty="0">
                <a:solidFill>
                  <a:schemeClr val="bg1">
                    <a:lumMod val="75000"/>
                  </a:schemeClr>
                </a:solidFill>
                <a:latin typeface="Fira Sans" panose="020B0604020202020204" charset="0"/>
              </a:rPr>
              <a:t> in </a:t>
            </a:r>
            <a:r>
              <a:rPr lang="en-US" sz="1850" dirty="0" err="1">
                <a:solidFill>
                  <a:schemeClr val="bg1">
                    <a:lumMod val="75000"/>
                  </a:schemeClr>
                </a:solidFill>
                <a:latin typeface="Fira Sans" panose="020B0604020202020204" charset="0"/>
              </a:rPr>
              <a:t>fisica</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delle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particelle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Gara</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commerciale</a:t>
            </a:r>
            <a:r>
              <a:rPr lang="en-US" sz="1850" dirty="0">
                <a:solidFill>
                  <a:schemeClr val="bg1">
                    <a:lumMod val="75000"/>
                  </a:schemeClr>
                </a:solidFill>
                <a:latin typeface="Fira Sans" panose="020B0604020202020204" charset="0"/>
              </a:rPr>
              <a:t> e </a:t>
            </a:r>
            <a:r>
              <a:rPr lang="en-US" sz="1850" dirty="0" err="1">
                <a:solidFill>
                  <a:schemeClr val="bg1">
                    <a:lumMod val="75000"/>
                  </a:schemeClr>
                </a:solidFill>
                <a:latin typeface="Fira Sans" panose="020B0604020202020204" charset="0"/>
              </a:rPr>
              <a:t>selezione</a:t>
            </a:r>
            <a:r>
              <a:rPr lang="en-US" sz="1850" dirty="0">
                <a:solidFill>
                  <a:schemeClr val="bg1">
                    <a:lumMod val="75000"/>
                  </a:schemeClr>
                </a:solidFill>
                <a:latin typeface="Fira Sans" panose="020B0604020202020204" charset="0"/>
              </a:rPr>
              <a:t> APC </a:t>
            </a:r>
            <a:r>
              <a:rPr lang="en-US" sz="1850" dirty="0" err="1">
                <a:solidFill>
                  <a:schemeClr val="bg1">
                    <a:lumMod val="75000"/>
                  </a:schemeClr>
                </a:solidFill>
                <a:latin typeface="Fira Sans" panose="020B0604020202020204" charset="0"/>
              </a:rPr>
              <a:t>migliore</a:t>
            </a:r>
            <a:r>
              <a:rPr lang="en-US" sz="1850" dirty="0">
                <a:solidFill>
                  <a:schemeClr val="bg1">
                    <a:lumMod val="75000"/>
                  </a:schemeClr>
                </a:solidFill>
                <a:latin typeface="Fira Sans" panose="020B0604020202020204" charset="0"/>
              </a:rPr>
              <a:t>. Le </a:t>
            </a:r>
            <a:r>
              <a:rPr lang="en-US" sz="1850" dirty="0" err="1">
                <a:solidFill>
                  <a:schemeClr val="bg1">
                    <a:lumMod val="75000"/>
                  </a:schemeClr>
                </a:solidFill>
                <a:latin typeface="Fira Sans" panose="020B0604020202020204" charset="0"/>
              </a:rPr>
              <a:t>riviste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selezionate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sono</a:t>
            </a:r>
            <a:r>
              <a:rPr lang="en-US" sz="1850" dirty="0">
                <a:solidFill>
                  <a:schemeClr val="bg1">
                    <a:lumMod val="75000"/>
                  </a:schemeClr>
                </a:solidFill>
                <a:latin typeface="Fira Sans" panose="020B0604020202020204" charset="0"/>
              </a:rPr>
              <a:t> convertite </a:t>
            </a:r>
            <a:r>
              <a:rPr lang="en-US" sz="1850" dirty="0" err="1">
                <a:solidFill>
                  <a:schemeClr val="bg1">
                    <a:lumMod val="75000"/>
                  </a:schemeClr>
                </a:solidFill>
                <a:latin typeface="Fira Sans" panose="020B0604020202020204" charset="0"/>
              </a:rPr>
              <a:t>integralmente</a:t>
            </a:r>
            <a:r>
              <a:rPr lang="en-US" sz="1850" dirty="0">
                <a:solidFill>
                  <a:schemeClr val="bg1">
                    <a:lumMod val="75000"/>
                  </a:schemeClr>
                </a:solidFill>
                <a:latin typeface="Fira Sans" panose="020B0604020202020204" charset="0"/>
              </a:rPr>
              <a:t> in OA.</a:t>
            </a:r>
          </a:p>
          <a:p>
            <a:pPr marL="508635">
              <a:lnSpc>
                <a:spcPct val="80000"/>
              </a:lnSpc>
              <a:spcBef>
                <a:spcPts val="300"/>
              </a:spcBef>
              <a:spcAft>
                <a:spcPts val="300"/>
              </a:spcAft>
              <a:buSzPts val="2520"/>
            </a:pPr>
            <a:endParaRPr lang="en-US" sz="2000" dirty="0">
              <a:latin typeface="Fira Sans" panose="020B0604020202020204" charset="0"/>
              <a:ea typeface="Courier New"/>
              <a:cs typeface="Courier New"/>
              <a:sym typeface="Courier New"/>
            </a:endParaRPr>
          </a:p>
          <a:p>
            <a:pPr marL="508635">
              <a:lnSpc>
                <a:spcPct val="80000"/>
              </a:lnSpc>
              <a:spcBef>
                <a:spcPts val="300"/>
              </a:spcBef>
              <a:spcAft>
                <a:spcPts val="300"/>
              </a:spcAft>
              <a:buSzPts val="2520"/>
              <a:buFont typeface="Wingdings" panose="05000000000000000000" pitchFamily="2" charset="2"/>
              <a:buChar char="Ø"/>
            </a:pPr>
            <a:r>
              <a:rPr lang="en-US" sz="2000" dirty="0">
                <a:solidFill>
                  <a:schemeClr val="tx1"/>
                </a:solidFill>
                <a:latin typeface="Fira Sans" panose="020B0604020202020204" charset="0"/>
                <a:ea typeface="Courier New"/>
                <a:cs typeface="Courier New"/>
                <a:sym typeface="Courier New"/>
              </a:rPr>
              <a:t>  </a:t>
            </a:r>
            <a:r>
              <a:rPr lang="en-US" sz="2400" b="1" dirty="0">
                <a:solidFill>
                  <a:schemeClr val="tx1"/>
                </a:solidFill>
                <a:highlight>
                  <a:srgbClr val="FFFF00"/>
                </a:highlight>
                <a:latin typeface="Roboto Slab" panose="020B0604020202020204" charset="0"/>
                <a:ea typeface="Roboto Slab" panose="020B0604020202020204" charset="0"/>
                <a:cs typeface="Courier New"/>
                <a:sym typeface="Courier New"/>
              </a:rPr>
              <a:t>oa2020.org - </a:t>
            </a:r>
            <a:r>
              <a:rPr lang="en-US" sz="2400" b="1" dirty="0">
                <a:solidFill>
                  <a:schemeClr val="tx1"/>
                </a:solidFill>
                <a:highlight>
                  <a:srgbClr val="FFFF00"/>
                </a:highlight>
                <a:latin typeface="Roboto Slab" panose="020B0604020202020204" charset="0"/>
                <a:ea typeface="Roboto Slab" panose="020B0604020202020204" charset="0"/>
              </a:rPr>
              <a:t>INFN e CRUI</a:t>
            </a:r>
          </a:p>
          <a:p>
            <a:pPr marL="622935" lvl="1" indent="0">
              <a:lnSpc>
                <a:spcPct val="80000"/>
              </a:lnSpc>
              <a:spcBef>
                <a:spcPts val="300"/>
              </a:spcBef>
              <a:spcAft>
                <a:spcPts val="300"/>
              </a:spcAft>
              <a:buSzPts val="2520"/>
              <a:buNone/>
            </a:pPr>
            <a:r>
              <a:rPr lang="en-US" sz="2000" dirty="0" err="1">
                <a:solidFill>
                  <a:schemeClr val="tx1"/>
                </a:solidFill>
                <a:highlight>
                  <a:srgbClr val="FFFF00"/>
                </a:highlight>
                <a:latin typeface="Fira Sans" panose="020B0604020202020204" charset="0"/>
              </a:rPr>
              <a:t>Promosso</a:t>
            </a:r>
            <a:r>
              <a:rPr lang="en-US" sz="2000" dirty="0">
                <a:solidFill>
                  <a:schemeClr val="tx1"/>
                </a:solidFill>
                <a:highlight>
                  <a:srgbClr val="FFFF00"/>
                </a:highlight>
                <a:latin typeface="Fira Sans" panose="020B0604020202020204" charset="0"/>
              </a:rPr>
              <a:t> dal Max Planck Inst. </a:t>
            </a:r>
            <a:r>
              <a:rPr lang="en-US" sz="2000" dirty="0" err="1">
                <a:solidFill>
                  <a:schemeClr val="tx1"/>
                </a:solidFill>
                <a:highlight>
                  <a:srgbClr val="FFFF00"/>
                </a:highlight>
                <a:latin typeface="Fira Sans" panose="020B0604020202020204" charset="0"/>
              </a:rPr>
              <a:t>Convertire</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spese</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degli</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abbonamenti</a:t>
            </a:r>
            <a:r>
              <a:rPr lang="en-US" sz="2000" dirty="0">
                <a:solidFill>
                  <a:schemeClr val="tx1"/>
                </a:solidFill>
                <a:highlight>
                  <a:srgbClr val="FFFF00"/>
                </a:highlight>
                <a:latin typeface="Fira Sans" panose="020B0604020202020204" charset="0"/>
              </a:rPr>
              <a:t> (4KEUR/</a:t>
            </a:r>
            <a:r>
              <a:rPr lang="en-US" sz="2000" dirty="0" err="1">
                <a:solidFill>
                  <a:schemeClr val="tx1"/>
                </a:solidFill>
                <a:highlight>
                  <a:srgbClr val="FFFF00"/>
                </a:highlight>
                <a:latin typeface="Fira Sans" panose="020B0604020202020204" charset="0"/>
              </a:rPr>
              <a:t>articolo</a:t>
            </a:r>
            <a:r>
              <a:rPr lang="en-US" sz="2000" dirty="0">
                <a:solidFill>
                  <a:schemeClr val="tx1"/>
                </a:solidFill>
                <a:highlight>
                  <a:srgbClr val="FFFF00"/>
                </a:highlight>
                <a:latin typeface="Fira Sans" panose="020B0604020202020204" charset="0"/>
              </a:rPr>
              <a:t>) in APC (1-2kEUR/</a:t>
            </a:r>
            <a:r>
              <a:rPr lang="en-US" sz="2000" dirty="0" err="1">
                <a:solidFill>
                  <a:schemeClr val="tx1"/>
                </a:solidFill>
                <a:highlight>
                  <a:srgbClr val="FFFF00"/>
                </a:highlight>
                <a:latin typeface="Fira Sans" panose="020B0604020202020204" charset="0"/>
              </a:rPr>
              <a:t>articolo</a:t>
            </a:r>
            <a:r>
              <a:rPr lang="en-US" sz="2000" dirty="0">
                <a:solidFill>
                  <a:schemeClr val="tx1"/>
                </a:solidFill>
                <a:highlight>
                  <a:srgbClr val="FFFF00"/>
                </a:highlight>
                <a:latin typeface="Fira Sans" panose="020B0604020202020204" charset="0"/>
              </a:rPr>
              <a:t> a regime).</a:t>
            </a:r>
            <a:br>
              <a:rPr lang="en-US" sz="2000" dirty="0">
                <a:latin typeface="Fira Sans" panose="020B0604020202020204" charset="0"/>
              </a:rPr>
            </a:br>
            <a:endParaRPr sz="2000" dirty="0">
              <a:latin typeface="Fira Sans" panose="020B0604020202020204" charset="0"/>
            </a:endParaRPr>
          </a:p>
          <a:p>
            <a:pPr marL="495935">
              <a:lnSpc>
                <a:spcPct val="80000"/>
              </a:lnSpc>
              <a:spcBef>
                <a:spcPts val="300"/>
              </a:spcBef>
              <a:spcAft>
                <a:spcPts val="300"/>
              </a:spcAft>
              <a:buSzPts val="2720"/>
              <a:buFont typeface="Wingdings" panose="05000000000000000000" pitchFamily="2" charset="2"/>
              <a:buChar char="Ø"/>
            </a:pPr>
            <a:r>
              <a:rPr lang="en-US" sz="2400" b="1" dirty="0">
                <a:solidFill>
                  <a:schemeClr val="bg1">
                    <a:lumMod val="75000"/>
                  </a:schemeClr>
                </a:solidFill>
                <a:latin typeface="Roboto Slab" panose="020B0604020202020204" charset="0"/>
                <a:ea typeface="Roboto Slab" panose="020B0604020202020204" charset="0"/>
              </a:rPr>
              <a:t>  Plan S -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cOAlition-S.org, </a:t>
            </a:r>
            <a:r>
              <a:rPr lang="en-US" sz="2400" b="1" dirty="0">
                <a:solidFill>
                  <a:schemeClr val="bg1">
                    <a:lumMod val="75000"/>
                  </a:schemeClr>
                </a:solidFill>
                <a:latin typeface="Roboto Slab" panose="020B0604020202020204" charset="0"/>
                <a:ea typeface="Roboto Slab" panose="020B0604020202020204" charset="0"/>
              </a:rPr>
              <a:t>INFN</a:t>
            </a:r>
            <a:endParaRPr lang="en-US" sz="2400" b="1" dirty="0">
              <a:solidFill>
                <a:schemeClr val="bg1">
                  <a:lumMod val="75000"/>
                </a:schemeClr>
              </a:solidFill>
              <a:latin typeface="Roboto Slab" panose="020B0604020202020204" charset="0"/>
              <a:ea typeface="Roboto Slab" panose="020B0604020202020204" charset="0"/>
              <a:cs typeface="Courier New"/>
              <a:sym typeface="Courier New"/>
            </a:endParaRPr>
          </a:p>
          <a:p>
            <a:pPr marL="153035" indent="0">
              <a:lnSpc>
                <a:spcPct val="80000"/>
              </a:lnSpc>
              <a:spcBef>
                <a:spcPts val="300"/>
              </a:spcBef>
              <a:spcAft>
                <a:spcPts val="300"/>
              </a:spcAft>
              <a:buSzPts val="2720"/>
              <a:buNone/>
            </a:pPr>
            <a:r>
              <a:rPr lang="en-US" sz="2000" dirty="0">
                <a:solidFill>
                  <a:schemeClr val="bg1">
                    <a:lumMod val="75000"/>
                  </a:schemeClr>
                </a:solidFill>
                <a:latin typeface="Fira Sans" panose="020B0604020202020204" charset="0"/>
                <a:cs typeface="Courier New"/>
                <a:sym typeface="Courier New"/>
              </a:rPr>
              <a:t>       </a:t>
            </a:r>
            <a:r>
              <a:rPr lang="en-US" sz="2000" dirty="0" err="1">
                <a:solidFill>
                  <a:schemeClr val="bg1">
                    <a:lumMod val="75000"/>
                  </a:schemeClr>
                </a:solidFill>
                <a:latin typeface="Fira Sans" panose="020B0604020202020204" charset="0"/>
              </a:rPr>
              <a:t>Gli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enti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finanziatori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aderenti</a:t>
            </a:r>
            <a:r>
              <a:rPr lang="en-US" sz="2000" dirty="0">
                <a:solidFill>
                  <a:schemeClr val="bg1">
                    <a:lumMod val="75000"/>
                  </a:schemeClr>
                </a:solidFill>
                <a:latin typeface="Fira Sans" panose="020B0604020202020204" charset="0"/>
              </a:rPr>
              <a:t>:</a:t>
            </a:r>
          </a:p>
          <a:p>
            <a:pPr marL="1410335" lvl="2">
              <a:lnSpc>
                <a:spcPct val="80000"/>
              </a:lnSpc>
              <a:spcBef>
                <a:spcPts val="0"/>
              </a:spcBef>
              <a:buSzPts val="2720"/>
            </a:pPr>
            <a:r>
              <a:rPr lang="en-US" sz="1600" dirty="0">
                <a:solidFill>
                  <a:schemeClr val="bg1">
                    <a:lumMod val="75000"/>
                  </a:schemeClr>
                </a:solidFill>
                <a:latin typeface="Fira Sans" panose="020B0604020202020204" charset="0"/>
              </a:rPr>
              <a:t>non </a:t>
            </a:r>
            <a:r>
              <a:rPr lang="en-US" sz="1600" dirty="0" err="1">
                <a:solidFill>
                  <a:schemeClr val="bg1">
                    <a:lumMod val="75000"/>
                  </a:schemeClr>
                </a:solidFill>
                <a:latin typeface="Fira Sans" panose="020B0604020202020204" charset="0"/>
              </a:rPr>
              <a:t>pagheranno</a:t>
            </a:r>
            <a:r>
              <a:rPr lang="en-US" sz="1600" dirty="0">
                <a:solidFill>
                  <a:schemeClr val="bg1">
                    <a:lumMod val="75000"/>
                  </a:schemeClr>
                </a:solidFill>
                <a:latin typeface="Fira Sans" panose="020B0604020202020204" charset="0"/>
              </a:rPr>
              <a:t> la </a:t>
            </a:r>
            <a:r>
              <a:rPr lang="en-US" sz="1600" dirty="0" err="1">
                <a:solidFill>
                  <a:schemeClr val="bg1">
                    <a:lumMod val="75000"/>
                  </a:schemeClr>
                </a:solidFill>
                <a:latin typeface="Fira Sans" panose="020B0604020202020204" charset="0"/>
              </a:rPr>
              <a:t>pubblicazione</a:t>
            </a:r>
            <a:r>
              <a:rPr lang="en-US" sz="1600" dirty="0">
                <a:solidFill>
                  <a:schemeClr val="bg1">
                    <a:lumMod val="75000"/>
                  </a:schemeClr>
                </a:solidFill>
                <a:latin typeface="Fira Sans" panose="020B0604020202020204" charset="0"/>
              </a:rPr>
              <a:t> di </a:t>
            </a:r>
            <a:r>
              <a:rPr lang="en-US" sz="1600" dirty="0" err="1">
                <a:solidFill>
                  <a:schemeClr val="bg1">
                    <a:lumMod val="75000"/>
                  </a:schemeClr>
                </a:solidFill>
                <a:latin typeface="Fira Sans" panose="020B0604020202020204" charset="0"/>
              </a:rPr>
              <a:t>articoli</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su</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riviste</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ibride</a:t>
            </a:r>
            <a:r>
              <a:rPr lang="en-US" sz="1600" dirty="0">
                <a:solidFill>
                  <a:schemeClr val="bg1">
                    <a:lumMod val="75000"/>
                  </a:schemeClr>
                </a:solidFill>
                <a:latin typeface="Fira Sans" panose="020B0604020202020204" charset="0"/>
              </a:rPr>
              <a:t> con double dipping</a:t>
            </a:r>
          </a:p>
          <a:p>
            <a:pPr marL="1410335" lvl="2">
              <a:lnSpc>
                <a:spcPct val="80000"/>
              </a:lnSpc>
              <a:spcBef>
                <a:spcPts val="0"/>
              </a:spcBef>
              <a:buSzPts val="2720"/>
            </a:pPr>
            <a:r>
              <a:rPr lang="en-US" sz="1600" dirty="0">
                <a:solidFill>
                  <a:schemeClr val="bg1">
                    <a:lumMod val="75000"/>
                  </a:schemeClr>
                </a:solidFill>
                <a:latin typeface="Fira Sans" panose="020B0604020202020204" charset="0"/>
              </a:rPr>
              <a:t>non </a:t>
            </a:r>
            <a:r>
              <a:rPr lang="en-US" sz="1600" dirty="0" err="1">
                <a:solidFill>
                  <a:schemeClr val="bg1">
                    <a:lumMod val="75000"/>
                  </a:schemeClr>
                </a:solidFill>
                <a:latin typeface="Fira Sans" panose="020B0604020202020204" charset="0"/>
              </a:rPr>
              <a:t>utilizzeranno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l’impact</a:t>
            </a:r>
            <a:r>
              <a:rPr lang="en-US" sz="1600" dirty="0">
                <a:solidFill>
                  <a:schemeClr val="bg1">
                    <a:lumMod val="75000"/>
                  </a:schemeClr>
                </a:solidFill>
                <a:latin typeface="Fira Sans" panose="020B0604020202020204" charset="0"/>
              </a:rPr>
              <a:t> Factor (IF)  per la </a:t>
            </a:r>
            <a:r>
              <a:rPr lang="en-US" sz="1600" dirty="0" err="1">
                <a:solidFill>
                  <a:schemeClr val="bg1">
                    <a:lumMod val="75000"/>
                  </a:schemeClr>
                </a:solidFill>
                <a:latin typeface="Fira Sans" panose="020B0604020202020204" charset="0"/>
              </a:rPr>
              <a:t>valutazione</a:t>
            </a:r>
            <a:endParaRPr lang="en-US" sz="1600" dirty="0">
              <a:solidFill>
                <a:schemeClr val="bg1">
                  <a:lumMod val="75000"/>
                </a:schemeClr>
              </a:solidFill>
              <a:latin typeface="Fira Sans" panose="020B0604020202020204" charset="0"/>
            </a:endParaRPr>
          </a:p>
          <a:p>
            <a:pPr marL="1410335" lvl="2">
              <a:lnSpc>
                <a:spcPct val="80000"/>
              </a:lnSpc>
              <a:spcBef>
                <a:spcPts val="0"/>
              </a:spcBef>
              <a:buSzPts val="2720"/>
            </a:pPr>
            <a:r>
              <a:rPr lang="en-US" sz="1600" dirty="0" err="1">
                <a:solidFill>
                  <a:schemeClr val="bg1">
                    <a:lumMod val="75000"/>
                  </a:schemeClr>
                </a:solidFill>
                <a:latin typeface="Fira Sans" panose="020B0604020202020204" charset="0"/>
              </a:rPr>
              <a:t>sostengono</a:t>
            </a:r>
            <a:r>
              <a:rPr lang="en-US" sz="1600" dirty="0">
                <a:solidFill>
                  <a:schemeClr val="bg1">
                    <a:lumMod val="75000"/>
                  </a:schemeClr>
                </a:solidFill>
                <a:latin typeface="Fira Sans" panose="020B0604020202020204" charset="0"/>
              </a:rPr>
              <a:t> la via green (</a:t>
            </a:r>
            <a:r>
              <a:rPr lang="en-US" sz="1600" dirty="0" err="1">
                <a:solidFill>
                  <a:schemeClr val="bg1">
                    <a:lumMod val="75000"/>
                  </a:schemeClr>
                </a:solidFill>
                <a:latin typeface="Fira Sans" panose="020B0604020202020204" charset="0"/>
              </a:rPr>
              <a:t>deposito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immediato</a:t>
            </a:r>
            <a:r>
              <a:rPr lang="en-US" sz="1600" dirty="0">
                <a:solidFill>
                  <a:schemeClr val="bg1">
                    <a:lumMod val="75000"/>
                  </a:schemeClr>
                </a:solidFill>
                <a:latin typeface="Fira Sans" panose="020B0604020202020204" charset="0"/>
              </a:rPr>
              <a:t> della AAM </a:t>
            </a:r>
            <a:r>
              <a:rPr lang="en-US" sz="1600" dirty="0" err="1">
                <a:solidFill>
                  <a:schemeClr val="bg1">
                    <a:lumMod val="75000"/>
                  </a:schemeClr>
                </a:solidFill>
                <a:latin typeface="Fira Sans" panose="020B0604020202020204" charset="0"/>
              </a:rPr>
              <a:t>su</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archivio</a:t>
            </a:r>
            <a:r>
              <a:rPr lang="en-US" sz="1600" dirty="0">
                <a:solidFill>
                  <a:schemeClr val="bg1">
                    <a:lumMod val="75000"/>
                  </a:schemeClr>
                </a:solidFill>
                <a:latin typeface="Fira Sans" panose="020B0604020202020204" charset="0"/>
              </a:rPr>
              <a:t> </a:t>
            </a:r>
            <a:r>
              <a:rPr lang="en-US" sz="1600" dirty="0" err="1">
                <a:solidFill>
                  <a:schemeClr val="bg1">
                    <a:lumMod val="75000"/>
                  </a:schemeClr>
                </a:solidFill>
                <a:latin typeface="Fira Sans" panose="020B0604020202020204" charset="0"/>
              </a:rPr>
              <a:t>aperto</a:t>
            </a:r>
            <a:r>
              <a:rPr lang="en-US" sz="1600" dirty="0">
                <a:solidFill>
                  <a:schemeClr val="bg1">
                    <a:lumMod val="75000"/>
                  </a:schemeClr>
                </a:solidFill>
                <a:latin typeface="Fira Sans" panose="020B0604020202020204" charset="0"/>
              </a:rPr>
              <a:t>)</a:t>
            </a:r>
            <a:endParaRPr sz="1600" dirty="0">
              <a:solidFill>
                <a:schemeClr val="bg1">
                  <a:lumMod val="75000"/>
                </a:schemeClr>
              </a:solidFill>
              <a:latin typeface="Fira Sans" panose="020B0604020202020204" charset="0"/>
            </a:endParaRPr>
          </a:p>
        </p:txBody>
      </p:sp>
      <p:sp>
        <p:nvSpPr>
          <p:cNvPr id="8" name="Title 4">
            <a:extLst>
              <a:ext uri="{FF2B5EF4-FFF2-40B4-BE49-F238E27FC236}">
                <a16:creationId xmlns:a16="http://schemas.microsoft.com/office/drawing/2014/main" id="{EF6736A8-9851-416A-9B3E-809DD9B82AA8}"/>
              </a:ext>
            </a:extLst>
          </p:cNvPr>
          <p:cNvSpPr txBox="1">
            <a:spLocks/>
          </p:cNvSpPr>
          <p:nvPr/>
        </p:nvSpPr>
        <p:spPr>
          <a:xfrm>
            <a:off x="357975" y="177010"/>
            <a:ext cx="8675921" cy="433037"/>
          </a:xfrm>
          <a:prstGeom prst="rect">
            <a:avLst/>
          </a:prstGeom>
        </p:spPr>
        <p:txBody>
          <a:bodyPr vert="horz" lIns="91440" tIns="45720" rIns="91440" bIns="45720" rtlCol="0" anchor="t">
            <a:noAutofit/>
          </a:bodyPr>
          <a:lstStyle>
            <a:lvl1pPr algn="l" defTabSz="685766" rtl="0" eaLnBrk="1" latinLnBrk="0" hangingPunct="1">
              <a:lnSpc>
                <a:spcPct val="90000"/>
              </a:lnSpc>
              <a:spcBef>
                <a:spcPct val="0"/>
              </a:spcBef>
              <a:buNone/>
              <a:defRPr sz="2800" b="1" kern="1200">
                <a:solidFill>
                  <a:schemeClr val="tx1">
                    <a:lumMod val="85000"/>
                    <a:lumOff val="15000"/>
                  </a:schemeClr>
                </a:solidFill>
                <a:latin typeface="Roboto Slab" pitchFamily="2" charset="0"/>
                <a:ea typeface="Roboto Slab" pitchFamily="2" charset="0"/>
                <a:cs typeface="+mj-cs"/>
              </a:defRPr>
            </a:lvl1pPr>
          </a:lstStyle>
          <a:p>
            <a:r>
              <a:rPr lang="pt-BR" sz="1800" b="0" dirty="0">
                <a:solidFill>
                  <a:schemeClr val="bg1">
                    <a:lumMod val="50000"/>
                  </a:schemeClr>
                </a:solidFill>
              </a:rPr>
              <a:t>IANUA modulo 1 parte 1</a:t>
            </a:r>
            <a:r>
              <a:rPr lang="it-IT" sz="1800" b="0" dirty="0">
                <a:solidFill>
                  <a:schemeClr val="bg1">
                    <a:lumMod val="50000"/>
                  </a:schemeClr>
                </a:solidFill>
              </a:rPr>
              <a:t> 	               		 	      </a:t>
            </a:r>
            <a:r>
              <a:rPr lang="en-US" sz="1800" b="1" u="none" cap="none" dirty="0">
                <a:solidFill>
                  <a:schemeClr val="tx1"/>
                </a:solidFill>
                <a:latin typeface="Roboto Slab" panose="020B0604020202020204" charset="0"/>
                <a:ea typeface="Roboto Slab" panose="020B0604020202020204" charset="0"/>
                <a:cs typeface="Cambria"/>
                <a:sym typeface="Cambria"/>
              </a:rPr>
              <a:t>Iniziative OA &gt; OA2020</a:t>
            </a:r>
          </a:p>
          <a:p>
            <a:endParaRPr lang="en-US" sz="1800" b="1" u="none" cap="none" dirty="0">
              <a:solidFill>
                <a:schemeClr val="tx1"/>
              </a:solidFill>
              <a:latin typeface="Roboto Slab" panose="020B0604020202020204" charset="0"/>
              <a:ea typeface="Roboto Slab" panose="020B0604020202020204" charset="0"/>
              <a:cs typeface="Cambria"/>
              <a:sym typeface="Cambria"/>
            </a:endParaRPr>
          </a:p>
        </p:txBody>
      </p:sp>
      <p:sp>
        <p:nvSpPr>
          <p:cNvPr id="2" name="Footer Placeholder 1">
            <a:extLst>
              <a:ext uri="{FF2B5EF4-FFF2-40B4-BE49-F238E27FC236}">
                <a16:creationId xmlns:a16="http://schemas.microsoft.com/office/drawing/2014/main" id="{9D2364F9-86C7-E242-A7A2-59E2BC9FFA2D}"/>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3B92908F-A3A1-9A4D-8FA1-10E9635DB0C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41</a:t>
            </a:fld>
            <a:endParaRPr lang="en-US"/>
          </a:p>
        </p:txBody>
      </p:sp>
    </p:spTree>
    <p:extLst>
      <p:ext uri="{BB962C8B-B14F-4D97-AF65-F5344CB8AC3E}">
        <p14:creationId xmlns:p14="http://schemas.microsoft.com/office/powerpoint/2010/main" val="1504195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92D8F16-AAC6-604E-85EB-FFB2A5A6D64D}"/>
              </a:ext>
            </a:extLst>
          </p:cNvPr>
          <p:cNvSpPr>
            <a:spLocks noGrp="1"/>
          </p:cNvSpPr>
          <p:nvPr>
            <p:ph type="subTitle" idx="1"/>
          </p:nvPr>
        </p:nvSpPr>
        <p:spPr/>
        <p:txBody>
          <a:bodyPr/>
          <a:lstStyle/>
          <a:p>
            <a:endParaRPr lang="en-IT"/>
          </a:p>
        </p:txBody>
      </p:sp>
      <p:pic>
        <p:nvPicPr>
          <p:cNvPr id="7" name="Picture 6">
            <a:extLst>
              <a:ext uri="{FF2B5EF4-FFF2-40B4-BE49-F238E27FC236}">
                <a16:creationId xmlns:a16="http://schemas.microsoft.com/office/drawing/2014/main" id="{7EBB18F7-B5E6-7247-8901-3DB34AD065CD}"/>
              </a:ext>
            </a:extLst>
          </p:cNvPr>
          <p:cNvPicPr>
            <a:picLocks noChangeAspect="1"/>
          </p:cNvPicPr>
          <p:nvPr/>
        </p:nvPicPr>
        <p:blipFill>
          <a:blip r:embed="rId2"/>
          <a:stretch>
            <a:fillRect/>
          </a:stretch>
        </p:blipFill>
        <p:spPr>
          <a:xfrm>
            <a:off x="129864" y="490535"/>
            <a:ext cx="8031781" cy="5781390"/>
          </a:xfrm>
          <a:prstGeom prst="rect">
            <a:avLst/>
          </a:prstGeom>
        </p:spPr>
      </p:pic>
      <p:sp>
        <p:nvSpPr>
          <p:cNvPr id="6" name="TextBox 5">
            <a:extLst>
              <a:ext uri="{FF2B5EF4-FFF2-40B4-BE49-F238E27FC236}">
                <a16:creationId xmlns:a16="http://schemas.microsoft.com/office/drawing/2014/main" id="{0E63D79B-3D3C-C641-94D7-DE4882AB2CA8}"/>
              </a:ext>
            </a:extLst>
          </p:cNvPr>
          <p:cNvSpPr txBox="1"/>
          <p:nvPr/>
        </p:nvSpPr>
        <p:spPr>
          <a:xfrm rot="16200000">
            <a:off x="5374274" y="3298195"/>
            <a:ext cx="5876930" cy="261610"/>
          </a:xfrm>
          <a:prstGeom prst="rect">
            <a:avLst/>
          </a:prstGeom>
          <a:noFill/>
        </p:spPr>
        <p:txBody>
          <a:bodyPr wrap="none" rtlCol="0">
            <a:spAutoFit/>
          </a:bodyPr>
          <a:lstStyle/>
          <a:p>
            <a:r>
              <a:rPr lang="en-GB" sz="1100" b="1" dirty="0">
                <a:latin typeface="Fira Sans" panose="020B0604020202020204" charset="0"/>
              </a:rPr>
              <a:t>F</a:t>
            </a:r>
            <a:r>
              <a:rPr lang="en-IT" sz="1100" b="1" dirty="0">
                <a:latin typeface="Fira Sans" panose="020B0604020202020204" charset="0"/>
              </a:rPr>
              <a:t>onte:Stefano RUFFO, coordinatore Commissione Biblioteche della CRUI (dicembre 2020)</a:t>
            </a:r>
          </a:p>
        </p:txBody>
      </p:sp>
      <p:sp>
        <p:nvSpPr>
          <p:cNvPr id="2" name="Footer Placeholder 1">
            <a:extLst>
              <a:ext uri="{FF2B5EF4-FFF2-40B4-BE49-F238E27FC236}">
                <a16:creationId xmlns:a16="http://schemas.microsoft.com/office/drawing/2014/main" id="{DB80F757-8612-734E-A6FB-586EC00EA40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4" name="Slide Number Placeholder 3">
            <a:extLst>
              <a:ext uri="{FF2B5EF4-FFF2-40B4-BE49-F238E27FC236}">
                <a16:creationId xmlns:a16="http://schemas.microsoft.com/office/drawing/2014/main" id="{65DEC169-F77C-5E46-8D1A-70700FA5EF5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42</a:t>
            </a:fld>
            <a:endParaRPr lang="en-US"/>
          </a:p>
        </p:txBody>
      </p:sp>
    </p:spTree>
    <p:extLst>
      <p:ext uri="{BB962C8B-B14F-4D97-AF65-F5344CB8AC3E}">
        <p14:creationId xmlns:p14="http://schemas.microsoft.com/office/powerpoint/2010/main" val="41253569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4"/>
          <p:cNvSpPr txBox="1">
            <a:spLocks noGrp="1"/>
          </p:cNvSpPr>
          <p:nvPr>
            <p:ph type="title"/>
          </p:nvPr>
        </p:nvSpPr>
        <p:spPr>
          <a:xfrm>
            <a:off x="427643" y="49666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b="1" dirty="0"/>
              <a:t>Iniziative OA </a:t>
            </a:r>
            <a:r>
              <a:rPr lang="en-US" sz="3600" i="1" dirty="0"/>
              <a:t>(dal 2016)</a:t>
            </a:r>
            <a:endParaRPr i="1" dirty="0"/>
          </a:p>
        </p:txBody>
      </p:sp>
      <p:sp>
        <p:nvSpPr>
          <p:cNvPr id="259" name="Google Shape;259;p14"/>
          <p:cNvSpPr txBox="1">
            <a:spLocks noGrp="1"/>
          </p:cNvSpPr>
          <p:nvPr>
            <p:ph type="body" idx="1"/>
          </p:nvPr>
        </p:nvSpPr>
        <p:spPr>
          <a:xfrm>
            <a:off x="262181" y="1421619"/>
            <a:ext cx="8675920" cy="4800600"/>
          </a:xfrm>
          <a:prstGeom prst="rect">
            <a:avLst/>
          </a:prstGeom>
          <a:noFill/>
          <a:ln>
            <a:noFill/>
          </a:ln>
        </p:spPr>
        <p:txBody>
          <a:bodyPr spcFirstLastPara="1" wrap="square" lIns="91425" tIns="45700" rIns="91425" bIns="45700" anchor="t" anchorCtr="0">
            <a:noAutofit/>
          </a:bodyPr>
          <a:lstStyle/>
          <a:p>
            <a:pPr marL="508635">
              <a:lnSpc>
                <a:spcPct val="80000"/>
              </a:lnSpc>
              <a:spcBef>
                <a:spcPts val="300"/>
              </a:spcBef>
              <a:spcAft>
                <a:spcPts val="300"/>
              </a:spcAft>
              <a:buSzPts val="2520"/>
              <a:buFont typeface="Wingdings" panose="05000000000000000000" pitchFamily="2" charset="2"/>
              <a:buChar char="Ø"/>
            </a:pPr>
            <a:r>
              <a:rPr lang="en-US" sz="2000" b="1" dirty="0">
                <a:solidFill>
                  <a:schemeClr val="bg1">
                    <a:lumMod val="75000"/>
                  </a:schemeClr>
                </a:solidFill>
                <a:latin typeface="Roboto Slab" panose="020B0604020202020204" charset="0"/>
                <a:ea typeface="Roboto Slab" panose="020B0604020202020204" charset="0"/>
                <a:cs typeface="Courier New"/>
                <a:sym typeface="Courier New"/>
              </a:rPr>
              <a:t>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scoap3.org - </a:t>
            </a:r>
            <a:r>
              <a:rPr lang="en-US" sz="2400" b="1" dirty="0">
                <a:solidFill>
                  <a:schemeClr val="bg1">
                    <a:lumMod val="75000"/>
                  </a:schemeClr>
                </a:solidFill>
                <a:latin typeface="Roboto Slab" panose="020B0604020202020204" charset="0"/>
                <a:ea typeface="Roboto Slab" panose="020B0604020202020204" charset="0"/>
              </a:rPr>
              <a:t>INFN,CRUI, ENEA, CNR</a:t>
            </a:r>
            <a:endParaRPr lang="en-US" sz="2000" b="1" dirty="0">
              <a:solidFill>
                <a:schemeClr val="bg1">
                  <a:lumMod val="75000"/>
                </a:schemeClr>
              </a:solidFill>
              <a:latin typeface="Roboto Slab" panose="020B0604020202020204" charset="0"/>
              <a:ea typeface="Roboto Slab" panose="020B0604020202020204" charset="0"/>
            </a:endParaRPr>
          </a:p>
          <a:p>
            <a:pPr marL="622935" lvl="1" indent="0">
              <a:lnSpc>
                <a:spcPct val="80000"/>
              </a:lnSpc>
              <a:spcBef>
                <a:spcPts val="300"/>
              </a:spcBef>
              <a:spcAft>
                <a:spcPts val="300"/>
              </a:spcAft>
              <a:buSzPts val="2520"/>
              <a:buNone/>
            </a:pPr>
            <a:r>
              <a:rPr lang="en-US" sz="1850" dirty="0" err="1">
                <a:solidFill>
                  <a:schemeClr val="bg1">
                    <a:lumMod val="75000"/>
                  </a:schemeClr>
                </a:solidFill>
                <a:latin typeface="Fira Sans" panose="020B0604020202020204" charset="0"/>
              </a:rPr>
              <a:t>Promosso</a:t>
            </a:r>
            <a:r>
              <a:rPr lang="en-US" sz="1850" dirty="0">
                <a:solidFill>
                  <a:schemeClr val="bg1">
                    <a:lumMod val="75000"/>
                  </a:schemeClr>
                </a:solidFill>
                <a:latin typeface="Fira Sans" panose="020B0604020202020204" charset="0"/>
              </a:rPr>
              <a:t> dal CERN. </a:t>
            </a:r>
            <a:r>
              <a:rPr lang="en-US" sz="1850" dirty="0" err="1">
                <a:solidFill>
                  <a:schemeClr val="bg1">
                    <a:lumMod val="75000"/>
                  </a:schemeClr>
                </a:solidFill>
                <a:latin typeface="Fira Sans" panose="020B0604020202020204" charset="0"/>
              </a:rPr>
              <a:t>Collaborazione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mondiale</a:t>
            </a:r>
            <a:r>
              <a:rPr lang="en-US" sz="1850" dirty="0">
                <a:solidFill>
                  <a:schemeClr val="bg1">
                    <a:lumMod val="75000"/>
                  </a:schemeClr>
                </a:solidFill>
                <a:latin typeface="Fira Sans" panose="020B0604020202020204" charset="0"/>
              </a:rPr>
              <a:t> di </a:t>
            </a:r>
            <a:r>
              <a:rPr lang="en-US" sz="1850" dirty="0" err="1">
                <a:solidFill>
                  <a:schemeClr val="bg1">
                    <a:lumMod val="75000"/>
                  </a:schemeClr>
                </a:solidFill>
                <a:latin typeface="Fira Sans" panose="020B0604020202020204" charset="0"/>
              </a:rPr>
              <a:t>istituti</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operanti</a:t>
            </a:r>
            <a:r>
              <a:rPr lang="en-US" sz="1850" dirty="0">
                <a:solidFill>
                  <a:schemeClr val="bg1">
                    <a:lumMod val="75000"/>
                  </a:schemeClr>
                </a:solidFill>
                <a:latin typeface="Fira Sans" panose="020B0604020202020204" charset="0"/>
              </a:rPr>
              <a:t> in </a:t>
            </a:r>
            <a:r>
              <a:rPr lang="en-US" sz="1850" dirty="0" err="1">
                <a:solidFill>
                  <a:schemeClr val="bg1">
                    <a:lumMod val="75000"/>
                  </a:schemeClr>
                </a:solidFill>
                <a:latin typeface="Fira Sans" panose="020B0604020202020204" charset="0"/>
              </a:rPr>
              <a:t>fisica</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delle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particelle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Gara</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commerciale</a:t>
            </a:r>
            <a:r>
              <a:rPr lang="en-US" sz="1850" dirty="0">
                <a:solidFill>
                  <a:schemeClr val="bg1">
                    <a:lumMod val="75000"/>
                  </a:schemeClr>
                </a:solidFill>
                <a:latin typeface="Fira Sans" panose="020B0604020202020204" charset="0"/>
              </a:rPr>
              <a:t> e </a:t>
            </a:r>
            <a:r>
              <a:rPr lang="en-US" sz="1850" dirty="0" err="1">
                <a:solidFill>
                  <a:schemeClr val="bg1">
                    <a:lumMod val="75000"/>
                  </a:schemeClr>
                </a:solidFill>
                <a:latin typeface="Fira Sans" panose="020B0604020202020204" charset="0"/>
              </a:rPr>
              <a:t>selezione</a:t>
            </a:r>
            <a:r>
              <a:rPr lang="en-US" sz="1850" dirty="0">
                <a:solidFill>
                  <a:schemeClr val="bg1">
                    <a:lumMod val="75000"/>
                  </a:schemeClr>
                </a:solidFill>
                <a:latin typeface="Fira Sans" panose="020B0604020202020204" charset="0"/>
              </a:rPr>
              <a:t> APC </a:t>
            </a:r>
            <a:r>
              <a:rPr lang="en-US" sz="1850" dirty="0" err="1">
                <a:solidFill>
                  <a:schemeClr val="bg1">
                    <a:lumMod val="75000"/>
                  </a:schemeClr>
                </a:solidFill>
                <a:latin typeface="Fira Sans" panose="020B0604020202020204" charset="0"/>
              </a:rPr>
              <a:t>migliore</a:t>
            </a:r>
            <a:r>
              <a:rPr lang="en-US" sz="1850" dirty="0">
                <a:solidFill>
                  <a:schemeClr val="bg1">
                    <a:lumMod val="75000"/>
                  </a:schemeClr>
                </a:solidFill>
                <a:latin typeface="Fira Sans" panose="020B0604020202020204" charset="0"/>
              </a:rPr>
              <a:t>. Le </a:t>
            </a:r>
            <a:r>
              <a:rPr lang="en-US" sz="1850" dirty="0" err="1">
                <a:solidFill>
                  <a:schemeClr val="bg1">
                    <a:lumMod val="75000"/>
                  </a:schemeClr>
                </a:solidFill>
                <a:latin typeface="Fira Sans" panose="020B0604020202020204" charset="0"/>
              </a:rPr>
              <a:t>riviste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selezionate</a:t>
            </a:r>
            <a:r>
              <a:rPr lang="en-US" sz="1850" dirty="0">
                <a:solidFill>
                  <a:schemeClr val="bg1">
                    <a:lumMod val="75000"/>
                  </a:schemeClr>
                </a:solidFill>
                <a:latin typeface="Fira Sans" panose="020B0604020202020204" charset="0"/>
              </a:rPr>
              <a:t> </a:t>
            </a:r>
            <a:r>
              <a:rPr lang="en-US" sz="1850" dirty="0" err="1">
                <a:solidFill>
                  <a:schemeClr val="bg1">
                    <a:lumMod val="75000"/>
                  </a:schemeClr>
                </a:solidFill>
                <a:latin typeface="Fira Sans" panose="020B0604020202020204" charset="0"/>
              </a:rPr>
              <a:t>sono</a:t>
            </a:r>
            <a:r>
              <a:rPr lang="en-US" sz="1850" dirty="0">
                <a:solidFill>
                  <a:schemeClr val="bg1">
                    <a:lumMod val="75000"/>
                  </a:schemeClr>
                </a:solidFill>
                <a:latin typeface="Fira Sans" panose="020B0604020202020204" charset="0"/>
              </a:rPr>
              <a:t> convertite </a:t>
            </a:r>
            <a:r>
              <a:rPr lang="en-US" sz="1850" dirty="0" err="1">
                <a:solidFill>
                  <a:schemeClr val="bg1">
                    <a:lumMod val="75000"/>
                  </a:schemeClr>
                </a:solidFill>
                <a:latin typeface="Fira Sans" panose="020B0604020202020204" charset="0"/>
              </a:rPr>
              <a:t>integralmente</a:t>
            </a:r>
            <a:r>
              <a:rPr lang="en-US" sz="1850" dirty="0">
                <a:solidFill>
                  <a:schemeClr val="bg1">
                    <a:lumMod val="75000"/>
                  </a:schemeClr>
                </a:solidFill>
                <a:latin typeface="Fira Sans" panose="020B0604020202020204" charset="0"/>
              </a:rPr>
              <a:t> in OA.</a:t>
            </a:r>
          </a:p>
          <a:p>
            <a:pPr marL="508635">
              <a:lnSpc>
                <a:spcPct val="80000"/>
              </a:lnSpc>
              <a:spcBef>
                <a:spcPts val="300"/>
              </a:spcBef>
              <a:spcAft>
                <a:spcPts val="300"/>
              </a:spcAft>
              <a:buSzPts val="2520"/>
            </a:pPr>
            <a:endParaRPr lang="en-US" sz="2000" dirty="0">
              <a:solidFill>
                <a:schemeClr val="bg1">
                  <a:lumMod val="75000"/>
                </a:schemeClr>
              </a:solidFill>
              <a:latin typeface="Fira Sans" panose="020B0604020202020204" charset="0"/>
              <a:ea typeface="Courier New"/>
              <a:cs typeface="Courier New"/>
              <a:sym typeface="Courier New"/>
            </a:endParaRPr>
          </a:p>
          <a:p>
            <a:pPr marL="508635">
              <a:lnSpc>
                <a:spcPct val="80000"/>
              </a:lnSpc>
              <a:spcBef>
                <a:spcPts val="300"/>
              </a:spcBef>
              <a:spcAft>
                <a:spcPts val="300"/>
              </a:spcAft>
              <a:buSzPts val="2520"/>
              <a:buFont typeface="Wingdings" panose="05000000000000000000" pitchFamily="2" charset="2"/>
              <a:buChar char="Ø"/>
            </a:pPr>
            <a:r>
              <a:rPr lang="en-US" sz="2000" dirty="0">
                <a:solidFill>
                  <a:schemeClr val="bg1">
                    <a:lumMod val="75000"/>
                  </a:schemeClr>
                </a:solidFill>
                <a:latin typeface="Fira Sans" panose="020B0604020202020204" charset="0"/>
                <a:ea typeface="Courier New"/>
                <a:cs typeface="Courier New"/>
                <a:sym typeface="Courier New"/>
              </a:rPr>
              <a:t>  </a:t>
            </a:r>
            <a:r>
              <a:rPr lang="en-US" sz="2400" b="1" dirty="0">
                <a:solidFill>
                  <a:schemeClr val="bg1">
                    <a:lumMod val="75000"/>
                  </a:schemeClr>
                </a:solidFill>
                <a:latin typeface="Roboto Slab" panose="020B0604020202020204" charset="0"/>
                <a:ea typeface="Roboto Slab" panose="020B0604020202020204" charset="0"/>
                <a:cs typeface="Courier New"/>
                <a:sym typeface="Courier New"/>
              </a:rPr>
              <a:t>oa2020.org - </a:t>
            </a:r>
            <a:r>
              <a:rPr lang="en-US" sz="2400" b="1" dirty="0">
                <a:solidFill>
                  <a:schemeClr val="bg1">
                    <a:lumMod val="75000"/>
                  </a:schemeClr>
                </a:solidFill>
                <a:latin typeface="Roboto Slab" panose="020B0604020202020204" charset="0"/>
                <a:ea typeface="Roboto Slab" panose="020B0604020202020204" charset="0"/>
              </a:rPr>
              <a:t>INFN e CRUI</a:t>
            </a:r>
          </a:p>
          <a:p>
            <a:pPr marL="622935" lvl="1" indent="0">
              <a:lnSpc>
                <a:spcPct val="80000"/>
              </a:lnSpc>
              <a:spcBef>
                <a:spcPts val="300"/>
              </a:spcBef>
              <a:spcAft>
                <a:spcPts val="300"/>
              </a:spcAft>
              <a:buSzPts val="2520"/>
              <a:buNone/>
            </a:pPr>
            <a:r>
              <a:rPr lang="en-US" sz="2000" dirty="0" err="1">
                <a:solidFill>
                  <a:schemeClr val="bg1">
                    <a:lumMod val="75000"/>
                  </a:schemeClr>
                </a:solidFill>
                <a:latin typeface="Fira Sans" panose="020B0604020202020204" charset="0"/>
              </a:rPr>
              <a:t>Promosso</a:t>
            </a:r>
            <a:r>
              <a:rPr lang="en-US" sz="2000" dirty="0">
                <a:solidFill>
                  <a:schemeClr val="bg1">
                    <a:lumMod val="75000"/>
                  </a:schemeClr>
                </a:solidFill>
                <a:latin typeface="Fira Sans" panose="020B0604020202020204" charset="0"/>
              </a:rPr>
              <a:t> dal Max Planck Inst. </a:t>
            </a:r>
            <a:r>
              <a:rPr lang="en-US" sz="2000" dirty="0" err="1">
                <a:solidFill>
                  <a:schemeClr val="bg1">
                    <a:lumMod val="75000"/>
                  </a:schemeClr>
                </a:solidFill>
                <a:latin typeface="Fira Sans" panose="020B0604020202020204" charset="0"/>
              </a:rPr>
              <a:t>Convertire</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spese</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degli</a:t>
            </a:r>
            <a:r>
              <a:rPr lang="en-US" sz="2000" dirty="0">
                <a:solidFill>
                  <a:schemeClr val="bg1">
                    <a:lumMod val="75000"/>
                  </a:schemeClr>
                </a:solidFill>
                <a:latin typeface="Fira Sans" panose="020B0604020202020204" charset="0"/>
              </a:rPr>
              <a:t> </a:t>
            </a:r>
            <a:r>
              <a:rPr lang="en-US" sz="2000" dirty="0" err="1">
                <a:solidFill>
                  <a:schemeClr val="bg1">
                    <a:lumMod val="75000"/>
                  </a:schemeClr>
                </a:solidFill>
                <a:latin typeface="Fira Sans" panose="020B0604020202020204" charset="0"/>
              </a:rPr>
              <a:t>abbonamenti</a:t>
            </a:r>
            <a:r>
              <a:rPr lang="en-US" sz="2000" dirty="0">
                <a:solidFill>
                  <a:schemeClr val="bg1">
                    <a:lumMod val="75000"/>
                  </a:schemeClr>
                </a:solidFill>
                <a:latin typeface="Fira Sans" panose="020B0604020202020204" charset="0"/>
              </a:rPr>
              <a:t> (4KEUR/</a:t>
            </a:r>
            <a:r>
              <a:rPr lang="en-US" sz="2000" dirty="0" err="1">
                <a:solidFill>
                  <a:schemeClr val="bg1">
                    <a:lumMod val="75000"/>
                  </a:schemeClr>
                </a:solidFill>
                <a:latin typeface="Fira Sans" panose="020B0604020202020204" charset="0"/>
              </a:rPr>
              <a:t>articolo</a:t>
            </a:r>
            <a:r>
              <a:rPr lang="en-US" sz="2000" dirty="0">
                <a:solidFill>
                  <a:schemeClr val="bg1">
                    <a:lumMod val="75000"/>
                  </a:schemeClr>
                </a:solidFill>
                <a:latin typeface="Fira Sans" panose="020B0604020202020204" charset="0"/>
              </a:rPr>
              <a:t>) in APC (1-2kEUR/</a:t>
            </a:r>
            <a:r>
              <a:rPr lang="en-US" sz="2000" dirty="0" err="1">
                <a:solidFill>
                  <a:schemeClr val="bg1">
                    <a:lumMod val="75000"/>
                  </a:schemeClr>
                </a:solidFill>
                <a:latin typeface="Fira Sans" panose="020B0604020202020204" charset="0"/>
              </a:rPr>
              <a:t>articolo</a:t>
            </a:r>
            <a:r>
              <a:rPr lang="en-US" sz="2000" dirty="0">
                <a:solidFill>
                  <a:schemeClr val="bg1">
                    <a:lumMod val="75000"/>
                  </a:schemeClr>
                </a:solidFill>
                <a:latin typeface="Fira Sans" panose="020B0604020202020204" charset="0"/>
              </a:rPr>
              <a:t> a regime).</a:t>
            </a:r>
            <a:br>
              <a:rPr lang="en-US" sz="2000" dirty="0">
                <a:solidFill>
                  <a:schemeClr val="bg1">
                    <a:lumMod val="75000"/>
                  </a:schemeClr>
                </a:solidFill>
                <a:latin typeface="Fira Sans" panose="020B0604020202020204" charset="0"/>
              </a:rPr>
            </a:br>
            <a:endParaRPr sz="2000" dirty="0">
              <a:solidFill>
                <a:schemeClr val="bg1">
                  <a:lumMod val="75000"/>
                </a:schemeClr>
              </a:solidFill>
              <a:latin typeface="Fira Sans" panose="020B0604020202020204" charset="0"/>
            </a:endParaRPr>
          </a:p>
          <a:p>
            <a:pPr marL="495935">
              <a:lnSpc>
                <a:spcPct val="80000"/>
              </a:lnSpc>
              <a:spcBef>
                <a:spcPts val="300"/>
              </a:spcBef>
              <a:spcAft>
                <a:spcPts val="300"/>
              </a:spcAft>
              <a:buSzPts val="2720"/>
              <a:buFont typeface="Wingdings" panose="05000000000000000000" pitchFamily="2" charset="2"/>
              <a:buChar char="Ø"/>
            </a:pPr>
            <a:r>
              <a:rPr lang="en-US" sz="2400" b="1" dirty="0">
                <a:solidFill>
                  <a:schemeClr val="tx1"/>
                </a:solidFill>
                <a:latin typeface="Roboto Slab" panose="020B0604020202020204" charset="0"/>
                <a:ea typeface="Roboto Slab" panose="020B0604020202020204" charset="0"/>
              </a:rPr>
              <a:t>  </a:t>
            </a:r>
            <a:r>
              <a:rPr lang="en-US" sz="2400" b="1" dirty="0">
                <a:solidFill>
                  <a:schemeClr val="tx1"/>
                </a:solidFill>
                <a:highlight>
                  <a:srgbClr val="FFFF00"/>
                </a:highlight>
                <a:latin typeface="Roboto Slab" panose="020B0604020202020204" charset="0"/>
                <a:ea typeface="Roboto Slab" panose="020B0604020202020204" charset="0"/>
              </a:rPr>
              <a:t>Plan S - </a:t>
            </a:r>
            <a:r>
              <a:rPr lang="en-US" sz="2400" b="1" dirty="0">
                <a:solidFill>
                  <a:schemeClr val="tx1"/>
                </a:solidFill>
                <a:highlight>
                  <a:srgbClr val="FFFF00"/>
                </a:highlight>
                <a:latin typeface="Roboto Slab" panose="020B0604020202020204" charset="0"/>
                <a:ea typeface="Roboto Slab" panose="020B0604020202020204" charset="0"/>
                <a:cs typeface="Courier New"/>
                <a:sym typeface="Courier New"/>
              </a:rPr>
              <a:t>cOAlition-S.org, </a:t>
            </a:r>
            <a:r>
              <a:rPr lang="en-US" sz="2400" b="1" dirty="0">
                <a:solidFill>
                  <a:schemeClr val="tx1"/>
                </a:solidFill>
                <a:highlight>
                  <a:srgbClr val="FFFF00"/>
                </a:highlight>
                <a:latin typeface="Roboto Slab" panose="020B0604020202020204" charset="0"/>
                <a:ea typeface="Roboto Slab" panose="020B0604020202020204" charset="0"/>
              </a:rPr>
              <a:t>INFN</a:t>
            </a:r>
            <a:endParaRPr lang="en-US" sz="2400" b="1" dirty="0">
              <a:solidFill>
                <a:schemeClr val="tx1"/>
              </a:solidFill>
              <a:highlight>
                <a:srgbClr val="FFFF00"/>
              </a:highlight>
              <a:latin typeface="Roboto Slab" panose="020B0604020202020204" charset="0"/>
              <a:ea typeface="Roboto Slab" panose="020B0604020202020204" charset="0"/>
              <a:cs typeface="Courier New"/>
              <a:sym typeface="Courier New"/>
            </a:endParaRPr>
          </a:p>
          <a:p>
            <a:pPr marL="153035" indent="0">
              <a:lnSpc>
                <a:spcPct val="80000"/>
              </a:lnSpc>
              <a:spcBef>
                <a:spcPts val="300"/>
              </a:spcBef>
              <a:spcAft>
                <a:spcPts val="300"/>
              </a:spcAft>
              <a:buSzPts val="2720"/>
              <a:buNone/>
            </a:pPr>
            <a:r>
              <a:rPr lang="en-US" sz="2000" dirty="0">
                <a:solidFill>
                  <a:schemeClr val="tx1"/>
                </a:solidFill>
                <a:latin typeface="Fira Sans" panose="020B0604020202020204" charset="0"/>
                <a:cs typeface="Courier New"/>
                <a:sym typeface="Courier New"/>
              </a:rPr>
              <a:t>       </a:t>
            </a:r>
            <a:r>
              <a:rPr lang="en-US" sz="2000" dirty="0" err="1">
                <a:solidFill>
                  <a:schemeClr val="tx1"/>
                </a:solidFill>
                <a:highlight>
                  <a:srgbClr val="FFFF00"/>
                </a:highlight>
                <a:latin typeface="Fira Sans" panose="020B0604020202020204" charset="0"/>
              </a:rPr>
              <a:t>Gli</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enti</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finanziatori</a:t>
            </a:r>
            <a:r>
              <a:rPr lang="en-US" sz="2000" dirty="0">
                <a:solidFill>
                  <a:schemeClr val="tx1"/>
                </a:solidFill>
                <a:highlight>
                  <a:srgbClr val="FFFF00"/>
                </a:highlight>
                <a:latin typeface="Fira Sans" panose="020B0604020202020204" charset="0"/>
              </a:rPr>
              <a:t> </a:t>
            </a:r>
            <a:r>
              <a:rPr lang="en-US" sz="2000" dirty="0" err="1">
                <a:solidFill>
                  <a:schemeClr val="tx1"/>
                </a:solidFill>
                <a:highlight>
                  <a:srgbClr val="FFFF00"/>
                </a:highlight>
                <a:latin typeface="Fira Sans" panose="020B0604020202020204" charset="0"/>
              </a:rPr>
              <a:t>aderenti</a:t>
            </a:r>
            <a:r>
              <a:rPr lang="en-US" sz="2000" dirty="0">
                <a:solidFill>
                  <a:schemeClr val="tx1"/>
                </a:solidFill>
                <a:highlight>
                  <a:srgbClr val="FFFF00"/>
                </a:highlight>
                <a:latin typeface="Fira Sans" panose="020B0604020202020204" charset="0"/>
              </a:rPr>
              <a:t>:</a:t>
            </a:r>
          </a:p>
          <a:p>
            <a:pPr marL="1410335" lvl="2">
              <a:lnSpc>
                <a:spcPct val="80000"/>
              </a:lnSpc>
              <a:spcBef>
                <a:spcPts val="0"/>
              </a:spcBef>
              <a:buSzPts val="2720"/>
            </a:pPr>
            <a:r>
              <a:rPr lang="en-US" sz="1600" dirty="0">
                <a:solidFill>
                  <a:schemeClr val="tx1"/>
                </a:solidFill>
                <a:highlight>
                  <a:srgbClr val="FFFF00"/>
                </a:highlight>
                <a:latin typeface="Fira Sans" panose="020B0604020202020204" charset="0"/>
              </a:rPr>
              <a:t>non </a:t>
            </a:r>
            <a:r>
              <a:rPr lang="en-US" sz="1600" dirty="0" err="1">
                <a:solidFill>
                  <a:schemeClr val="tx1"/>
                </a:solidFill>
                <a:highlight>
                  <a:srgbClr val="FFFF00"/>
                </a:highlight>
                <a:latin typeface="Fira Sans" panose="020B0604020202020204" charset="0"/>
              </a:rPr>
              <a:t>pagheranno</a:t>
            </a:r>
            <a:r>
              <a:rPr lang="en-US" sz="1600" dirty="0">
                <a:solidFill>
                  <a:schemeClr val="tx1"/>
                </a:solidFill>
                <a:highlight>
                  <a:srgbClr val="FFFF00"/>
                </a:highlight>
                <a:latin typeface="Fira Sans" panose="020B0604020202020204" charset="0"/>
              </a:rPr>
              <a:t> la </a:t>
            </a:r>
            <a:r>
              <a:rPr lang="en-US" sz="1600" dirty="0" err="1">
                <a:solidFill>
                  <a:schemeClr val="tx1"/>
                </a:solidFill>
                <a:highlight>
                  <a:srgbClr val="FFFF00"/>
                </a:highlight>
                <a:latin typeface="Fira Sans" panose="020B0604020202020204" charset="0"/>
              </a:rPr>
              <a:t>pubblicazione</a:t>
            </a:r>
            <a:r>
              <a:rPr lang="en-US" sz="1600" dirty="0">
                <a:solidFill>
                  <a:schemeClr val="tx1"/>
                </a:solidFill>
                <a:highlight>
                  <a:srgbClr val="FFFF00"/>
                </a:highlight>
                <a:latin typeface="Fira Sans" panose="020B0604020202020204" charset="0"/>
              </a:rPr>
              <a:t> di </a:t>
            </a:r>
            <a:r>
              <a:rPr lang="en-US" sz="1600" dirty="0" err="1">
                <a:solidFill>
                  <a:schemeClr val="tx1"/>
                </a:solidFill>
                <a:highlight>
                  <a:srgbClr val="FFFF00"/>
                </a:highlight>
                <a:latin typeface="Fira Sans" panose="020B0604020202020204" charset="0"/>
              </a:rPr>
              <a:t>articoli</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su</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riviste</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ibride</a:t>
            </a:r>
            <a:r>
              <a:rPr lang="en-US" sz="1600" dirty="0">
                <a:solidFill>
                  <a:schemeClr val="tx1"/>
                </a:solidFill>
                <a:highlight>
                  <a:srgbClr val="FFFF00"/>
                </a:highlight>
                <a:latin typeface="Fira Sans" panose="020B0604020202020204" charset="0"/>
              </a:rPr>
              <a:t> con double dipping</a:t>
            </a:r>
          </a:p>
          <a:p>
            <a:pPr marL="1410335" lvl="2">
              <a:lnSpc>
                <a:spcPct val="80000"/>
              </a:lnSpc>
              <a:spcBef>
                <a:spcPts val="0"/>
              </a:spcBef>
              <a:buSzPts val="2720"/>
            </a:pPr>
            <a:r>
              <a:rPr lang="en-US" sz="1600" dirty="0">
                <a:solidFill>
                  <a:schemeClr val="tx1"/>
                </a:solidFill>
                <a:highlight>
                  <a:srgbClr val="FFFF00"/>
                </a:highlight>
                <a:latin typeface="Fira Sans" panose="020B0604020202020204" charset="0"/>
              </a:rPr>
              <a:t>non </a:t>
            </a:r>
            <a:r>
              <a:rPr lang="en-US" sz="1600" dirty="0" err="1">
                <a:solidFill>
                  <a:schemeClr val="tx1"/>
                </a:solidFill>
                <a:highlight>
                  <a:srgbClr val="FFFF00"/>
                </a:highlight>
                <a:latin typeface="Fira Sans" panose="020B0604020202020204" charset="0"/>
              </a:rPr>
              <a:t>utilizzeranno</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l’impact</a:t>
            </a:r>
            <a:r>
              <a:rPr lang="en-US" sz="1600" dirty="0">
                <a:solidFill>
                  <a:schemeClr val="tx1"/>
                </a:solidFill>
                <a:highlight>
                  <a:srgbClr val="FFFF00"/>
                </a:highlight>
                <a:latin typeface="Fira Sans" panose="020B0604020202020204" charset="0"/>
              </a:rPr>
              <a:t> Factor (IF)  per la </a:t>
            </a:r>
            <a:r>
              <a:rPr lang="en-US" sz="1600" dirty="0" err="1">
                <a:solidFill>
                  <a:schemeClr val="tx1"/>
                </a:solidFill>
                <a:highlight>
                  <a:srgbClr val="FFFF00"/>
                </a:highlight>
                <a:latin typeface="Fira Sans" panose="020B0604020202020204" charset="0"/>
              </a:rPr>
              <a:t>valutazione</a:t>
            </a:r>
            <a:endParaRPr lang="en-US" sz="1600" dirty="0">
              <a:solidFill>
                <a:schemeClr val="tx1"/>
              </a:solidFill>
              <a:highlight>
                <a:srgbClr val="FFFF00"/>
              </a:highlight>
              <a:latin typeface="Fira Sans" panose="020B0604020202020204" charset="0"/>
            </a:endParaRPr>
          </a:p>
          <a:p>
            <a:pPr marL="1410335" lvl="2">
              <a:lnSpc>
                <a:spcPct val="80000"/>
              </a:lnSpc>
              <a:spcBef>
                <a:spcPts val="0"/>
              </a:spcBef>
              <a:buSzPts val="2720"/>
            </a:pPr>
            <a:r>
              <a:rPr lang="en-US" sz="1600" dirty="0" err="1">
                <a:solidFill>
                  <a:schemeClr val="tx1"/>
                </a:solidFill>
                <a:highlight>
                  <a:srgbClr val="FFFF00"/>
                </a:highlight>
                <a:latin typeface="Fira Sans" panose="020B0604020202020204" charset="0"/>
              </a:rPr>
              <a:t>sostengono</a:t>
            </a:r>
            <a:r>
              <a:rPr lang="en-US" sz="1600" dirty="0">
                <a:solidFill>
                  <a:schemeClr val="tx1"/>
                </a:solidFill>
                <a:highlight>
                  <a:srgbClr val="FFFF00"/>
                </a:highlight>
                <a:latin typeface="Fira Sans" panose="020B0604020202020204" charset="0"/>
              </a:rPr>
              <a:t> la via green (</a:t>
            </a:r>
            <a:r>
              <a:rPr lang="en-US" sz="1600" dirty="0" err="1">
                <a:solidFill>
                  <a:schemeClr val="tx1"/>
                </a:solidFill>
                <a:highlight>
                  <a:srgbClr val="FFFF00"/>
                </a:highlight>
                <a:latin typeface="Fira Sans" panose="020B0604020202020204" charset="0"/>
              </a:rPr>
              <a:t>deposito</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immediato</a:t>
            </a:r>
            <a:r>
              <a:rPr lang="en-US" sz="1600" dirty="0">
                <a:solidFill>
                  <a:schemeClr val="tx1"/>
                </a:solidFill>
                <a:highlight>
                  <a:srgbClr val="FFFF00"/>
                </a:highlight>
                <a:latin typeface="Fira Sans" panose="020B0604020202020204" charset="0"/>
              </a:rPr>
              <a:t> della AAM </a:t>
            </a:r>
            <a:r>
              <a:rPr lang="en-US" sz="1600" dirty="0" err="1">
                <a:solidFill>
                  <a:schemeClr val="tx1"/>
                </a:solidFill>
                <a:highlight>
                  <a:srgbClr val="FFFF00"/>
                </a:highlight>
                <a:latin typeface="Fira Sans" panose="020B0604020202020204" charset="0"/>
              </a:rPr>
              <a:t>su</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archivio</a:t>
            </a:r>
            <a:r>
              <a:rPr lang="en-US" sz="1600" dirty="0">
                <a:solidFill>
                  <a:schemeClr val="tx1"/>
                </a:solidFill>
                <a:highlight>
                  <a:srgbClr val="FFFF00"/>
                </a:highlight>
                <a:latin typeface="Fira Sans" panose="020B0604020202020204" charset="0"/>
              </a:rPr>
              <a:t> </a:t>
            </a:r>
            <a:r>
              <a:rPr lang="en-US" sz="1600" dirty="0" err="1">
                <a:solidFill>
                  <a:schemeClr val="tx1"/>
                </a:solidFill>
                <a:highlight>
                  <a:srgbClr val="FFFF00"/>
                </a:highlight>
                <a:latin typeface="Fira Sans" panose="020B0604020202020204" charset="0"/>
              </a:rPr>
              <a:t>aperto</a:t>
            </a:r>
            <a:r>
              <a:rPr lang="en-US" sz="1600" dirty="0">
                <a:solidFill>
                  <a:schemeClr val="tx1"/>
                </a:solidFill>
                <a:highlight>
                  <a:srgbClr val="FFFF00"/>
                </a:highlight>
                <a:latin typeface="Fira Sans" panose="020B0604020202020204" charset="0"/>
              </a:rPr>
              <a:t>)</a:t>
            </a:r>
            <a:endParaRPr sz="1600" dirty="0">
              <a:solidFill>
                <a:schemeClr val="tx1"/>
              </a:solidFill>
              <a:highlight>
                <a:srgbClr val="FFFF00"/>
              </a:highlight>
              <a:latin typeface="Fira Sans" panose="020B0604020202020204" charset="0"/>
            </a:endParaRPr>
          </a:p>
        </p:txBody>
      </p:sp>
      <p:sp>
        <p:nvSpPr>
          <p:cNvPr id="2" name="Footer Placeholder 1">
            <a:extLst>
              <a:ext uri="{FF2B5EF4-FFF2-40B4-BE49-F238E27FC236}">
                <a16:creationId xmlns:a16="http://schemas.microsoft.com/office/drawing/2014/main" id="{2697A23B-B0DC-FA4F-BA1C-F1FCA78C51F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67A252FF-A9C0-6644-AD1B-F4F02A7AA25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43</a:t>
            </a:fld>
            <a:endParaRPr lang="en-US"/>
          </a:p>
        </p:txBody>
      </p:sp>
    </p:spTree>
    <p:extLst>
      <p:ext uri="{BB962C8B-B14F-4D97-AF65-F5344CB8AC3E}">
        <p14:creationId xmlns:p14="http://schemas.microsoft.com/office/powerpoint/2010/main" val="2311929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16"/>
          <p:cNvPicPr preferRelativeResize="0"/>
          <p:nvPr/>
        </p:nvPicPr>
        <p:blipFill rotWithShape="1">
          <a:blip r:embed="rId3">
            <a:alphaModFix/>
          </a:blip>
          <a:srcRect/>
          <a:stretch/>
        </p:blipFill>
        <p:spPr>
          <a:xfrm>
            <a:off x="1598773" y="815830"/>
            <a:ext cx="5946453" cy="2592198"/>
          </a:xfrm>
          <a:prstGeom prst="rect">
            <a:avLst/>
          </a:prstGeom>
          <a:noFill/>
          <a:ln>
            <a:noFill/>
          </a:ln>
        </p:spPr>
      </p:pic>
      <p:grpSp>
        <p:nvGrpSpPr>
          <p:cNvPr id="277" name="Google Shape;277;p16"/>
          <p:cNvGrpSpPr/>
          <p:nvPr/>
        </p:nvGrpSpPr>
        <p:grpSpPr>
          <a:xfrm>
            <a:off x="1551580" y="3506049"/>
            <a:ext cx="6315753" cy="2743749"/>
            <a:chOff x="857250" y="3506057"/>
            <a:chExt cx="7429501" cy="3351943"/>
          </a:xfrm>
        </p:grpSpPr>
        <p:pic>
          <p:nvPicPr>
            <p:cNvPr id="278" name="Google Shape;278;p16"/>
            <p:cNvPicPr preferRelativeResize="0"/>
            <p:nvPr/>
          </p:nvPicPr>
          <p:blipFill rotWithShape="1">
            <a:blip r:embed="rId4">
              <a:alphaModFix/>
            </a:blip>
            <a:srcRect/>
            <a:stretch/>
          </p:blipFill>
          <p:spPr>
            <a:xfrm>
              <a:off x="857250" y="3506057"/>
              <a:ext cx="7429501" cy="3174940"/>
            </a:xfrm>
            <a:prstGeom prst="rect">
              <a:avLst/>
            </a:prstGeom>
            <a:noFill/>
            <a:ln>
              <a:noFill/>
            </a:ln>
          </p:spPr>
        </p:pic>
        <p:sp>
          <p:nvSpPr>
            <p:cNvPr id="279" name="Google Shape;279;p16"/>
            <p:cNvSpPr/>
            <p:nvPr/>
          </p:nvSpPr>
          <p:spPr>
            <a:xfrm>
              <a:off x="4572000" y="5943600"/>
              <a:ext cx="914400" cy="914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456135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5"/>
          <p:cNvSpPr txBox="1"/>
          <p:nvPr/>
        </p:nvSpPr>
        <p:spPr>
          <a:xfrm>
            <a:off x="357975" y="457278"/>
            <a:ext cx="7975800" cy="1169700"/>
          </a:xfrm>
          <a:prstGeom prst="rect">
            <a:avLst/>
          </a:prstGeom>
          <a:noFill/>
          <a:ln>
            <a:noFill/>
          </a:ln>
        </p:spPr>
        <p:txBody>
          <a:bodyPr spcFirstLastPara="1" wrap="square" lIns="68575" tIns="34275" rIns="68575" bIns="34275" anchor="b" anchorCtr="0">
            <a:normAutofit/>
          </a:bodyPr>
          <a:lstStyle/>
          <a:p>
            <a:pPr marL="0" marR="0" lvl="0" indent="0" algn="ctr" rtl="0">
              <a:lnSpc>
                <a:spcPct val="90000"/>
              </a:lnSpc>
              <a:spcBef>
                <a:spcPts val="0"/>
              </a:spcBef>
              <a:spcAft>
                <a:spcPts val="0"/>
              </a:spcAft>
              <a:buClr>
                <a:srgbClr val="2DAA66"/>
              </a:buClr>
              <a:buSzPts val="3600"/>
              <a:buFont typeface="Exo"/>
              <a:buNone/>
            </a:pPr>
            <a:r>
              <a:rPr lang="en-US" sz="3600" b="1" dirty="0">
                <a:solidFill>
                  <a:srgbClr val="2DAA66"/>
                </a:solidFill>
                <a:latin typeface="Roboto Slab" panose="020B0604020202020204" charset="0"/>
                <a:ea typeface="Roboto Slab" panose="020B0604020202020204" charset="0"/>
                <a:cs typeface="Exo"/>
                <a:sym typeface="Exo"/>
              </a:rPr>
              <a:t>Plan S: </a:t>
            </a:r>
            <a:r>
              <a:rPr lang="en-US" sz="3600" b="1" dirty="0" err="1">
                <a:solidFill>
                  <a:srgbClr val="2DAA66"/>
                </a:solidFill>
                <a:latin typeface="Roboto Slab" panose="020B0604020202020204" charset="0"/>
                <a:ea typeface="Roboto Slab" panose="020B0604020202020204" charset="0"/>
                <a:cs typeface="Exo"/>
                <a:sym typeface="Exo"/>
              </a:rPr>
              <a:t>un’iniziativa</a:t>
            </a:r>
            <a:r>
              <a:rPr lang="en-US" sz="3600" b="1" dirty="0">
                <a:solidFill>
                  <a:srgbClr val="2DAA66"/>
                </a:solidFill>
                <a:latin typeface="Roboto Slab" panose="020B0604020202020204" charset="0"/>
                <a:ea typeface="Roboto Slab" panose="020B0604020202020204" charset="0"/>
                <a:cs typeface="Exo"/>
                <a:sym typeface="Exo"/>
              </a:rPr>
              <a:t> </a:t>
            </a:r>
            <a:r>
              <a:rPr lang="en-US" sz="3600" b="1" dirty="0" err="1">
                <a:solidFill>
                  <a:srgbClr val="2DAA66"/>
                </a:solidFill>
                <a:latin typeface="Roboto Slab" panose="020B0604020202020204" charset="0"/>
                <a:ea typeface="Roboto Slab" panose="020B0604020202020204" charset="0"/>
                <a:cs typeface="Exo"/>
                <a:sym typeface="Exo"/>
              </a:rPr>
              <a:t>dirompente</a:t>
            </a:r>
            <a:endParaRPr dirty="0">
              <a:latin typeface="Roboto Slab" panose="020B0604020202020204" charset="0"/>
              <a:ea typeface="Roboto Slab" panose="020B0604020202020204" charset="0"/>
            </a:endParaRPr>
          </a:p>
          <a:p>
            <a:pPr marL="0" marR="0" lvl="0" indent="0" algn="ctr" rtl="0">
              <a:lnSpc>
                <a:spcPct val="90000"/>
              </a:lnSpc>
              <a:spcBef>
                <a:spcPts val="0"/>
              </a:spcBef>
              <a:spcAft>
                <a:spcPts val="0"/>
              </a:spcAft>
              <a:buClr>
                <a:srgbClr val="2DAA66"/>
              </a:buClr>
              <a:buSzPts val="3600"/>
              <a:buFont typeface="Exo"/>
              <a:buNone/>
            </a:pPr>
            <a:r>
              <a:rPr lang="en-US" sz="3600" dirty="0" err="1">
                <a:solidFill>
                  <a:srgbClr val="2DAA66"/>
                </a:solidFill>
                <a:latin typeface="Roboto Slab" panose="020B0604020202020204" charset="0"/>
                <a:ea typeface="Roboto Slab" panose="020B0604020202020204" charset="0"/>
                <a:cs typeface="Exo"/>
                <a:sym typeface="Exo"/>
              </a:rPr>
              <a:t>Linee</a:t>
            </a:r>
            <a:r>
              <a:rPr lang="en-US" sz="3600" dirty="0">
                <a:solidFill>
                  <a:srgbClr val="2DAA66"/>
                </a:solidFill>
                <a:latin typeface="Roboto Slab" panose="020B0604020202020204" charset="0"/>
                <a:ea typeface="Roboto Slab" panose="020B0604020202020204" charset="0"/>
                <a:cs typeface="Exo"/>
                <a:sym typeface="Exo"/>
              </a:rPr>
              <a:t> </a:t>
            </a:r>
            <a:r>
              <a:rPr lang="en-US" sz="3600" dirty="0" err="1">
                <a:solidFill>
                  <a:srgbClr val="2DAA66"/>
                </a:solidFill>
                <a:latin typeface="Roboto Slab" panose="020B0604020202020204" charset="0"/>
                <a:ea typeface="Roboto Slab" panose="020B0604020202020204" charset="0"/>
                <a:cs typeface="Exo"/>
                <a:sym typeface="Exo"/>
              </a:rPr>
              <a:t>guida</a:t>
            </a:r>
            <a:r>
              <a:rPr lang="en-US" sz="3600" dirty="0">
                <a:solidFill>
                  <a:srgbClr val="2DAA66"/>
                </a:solidFill>
                <a:latin typeface="Roboto Slab" panose="020B0604020202020204" charset="0"/>
                <a:ea typeface="Roboto Slab" panose="020B0604020202020204" charset="0"/>
                <a:cs typeface="Exo"/>
                <a:sym typeface="Exo"/>
              </a:rPr>
              <a:t> (</a:t>
            </a:r>
            <a:r>
              <a:rPr lang="en-US" sz="3600" dirty="0" err="1">
                <a:solidFill>
                  <a:srgbClr val="2DAA66"/>
                </a:solidFill>
                <a:latin typeface="Roboto Slab" panose="020B0604020202020204" charset="0"/>
                <a:ea typeface="Roboto Slab" panose="020B0604020202020204" charset="0"/>
                <a:cs typeface="Exo"/>
                <a:sym typeface="Exo"/>
              </a:rPr>
              <a:t>maggio</a:t>
            </a:r>
            <a:r>
              <a:rPr lang="en-US" sz="3600" dirty="0">
                <a:solidFill>
                  <a:srgbClr val="2DAA66"/>
                </a:solidFill>
                <a:latin typeface="Roboto Slab" panose="020B0604020202020204" charset="0"/>
                <a:ea typeface="Roboto Slab" panose="020B0604020202020204" charset="0"/>
                <a:cs typeface="Exo"/>
                <a:sym typeface="Exo"/>
              </a:rPr>
              <a:t> 2019) </a:t>
            </a:r>
            <a:endParaRPr dirty="0">
              <a:latin typeface="Roboto Slab" panose="020B0604020202020204" charset="0"/>
              <a:ea typeface="Roboto Slab" panose="020B0604020202020204" charset="0"/>
            </a:endParaRPr>
          </a:p>
        </p:txBody>
      </p:sp>
      <p:sp>
        <p:nvSpPr>
          <p:cNvPr id="268" name="Google Shape;268;p15"/>
          <p:cNvSpPr txBox="1"/>
          <p:nvPr/>
        </p:nvSpPr>
        <p:spPr>
          <a:xfrm>
            <a:off x="1873787" y="4648580"/>
            <a:ext cx="6135122" cy="1385852"/>
          </a:xfrm>
          <a:prstGeom prst="rect">
            <a:avLst/>
          </a:prstGeom>
          <a:noFill/>
          <a:ln>
            <a:noFill/>
          </a:ln>
        </p:spPr>
        <p:txBody>
          <a:bodyPr spcFirstLastPara="1" wrap="square" lIns="68575" tIns="34275" rIns="68575" bIns="34275" anchor="t" anchorCtr="0">
            <a:noAutofit/>
          </a:bodyPr>
          <a:lstStyle/>
          <a:p>
            <a:pPr marL="0" marR="0" lvl="0" indent="0" algn="ctr" rtl="0">
              <a:lnSpc>
                <a:spcPct val="50000"/>
              </a:lnSpc>
              <a:spcBef>
                <a:spcPts val="0"/>
              </a:spcBef>
              <a:spcAft>
                <a:spcPts val="0"/>
              </a:spcAft>
              <a:buClr>
                <a:schemeClr val="dk1"/>
              </a:buClr>
              <a:buSzPts val="1800"/>
              <a:buFont typeface="Arial"/>
              <a:buNone/>
            </a:pPr>
            <a:endParaRPr lang="en-US" sz="2200" dirty="0">
              <a:solidFill>
                <a:schemeClr val="dk1"/>
              </a:solidFill>
              <a:latin typeface="Fira Sans Medium" panose="020B0604020202020204" charset="0"/>
              <a:ea typeface="Roboto Slab" panose="020B0604020202020204" charset="0"/>
              <a:cs typeface="Arial"/>
              <a:sym typeface="Arial"/>
            </a:endParaRPr>
          </a:p>
          <a:p>
            <a:pPr marL="0" marR="0" lvl="0" indent="0" algn="ctr" rtl="0">
              <a:lnSpc>
                <a:spcPct val="50000"/>
              </a:lnSpc>
              <a:spcBef>
                <a:spcPts val="0"/>
              </a:spcBef>
              <a:spcAft>
                <a:spcPts val="0"/>
              </a:spcAft>
              <a:buClr>
                <a:schemeClr val="dk1"/>
              </a:buClr>
              <a:buSzPts val="1800"/>
              <a:buFont typeface="Arial"/>
              <a:buNone/>
            </a:pPr>
            <a:r>
              <a:rPr lang="en-US" sz="2200" dirty="0">
                <a:solidFill>
                  <a:schemeClr val="dk1"/>
                </a:solidFill>
                <a:latin typeface="Fira Sans Medium" panose="020B0604020202020204" charset="0"/>
                <a:ea typeface="Roboto Slab" panose="020B0604020202020204" charset="0"/>
                <a:cs typeface="Arial"/>
                <a:sym typeface="Arial"/>
              </a:rPr>
              <a:t>No </a:t>
            </a:r>
            <a:r>
              <a:rPr lang="en-US" sz="2200" dirty="0" err="1">
                <a:solidFill>
                  <a:schemeClr val="dk1"/>
                </a:solidFill>
                <a:latin typeface="Fira Sans Medium" panose="020B0604020202020204" charset="0"/>
                <a:ea typeface="Roboto Slab" panose="020B0604020202020204" charset="0"/>
                <a:cs typeface="Arial"/>
                <a:sym typeface="Arial"/>
              </a:rPr>
              <a:t>riviste</a:t>
            </a:r>
            <a:r>
              <a:rPr lang="en-US" sz="2200" dirty="0">
                <a:solidFill>
                  <a:schemeClr val="dk1"/>
                </a:solidFill>
                <a:latin typeface="Fira Sans Medium" panose="020B0604020202020204" charset="0"/>
                <a:ea typeface="Roboto Slab" panose="020B0604020202020204" charset="0"/>
                <a:cs typeface="Arial"/>
                <a:sym typeface="Arial"/>
              </a:rPr>
              <a:t> </a:t>
            </a:r>
            <a:r>
              <a:rPr lang="en-US" sz="2200" dirty="0" err="1">
                <a:solidFill>
                  <a:schemeClr val="dk1"/>
                </a:solidFill>
                <a:latin typeface="Fira Sans Medium" panose="020B0604020202020204" charset="0"/>
                <a:ea typeface="Roboto Slab" panose="020B0604020202020204" charset="0"/>
                <a:cs typeface="Arial"/>
                <a:sym typeface="Arial"/>
              </a:rPr>
              <a:t>ibride</a:t>
            </a:r>
            <a:endParaRPr sz="1800" dirty="0">
              <a:latin typeface="Fira Sans Medium" panose="020B0604020202020204" charset="0"/>
              <a:ea typeface="Roboto Slab" panose="020B0604020202020204" charset="0"/>
            </a:endParaRPr>
          </a:p>
          <a:p>
            <a:pPr marL="0" marR="0" lvl="0" indent="0" algn="ctr" rtl="0">
              <a:lnSpc>
                <a:spcPct val="50000"/>
              </a:lnSpc>
              <a:spcBef>
                <a:spcPts val="1000"/>
              </a:spcBef>
              <a:spcAft>
                <a:spcPts val="0"/>
              </a:spcAft>
              <a:buClr>
                <a:schemeClr val="dk1"/>
              </a:buClr>
              <a:buSzPts val="1800"/>
              <a:buFont typeface="Arial"/>
              <a:buNone/>
            </a:pPr>
            <a:r>
              <a:rPr lang="en-US" sz="2200" dirty="0">
                <a:solidFill>
                  <a:schemeClr val="dk1"/>
                </a:solidFill>
                <a:latin typeface="Fira Sans Medium" panose="020B0604020202020204" charset="0"/>
                <a:ea typeface="Roboto Slab" panose="020B0604020202020204" charset="0"/>
                <a:cs typeface="Arial"/>
                <a:sym typeface="Arial"/>
              </a:rPr>
              <a:t>OA </a:t>
            </a:r>
            <a:r>
              <a:rPr lang="en-US" sz="2200" dirty="0" err="1">
                <a:solidFill>
                  <a:schemeClr val="dk1"/>
                </a:solidFill>
                <a:latin typeface="Fira Sans Medium" panose="020B0604020202020204" charset="0"/>
                <a:ea typeface="Roboto Slab" panose="020B0604020202020204" charset="0"/>
                <a:cs typeface="Arial"/>
                <a:sym typeface="Arial"/>
              </a:rPr>
              <a:t>immediato</a:t>
            </a:r>
            <a:r>
              <a:rPr lang="en-US" sz="2200" dirty="0">
                <a:solidFill>
                  <a:schemeClr val="dk1"/>
                </a:solidFill>
                <a:latin typeface="Fira Sans Medium" panose="020B0604020202020204" charset="0"/>
                <a:ea typeface="Roboto Slab" panose="020B0604020202020204" charset="0"/>
                <a:cs typeface="Arial"/>
                <a:sym typeface="Arial"/>
              </a:rPr>
              <a:t>,  No embargo</a:t>
            </a:r>
            <a:endParaRPr sz="1800" dirty="0">
              <a:latin typeface="Fira Sans Medium" panose="020B0604020202020204" charset="0"/>
              <a:ea typeface="Roboto Slab" panose="020B0604020202020204" charset="0"/>
            </a:endParaRPr>
          </a:p>
          <a:p>
            <a:pPr marL="0" marR="0" lvl="0" indent="0" algn="ctr" rtl="0">
              <a:lnSpc>
                <a:spcPct val="50000"/>
              </a:lnSpc>
              <a:spcBef>
                <a:spcPts val="1000"/>
              </a:spcBef>
              <a:spcAft>
                <a:spcPts val="0"/>
              </a:spcAft>
              <a:buClr>
                <a:schemeClr val="dk1"/>
              </a:buClr>
              <a:buSzPts val="1800"/>
              <a:buFont typeface="Arial"/>
              <a:buNone/>
            </a:pPr>
            <a:r>
              <a:rPr lang="en-US" sz="2200" dirty="0">
                <a:solidFill>
                  <a:schemeClr val="dk1"/>
                </a:solidFill>
                <a:latin typeface="Fira Sans Medium" panose="020B0604020202020204" charset="0"/>
                <a:ea typeface="Roboto Slab" panose="020B0604020202020204" charset="0"/>
                <a:cs typeface="Arial"/>
                <a:sym typeface="Arial"/>
              </a:rPr>
              <a:t>No </a:t>
            </a:r>
            <a:r>
              <a:rPr lang="en-US" sz="2200" dirty="0" err="1">
                <a:solidFill>
                  <a:schemeClr val="dk1"/>
                </a:solidFill>
                <a:latin typeface="Fira Sans Medium" panose="020B0604020202020204" charset="0"/>
                <a:ea typeface="Roboto Slab" panose="020B0604020202020204" charset="0"/>
                <a:cs typeface="Arial"/>
                <a:sym typeface="Arial"/>
              </a:rPr>
              <a:t>trasferimento</a:t>
            </a:r>
            <a:r>
              <a:rPr lang="en-US" sz="2200" dirty="0">
                <a:solidFill>
                  <a:schemeClr val="dk1"/>
                </a:solidFill>
                <a:latin typeface="Fira Sans Medium" panose="020B0604020202020204" charset="0"/>
                <a:ea typeface="Roboto Slab" panose="020B0604020202020204" charset="0"/>
                <a:cs typeface="Arial"/>
                <a:sym typeface="Arial"/>
              </a:rPr>
              <a:t> copyright</a:t>
            </a:r>
            <a:endParaRPr sz="1800" dirty="0">
              <a:latin typeface="Fira Sans Medium" panose="020B0604020202020204" charset="0"/>
              <a:ea typeface="Roboto Slab" panose="020B0604020202020204" charset="0"/>
            </a:endParaRPr>
          </a:p>
          <a:p>
            <a:pPr marL="0" marR="0" lvl="0" indent="0" algn="ctr" rtl="0">
              <a:lnSpc>
                <a:spcPct val="50000"/>
              </a:lnSpc>
              <a:spcBef>
                <a:spcPts val="1000"/>
              </a:spcBef>
              <a:spcAft>
                <a:spcPts val="0"/>
              </a:spcAft>
              <a:buClr>
                <a:schemeClr val="dk1"/>
              </a:buClr>
              <a:buSzPts val="1800"/>
              <a:buFont typeface="Arial"/>
              <a:buNone/>
            </a:pPr>
            <a:r>
              <a:rPr lang="en-US" sz="2200" dirty="0" err="1">
                <a:solidFill>
                  <a:schemeClr val="dk1"/>
                </a:solidFill>
                <a:latin typeface="Fira Sans Medium" panose="020B0604020202020204" charset="0"/>
                <a:ea typeface="Roboto Slab" panose="020B0604020202020204" charset="0"/>
                <a:cs typeface="Arial"/>
                <a:sym typeface="Arial"/>
              </a:rPr>
              <a:t>Valutazione</a:t>
            </a:r>
            <a:r>
              <a:rPr lang="en-US" sz="2200" dirty="0">
                <a:solidFill>
                  <a:schemeClr val="dk1"/>
                </a:solidFill>
                <a:latin typeface="Fira Sans Medium" panose="020B0604020202020204" charset="0"/>
                <a:ea typeface="Roboto Slab" panose="020B0604020202020204" charset="0"/>
                <a:cs typeface="Arial"/>
                <a:sym typeface="Arial"/>
              </a:rPr>
              <a:t> ricerca : No Impact Factor</a:t>
            </a:r>
            <a:endParaRPr sz="2800" dirty="0">
              <a:solidFill>
                <a:srgbClr val="941A81"/>
              </a:solidFill>
              <a:latin typeface="Fira Sans Medium" panose="020B0604020202020204" charset="0"/>
              <a:ea typeface="Roboto Slab" panose="020B0604020202020204" charset="0"/>
              <a:cs typeface="Arial"/>
              <a:sym typeface="Arial"/>
            </a:endParaRPr>
          </a:p>
        </p:txBody>
      </p:sp>
      <p:pic>
        <p:nvPicPr>
          <p:cNvPr id="269" name="Google Shape;269;p15"/>
          <p:cNvPicPr preferRelativeResize="0"/>
          <p:nvPr/>
        </p:nvPicPr>
        <p:blipFill rotWithShape="1">
          <a:blip r:embed="rId3">
            <a:alphaModFix/>
          </a:blip>
          <a:srcRect/>
          <a:stretch/>
        </p:blipFill>
        <p:spPr>
          <a:xfrm>
            <a:off x="3472526" y="1558296"/>
            <a:ext cx="2065781" cy="697899"/>
          </a:xfrm>
          <a:prstGeom prst="rect">
            <a:avLst/>
          </a:prstGeom>
          <a:noFill/>
          <a:ln>
            <a:noFill/>
          </a:ln>
        </p:spPr>
      </p:pic>
      <p:pic>
        <p:nvPicPr>
          <p:cNvPr id="270" name="Google Shape;270;p15"/>
          <p:cNvPicPr preferRelativeResize="0"/>
          <p:nvPr/>
        </p:nvPicPr>
        <p:blipFill rotWithShape="1">
          <a:blip r:embed="rId4">
            <a:alphaModFix/>
          </a:blip>
          <a:srcRect/>
          <a:stretch/>
        </p:blipFill>
        <p:spPr>
          <a:xfrm>
            <a:off x="913561" y="2335825"/>
            <a:ext cx="7183713" cy="2186349"/>
          </a:xfrm>
          <a:prstGeom prst="rect">
            <a:avLst/>
          </a:prstGeom>
          <a:noFill/>
          <a:ln>
            <a:noFill/>
          </a:ln>
        </p:spPr>
      </p:pic>
      <p:sp>
        <p:nvSpPr>
          <p:cNvPr id="2" name="Footer Placeholder 1">
            <a:extLst>
              <a:ext uri="{FF2B5EF4-FFF2-40B4-BE49-F238E27FC236}">
                <a16:creationId xmlns:a16="http://schemas.microsoft.com/office/drawing/2014/main" id="{8A269999-872A-294F-9CA1-F7A4D05864B9}"/>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3" name="Slide Number Placeholder 2">
            <a:extLst>
              <a:ext uri="{FF2B5EF4-FFF2-40B4-BE49-F238E27FC236}">
                <a16:creationId xmlns:a16="http://schemas.microsoft.com/office/drawing/2014/main" id="{80E7AAA5-B6FD-8D4E-B76F-06A5399D574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45</a:t>
            </a:fld>
            <a:endParaRPr lang="en-US"/>
          </a:p>
        </p:txBody>
      </p:sp>
    </p:spTree>
    <p:extLst>
      <p:ext uri="{BB962C8B-B14F-4D97-AF65-F5344CB8AC3E}">
        <p14:creationId xmlns:p14="http://schemas.microsoft.com/office/powerpoint/2010/main" val="1554313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7"/>
          <p:cNvSpPr txBox="1">
            <a:spLocks noGrp="1"/>
          </p:cNvSpPr>
          <p:nvPr>
            <p:ph type="body" idx="1"/>
          </p:nvPr>
        </p:nvSpPr>
        <p:spPr>
          <a:xfrm>
            <a:off x="154922" y="1296197"/>
            <a:ext cx="8074678" cy="4860000"/>
          </a:xfrm>
          <a:prstGeom prst="rect">
            <a:avLst/>
          </a:prstGeom>
          <a:noFill/>
          <a:ln>
            <a:noFill/>
          </a:ln>
        </p:spPr>
        <p:txBody>
          <a:bodyPr spcFirstLastPara="1" wrap="square" lIns="91425" tIns="45700" rIns="91425" bIns="45700" anchor="t" anchorCtr="0">
            <a:normAutofit/>
          </a:bodyPr>
          <a:lstStyle/>
          <a:p>
            <a:pPr marL="342900" lvl="0" indent="-228600">
              <a:spcBef>
                <a:spcPts val="0"/>
              </a:spcBef>
              <a:buSzPts val="2200"/>
            </a:pPr>
            <a:r>
              <a:rPr lang="en-US" sz="2800" dirty="0"/>
              <a:t>Plan S ha </a:t>
            </a:r>
            <a:r>
              <a:rPr lang="en-US" sz="2800" dirty="0" err="1"/>
              <a:t>avuto</a:t>
            </a:r>
            <a:r>
              <a:rPr lang="en-US" sz="2800" dirty="0"/>
              <a:t> il </a:t>
            </a:r>
            <a:r>
              <a:rPr lang="en-US" sz="2800" dirty="0" err="1"/>
              <a:t>sostegno</a:t>
            </a:r>
            <a:r>
              <a:rPr lang="en-US" sz="2800" dirty="0"/>
              <a:t> </a:t>
            </a:r>
            <a:r>
              <a:rPr lang="en-US" sz="2800" dirty="0" err="1"/>
              <a:t>delle</a:t>
            </a:r>
            <a:r>
              <a:rPr lang="en-US" sz="2800" dirty="0"/>
              <a:t> </a:t>
            </a:r>
            <a:r>
              <a:rPr lang="en-US" sz="2800" dirty="0" err="1"/>
              <a:t>associazioni</a:t>
            </a:r>
            <a:r>
              <a:rPr lang="en-US" sz="2800" dirty="0"/>
              <a:t> </a:t>
            </a:r>
            <a:r>
              <a:rPr lang="en-US" sz="2800" dirty="0" err="1"/>
              <a:t>dei</a:t>
            </a:r>
            <a:r>
              <a:rPr lang="en-US" sz="2800" dirty="0"/>
              <a:t> </a:t>
            </a:r>
            <a:r>
              <a:rPr lang="en-US" sz="2800" dirty="0" err="1"/>
              <a:t>giovani</a:t>
            </a:r>
            <a:r>
              <a:rPr lang="en-US" sz="2800" dirty="0"/>
              <a:t> </a:t>
            </a:r>
            <a:r>
              <a:rPr lang="en-US" sz="2800" dirty="0" err="1"/>
              <a:t>ricercatori</a:t>
            </a:r>
            <a:r>
              <a:rPr lang="en-US" sz="2800" dirty="0"/>
              <a:t> </a:t>
            </a:r>
            <a:r>
              <a:rPr lang="en-GB" sz="2800" dirty="0" err="1"/>
              <a:t>EuroDoc</a:t>
            </a:r>
            <a:r>
              <a:rPr lang="en-GB" sz="2800" dirty="0"/>
              <a:t>, GYA, MCAA, and YAE </a:t>
            </a:r>
            <a:r>
              <a:rPr lang="en-GB" sz="2800" dirty="0" err="1"/>
              <a:t>che</a:t>
            </a:r>
            <a:r>
              <a:rPr lang="en-GB" sz="2800" dirty="0"/>
              <a:t> </a:t>
            </a:r>
            <a:r>
              <a:rPr lang="en-GB" sz="2800" dirty="0" err="1"/>
              <a:t>hanno</a:t>
            </a:r>
            <a:r>
              <a:rPr lang="en-GB" sz="2800" dirty="0"/>
              <a:t> </a:t>
            </a:r>
            <a:r>
              <a:rPr lang="en-GB" sz="2800" dirty="0" err="1"/>
              <a:t>preso</a:t>
            </a:r>
            <a:r>
              <a:rPr lang="en-GB" sz="2800" dirty="0"/>
              <a:t> </a:t>
            </a:r>
            <a:r>
              <a:rPr lang="en-GB" sz="2800" dirty="0" err="1"/>
              <a:t>parte</a:t>
            </a:r>
            <a:r>
              <a:rPr lang="en-GB" sz="2800" dirty="0"/>
              <a:t> </a:t>
            </a:r>
            <a:r>
              <a:rPr lang="en-GB" sz="2800" dirty="0" err="1"/>
              <a:t>attiva</a:t>
            </a:r>
            <a:r>
              <a:rPr lang="en-GB" sz="2800" dirty="0"/>
              <a:t> </a:t>
            </a:r>
            <a:r>
              <a:rPr lang="en-GB" sz="2800" dirty="0" err="1"/>
              <a:t>nella</a:t>
            </a:r>
            <a:r>
              <a:rPr lang="en-GB" sz="2800" dirty="0"/>
              <a:t> </a:t>
            </a:r>
            <a:r>
              <a:rPr lang="en-GB" sz="2800" dirty="0" err="1"/>
              <a:t>discussione</a:t>
            </a:r>
            <a:r>
              <a:rPr lang="en-GB" sz="2800" dirty="0"/>
              <a:t> </a:t>
            </a:r>
            <a:r>
              <a:rPr lang="en-GB" sz="1400" dirty="0">
                <a:solidFill>
                  <a:srgbClr val="FAB469"/>
                </a:solidFill>
                <a:hlinkClick r:id="rId3">
                  <a:extLst>
                    <a:ext uri="{A12FA001-AC4F-418D-AE19-62706E023703}">
                      <ahyp:hlinkClr xmlns:ahyp="http://schemas.microsoft.com/office/drawing/2018/hyperlinkcolor" val="tx"/>
                    </a:ext>
                  </a:extLst>
                </a:hlinkClick>
              </a:rPr>
              <a:t>https://www.coalition-s.org/monitoring-the-effects-of-plan-s-on-research-and-scholarly-communication-update/</a:t>
            </a:r>
            <a:endParaRPr lang="en-GB" sz="1400" dirty="0">
              <a:solidFill>
                <a:srgbClr val="FAB469"/>
              </a:solidFill>
            </a:endParaRPr>
          </a:p>
          <a:p>
            <a:pPr marL="342900" lvl="0" indent="-228600">
              <a:spcBef>
                <a:spcPts val="0"/>
              </a:spcBef>
              <a:buSzPts val="2200"/>
            </a:pPr>
            <a:endParaRPr lang="en-GB" sz="1400" dirty="0"/>
          </a:p>
          <a:p>
            <a:pPr marL="114300" lvl="0" indent="0">
              <a:spcBef>
                <a:spcPts val="0"/>
              </a:spcBef>
              <a:buSzPts val="2200"/>
              <a:buNone/>
            </a:pPr>
            <a:endParaRPr lang="it-IT" sz="1400" dirty="0"/>
          </a:p>
          <a:p>
            <a:pPr marL="114300" lvl="0" indent="0">
              <a:spcBef>
                <a:spcPts val="0"/>
              </a:spcBef>
              <a:buSzPts val="2200"/>
              <a:buNone/>
            </a:pPr>
            <a:endParaRPr lang="it-IT" sz="1400" dirty="0"/>
          </a:p>
          <a:p>
            <a:pPr marL="114300" lvl="0" indent="0">
              <a:spcBef>
                <a:spcPts val="0"/>
              </a:spcBef>
              <a:buSzPts val="2200"/>
              <a:buNone/>
            </a:pPr>
            <a:endParaRPr sz="1400" dirty="0"/>
          </a:p>
          <a:p>
            <a:pPr marL="342900" lvl="0" indent="-228600" algn="l" rtl="0">
              <a:spcBef>
                <a:spcPts val="440"/>
              </a:spcBef>
              <a:spcAft>
                <a:spcPts val="0"/>
              </a:spcAft>
              <a:buSzPts val="2200"/>
              <a:buChar char="•"/>
            </a:pPr>
            <a:r>
              <a:rPr lang="en-US" sz="2800" dirty="0"/>
              <a:t>La </a:t>
            </a:r>
            <a:r>
              <a:rPr lang="en-US" sz="2800" dirty="0" err="1"/>
              <a:t>Commissione</a:t>
            </a:r>
            <a:r>
              <a:rPr lang="en-US" sz="2800" dirty="0"/>
              <a:t> Europea è </a:t>
            </a:r>
            <a:r>
              <a:rPr lang="en-US" sz="2800" dirty="0" err="1"/>
              <a:t>parte</a:t>
            </a:r>
            <a:r>
              <a:rPr lang="en-US" sz="2800" dirty="0"/>
              <a:t> di cOAlitionS e </a:t>
            </a:r>
            <a:r>
              <a:rPr lang="en-US" sz="2800" dirty="0" err="1"/>
              <a:t>applica</a:t>
            </a:r>
            <a:r>
              <a:rPr lang="en-US" sz="2800" dirty="0"/>
              <a:t> </a:t>
            </a:r>
            <a:r>
              <a:rPr lang="en-US" sz="2800" dirty="0" err="1"/>
              <a:t>i</a:t>
            </a:r>
            <a:r>
              <a:rPr lang="en-US" sz="2800" dirty="0"/>
              <a:t> </a:t>
            </a:r>
            <a:r>
              <a:rPr lang="en-US" sz="2800" dirty="0" err="1"/>
              <a:t>principi</a:t>
            </a:r>
            <a:r>
              <a:rPr lang="en-US" sz="2800" dirty="0"/>
              <a:t> di Plan S (via del green OA) </a:t>
            </a:r>
            <a:r>
              <a:rPr lang="en-US" sz="2800" dirty="0" err="1"/>
              <a:t>nel</a:t>
            </a:r>
            <a:r>
              <a:rPr lang="en-US" sz="2800" dirty="0"/>
              <a:t> Model Grant Agreement (</a:t>
            </a:r>
            <a:r>
              <a:rPr lang="en-US" sz="2800" dirty="0" err="1"/>
              <a:t>giugno</a:t>
            </a:r>
            <a:r>
              <a:rPr lang="en-US" sz="2800" dirty="0"/>
              <a:t> 2021)</a:t>
            </a:r>
            <a:endParaRPr sz="2800" dirty="0"/>
          </a:p>
        </p:txBody>
      </p:sp>
    </p:spTree>
    <p:extLst>
      <p:ext uri="{BB962C8B-B14F-4D97-AF65-F5344CB8AC3E}">
        <p14:creationId xmlns:p14="http://schemas.microsoft.com/office/powerpoint/2010/main" val="4119324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8"/>
          <p:cNvSpPr txBox="1">
            <a:spLocks noGrp="1"/>
          </p:cNvSpPr>
          <p:nvPr>
            <p:ph type="title"/>
          </p:nvPr>
        </p:nvSpPr>
        <p:spPr>
          <a:xfrm>
            <a:off x="245840" y="575841"/>
            <a:ext cx="8675921"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3600" b="1" dirty="0"/>
              <a:t>D: </a:t>
            </a:r>
            <a:r>
              <a:rPr lang="en-US" sz="3200" b="0" dirty="0"/>
              <a:t>La </a:t>
            </a:r>
            <a:r>
              <a:rPr lang="en-US" sz="3200" b="0" dirty="0" err="1"/>
              <a:t>pubblicazione</a:t>
            </a:r>
            <a:r>
              <a:rPr lang="en-US" sz="3200" b="0" dirty="0"/>
              <a:t> OA con </a:t>
            </a:r>
            <a:r>
              <a:rPr lang="en-US" sz="3200" b="0" dirty="0" err="1"/>
              <a:t>pagamento</a:t>
            </a:r>
            <a:r>
              <a:rPr lang="en-US" sz="3200" b="0" dirty="0"/>
              <a:t> APC   è </a:t>
            </a:r>
            <a:r>
              <a:rPr lang="en-US" sz="3200" b="0" dirty="0" err="1"/>
              <a:t>l'unica</a:t>
            </a:r>
            <a:r>
              <a:rPr lang="en-US" sz="3200" b="0" dirty="0"/>
              <a:t> via </a:t>
            </a:r>
            <a:r>
              <a:rPr lang="en-US" sz="3200" b="0" dirty="0" err="1"/>
              <a:t>conforme</a:t>
            </a:r>
            <a:r>
              <a:rPr lang="en-US" sz="3200" b="0" dirty="0"/>
              <a:t> ai </a:t>
            </a:r>
            <a:r>
              <a:rPr lang="en-US" sz="3200" b="0" dirty="0" err="1"/>
              <a:t>principi</a:t>
            </a:r>
            <a:r>
              <a:rPr lang="en-US" sz="3200" b="0" dirty="0"/>
              <a:t> di Plan S ?</a:t>
            </a:r>
            <a:endParaRPr sz="3600" b="0" dirty="0"/>
          </a:p>
        </p:txBody>
      </p:sp>
      <p:sp>
        <p:nvSpPr>
          <p:cNvPr id="293" name="Google Shape;293;p18"/>
          <p:cNvSpPr txBox="1"/>
          <p:nvPr/>
        </p:nvSpPr>
        <p:spPr>
          <a:xfrm>
            <a:off x="245840" y="1718597"/>
            <a:ext cx="8067000" cy="2616060"/>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3200"/>
            </a:pPr>
            <a:r>
              <a:rPr lang="en-US" sz="3600" b="1" dirty="0">
                <a:solidFill>
                  <a:schemeClr val="dk1"/>
                </a:solidFill>
                <a:latin typeface="Fira Sans" panose="020B0604020202020204" charset="0"/>
                <a:ea typeface="Calibri"/>
                <a:cs typeface="Calibri"/>
                <a:sym typeface="Calibri"/>
              </a:rPr>
              <a:t>R:</a:t>
            </a:r>
            <a:r>
              <a:rPr lang="en-US" sz="3600" dirty="0">
                <a:solidFill>
                  <a:schemeClr val="dk1"/>
                </a:solidFill>
                <a:latin typeface="Fira Sans" panose="020B0604020202020204" charset="0"/>
                <a:ea typeface="Calibri"/>
                <a:cs typeface="Calibri"/>
                <a:sym typeface="Calibri"/>
              </a:rPr>
              <a:t> No. Tre vie di </a:t>
            </a:r>
            <a:r>
              <a:rPr lang="en-US" sz="3600" dirty="0" err="1">
                <a:solidFill>
                  <a:schemeClr val="dk1"/>
                </a:solidFill>
                <a:latin typeface="Fira Sans" panose="020B0604020202020204" charset="0"/>
                <a:ea typeface="Calibri"/>
                <a:cs typeface="Calibri"/>
                <a:sym typeface="Calibri"/>
              </a:rPr>
              <a:t>conformità</a:t>
            </a:r>
            <a:r>
              <a:rPr lang="en-US" sz="3600" dirty="0">
                <a:solidFill>
                  <a:schemeClr val="dk1"/>
                </a:solidFill>
                <a:latin typeface="Fira Sans" panose="020B0604020202020204" charset="0"/>
                <a:ea typeface="Calibri"/>
                <a:cs typeface="Calibri"/>
                <a:sym typeface="Calibri"/>
              </a:rPr>
              <a:t>: </a:t>
            </a:r>
            <a:endParaRPr sz="3600" dirty="0">
              <a:solidFill>
                <a:schemeClr val="dk1"/>
              </a:solidFill>
              <a:latin typeface="Fira Sans" panose="020B0604020202020204" charset="0"/>
              <a:ea typeface="Calibri"/>
              <a:cs typeface="Calibri"/>
              <a:sym typeface="Calibri"/>
            </a:endParaRPr>
          </a:p>
          <a:p>
            <a:pPr marL="914400" marR="0" lvl="1" indent="-431800" algn="l" rtl="0">
              <a:spcBef>
                <a:spcPts val="0"/>
              </a:spcBef>
              <a:spcAft>
                <a:spcPts val="0"/>
              </a:spcAft>
              <a:buClr>
                <a:schemeClr val="dk1"/>
              </a:buClr>
              <a:buSzPts val="3200"/>
              <a:buFont typeface="Arial"/>
              <a:buChar char="○"/>
            </a:pPr>
            <a:r>
              <a:rPr lang="en-US" sz="3200" dirty="0">
                <a:solidFill>
                  <a:schemeClr val="dk1"/>
                </a:solidFill>
                <a:latin typeface="Fira Sans" panose="020B0604020202020204" charset="0"/>
                <a:ea typeface="Calibri"/>
                <a:cs typeface="Calibri"/>
                <a:sym typeface="Calibri"/>
              </a:rPr>
              <a:t>gold OA,   </a:t>
            </a:r>
            <a:endParaRPr sz="3200" dirty="0">
              <a:solidFill>
                <a:schemeClr val="dk1"/>
              </a:solidFill>
              <a:latin typeface="Fira Sans" panose="020B0604020202020204" charset="0"/>
              <a:ea typeface="Calibri"/>
              <a:cs typeface="Calibri"/>
              <a:sym typeface="Calibri"/>
            </a:endParaRPr>
          </a:p>
          <a:p>
            <a:pPr marL="914400" marR="0" lvl="1" indent="-431800" algn="l" rtl="0">
              <a:spcBef>
                <a:spcPts val="0"/>
              </a:spcBef>
              <a:spcAft>
                <a:spcPts val="0"/>
              </a:spcAft>
              <a:buClr>
                <a:schemeClr val="dk1"/>
              </a:buClr>
              <a:buSzPts val="3200"/>
              <a:buFont typeface="Arial"/>
              <a:buChar char="○"/>
            </a:pPr>
            <a:r>
              <a:rPr lang="en-US" sz="3200" dirty="0">
                <a:solidFill>
                  <a:schemeClr val="dk1"/>
                </a:solidFill>
                <a:latin typeface="Fira Sans" panose="020B0604020202020204" charset="0"/>
                <a:ea typeface="Calibri"/>
                <a:cs typeface="Calibri"/>
                <a:sym typeface="Calibri"/>
              </a:rPr>
              <a:t>green OA con </a:t>
            </a:r>
            <a:r>
              <a:rPr lang="en-US" sz="3200" dirty="0" err="1">
                <a:solidFill>
                  <a:schemeClr val="dk1"/>
                </a:solidFill>
                <a:latin typeface="Fira Sans" panose="020B0604020202020204" charset="0"/>
                <a:ea typeface="Calibri"/>
                <a:cs typeface="Calibri"/>
                <a:sym typeface="Calibri"/>
              </a:rPr>
              <a:t>deposito</a:t>
            </a:r>
            <a:r>
              <a:rPr lang="en-US" sz="3200" dirty="0">
                <a:solidFill>
                  <a:schemeClr val="dk1"/>
                </a:solidFill>
                <a:latin typeface="Fira Sans" panose="020B0604020202020204" charset="0"/>
                <a:ea typeface="Calibri"/>
                <a:cs typeface="Calibri"/>
                <a:sym typeface="Calibri"/>
              </a:rPr>
              <a:t> della AAM a zero embargo, </a:t>
            </a:r>
            <a:endParaRPr sz="3200" dirty="0">
              <a:solidFill>
                <a:schemeClr val="dk1"/>
              </a:solidFill>
              <a:latin typeface="Fira Sans" panose="020B0604020202020204" charset="0"/>
              <a:ea typeface="Calibri"/>
              <a:cs typeface="Calibri"/>
              <a:sym typeface="Calibri"/>
            </a:endParaRPr>
          </a:p>
          <a:p>
            <a:pPr marL="914400" marR="0" lvl="1" indent="-431800" algn="l" rtl="0">
              <a:spcBef>
                <a:spcPts val="0"/>
              </a:spcBef>
              <a:spcAft>
                <a:spcPts val="0"/>
              </a:spcAft>
              <a:buClr>
                <a:schemeClr val="dk1"/>
              </a:buClr>
              <a:buSzPts val="3200"/>
              <a:buFont typeface="Arial"/>
              <a:buChar char="○"/>
            </a:pPr>
            <a:r>
              <a:rPr lang="en-US" sz="3200" dirty="0" err="1">
                <a:solidFill>
                  <a:schemeClr val="dk1"/>
                </a:solidFill>
                <a:latin typeface="Fira Sans" panose="020B0604020202020204" charset="0"/>
                <a:ea typeface="Calibri"/>
                <a:cs typeface="Calibri"/>
                <a:sym typeface="Calibri"/>
              </a:rPr>
              <a:t>ibrido</a:t>
            </a:r>
            <a:r>
              <a:rPr lang="en-US" sz="3200" dirty="0">
                <a:solidFill>
                  <a:schemeClr val="dk1"/>
                </a:solidFill>
                <a:latin typeface="Fira Sans" panose="020B0604020202020204" charset="0"/>
                <a:ea typeface="Calibri"/>
                <a:cs typeface="Calibri"/>
                <a:sym typeface="Calibri"/>
              </a:rPr>
              <a:t> con </a:t>
            </a:r>
            <a:r>
              <a:rPr lang="en-US" sz="3200" i="1" dirty="0">
                <a:solidFill>
                  <a:schemeClr val="dk1"/>
                </a:solidFill>
                <a:latin typeface="Fira Sans" panose="020B0604020202020204" charset="0"/>
                <a:ea typeface="Calibri"/>
                <a:cs typeface="Calibri"/>
                <a:sym typeface="Calibri"/>
              </a:rPr>
              <a:t>transformative agreement </a:t>
            </a:r>
            <a:endParaRPr dirty="0">
              <a:latin typeface="Fira Sans" panose="020B0604020202020204" charset="0"/>
            </a:endParaRPr>
          </a:p>
        </p:txBody>
      </p:sp>
      <p:sp>
        <p:nvSpPr>
          <p:cNvPr id="294" name="Google Shape;294;p18"/>
          <p:cNvSpPr txBox="1"/>
          <p:nvPr/>
        </p:nvSpPr>
        <p:spPr>
          <a:xfrm>
            <a:off x="245695" y="4505946"/>
            <a:ext cx="81681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600"/>
              <a:buFont typeface="Cambria"/>
              <a:buNone/>
            </a:pPr>
            <a:r>
              <a:rPr lang="en-US" sz="3600" b="1" cap="none" dirty="0">
                <a:solidFill>
                  <a:srgbClr val="262626"/>
                </a:solidFill>
                <a:latin typeface="Roboto Slab" panose="020B0604020202020204" charset="0"/>
                <a:ea typeface="Roboto Slab" panose="020B0604020202020204" charset="0"/>
                <a:cs typeface="Cambria"/>
                <a:sym typeface="Cambria"/>
              </a:rPr>
              <a:t>D:</a:t>
            </a:r>
            <a:r>
              <a:rPr lang="en-US" sz="3600" cap="none" dirty="0">
                <a:solidFill>
                  <a:srgbClr val="262626"/>
                </a:solidFill>
                <a:latin typeface="Roboto Slab" panose="020B0604020202020204" charset="0"/>
                <a:ea typeface="Roboto Slab" panose="020B0604020202020204" charset="0"/>
                <a:cs typeface="Cambria"/>
                <a:sym typeface="Cambria"/>
              </a:rPr>
              <a:t> Plan S </a:t>
            </a:r>
            <a:r>
              <a:rPr lang="en-US" sz="3600" cap="none" dirty="0" err="1">
                <a:solidFill>
                  <a:srgbClr val="262626"/>
                </a:solidFill>
                <a:latin typeface="Roboto Slab" panose="020B0604020202020204" charset="0"/>
                <a:ea typeface="Roboto Slab" panose="020B0604020202020204" charset="0"/>
                <a:cs typeface="Cambria"/>
                <a:sym typeface="Cambria"/>
              </a:rPr>
              <a:t>sostiene</a:t>
            </a:r>
            <a:r>
              <a:rPr lang="en-US" sz="3600" cap="none" dirty="0">
                <a:solidFill>
                  <a:srgbClr val="262626"/>
                </a:solidFill>
                <a:latin typeface="Roboto Slab" panose="020B0604020202020204" charset="0"/>
                <a:ea typeface="Roboto Slab" panose="020B0604020202020204" charset="0"/>
                <a:cs typeface="Cambria"/>
                <a:sym typeface="Cambria"/>
              </a:rPr>
              <a:t> il green OA ?</a:t>
            </a:r>
            <a:endParaRPr sz="3600" dirty="0">
              <a:solidFill>
                <a:srgbClr val="262626"/>
              </a:solidFill>
              <a:latin typeface="Roboto Slab" panose="020B0604020202020204" charset="0"/>
              <a:ea typeface="Roboto Slab" panose="020B0604020202020204" charset="0"/>
            </a:endParaRPr>
          </a:p>
        </p:txBody>
      </p:sp>
      <p:sp>
        <p:nvSpPr>
          <p:cNvPr id="295" name="Google Shape;295;p18"/>
          <p:cNvSpPr txBox="1"/>
          <p:nvPr/>
        </p:nvSpPr>
        <p:spPr>
          <a:xfrm>
            <a:off x="245840" y="5325801"/>
            <a:ext cx="7037700" cy="646290"/>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3200"/>
            </a:pPr>
            <a:r>
              <a:rPr lang="en-US" sz="3600" b="1" dirty="0">
                <a:solidFill>
                  <a:schemeClr val="dk1"/>
                </a:solidFill>
                <a:latin typeface="Fira Sans" panose="020B0604020202020204" charset="0"/>
                <a:ea typeface="Calibri"/>
                <a:cs typeface="Calibri"/>
                <a:sym typeface="Calibri"/>
              </a:rPr>
              <a:t>R:</a:t>
            </a:r>
            <a:r>
              <a:rPr lang="en-US" sz="3600" dirty="0">
                <a:solidFill>
                  <a:schemeClr val="dk1"/>
                </a:solidFill>
                <a:latin typeface="Fira Sans" panose="020B0604020202020204" charset="0"/>
                <a:ea typeface="Calibri"/>
                <a:cs typeface="Calibri"/>
                <a:sym typeface="Calibri"/>
              </a:rPr>
              <a:t>  </a:t>
            </a:r>
            <a:r>
              <a:rPr lang="en-US" sz="3600" dirty="0" err="1">
                <a:solidFill>
                  <a:schemeClr val="dk1"/>
                </a:solidFill>
                <a:latin typeface="Fira Sans" panose="020B0604020202020204" charset="0"/>
                <a:ea typeface="Calibri"/>
                <a:cs typeface="Calibri"/>
                <a:sym typeface="Calibri"/>
              </a:rPr>
              <a:t>Sí</a:t>
            </a:r>
            <a:r>
              <a:rPr lang="en-US" sz="3600" dirty="0">
                <a:solidFill>
                  <a:schemeClr val="dk1"/>
                </a:solidFill>
                <a:latin typeface="Fira Sans" panose="020B0604020202020204" charset="0"/>
                <a:ea typeface="Calibri"/>
                <a:cs typeface="Calibri"/>
                <a:sym typeface="Calibri"/>
              </a:rPr>
              <a:t>, è la via n.2 </a:t>
            </a:r>
            <a:endParaRPr sz="2000" dirty="0">
              <a:latin typeface="Fira Sans" panose="020B0604020202020204" charset="0"/>
            </a:endParaRPr>
          </a:p>
        </p:txBody>
      </p:sp>
      <p:sp>
        <p:nvSpPr>
          <p:cNvPr id="2" name="Footer Placeholder 1">
            <a:extLst>
              <a:ext uri="{FF2B5EF4-FFF2-40B4-BE49-F238E27FC236}">
                <a16:creationId xmlns:a16="http://schemas.microsoft.com/office/drawing/2014/main" id="{56E9D84A-7A40-EA46-A57F-68D88EB73E69}"/>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5778C5ED-5377-B246-BC67-C62A0493A6E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47</a:t>
            </a:fld>
            <a:endParaRPr lang="en-US"/>
          </a:p>
        </p:txBody>
      </p:sp>
    </p:spTree>
    <p:extLst>
      <p:ext uri="{BB962C8B-B14F-4D97-AF65-F5344CB8AC3E}">
        <p14:creationId xmlns:p14="http://schemas.microsoft.com/office/powerpoint/2010/main" val="2734514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bg1">
                    <a:lumMod val="75000"/>
                  </a:schemeClr>
                </a:solidFill>
              </a:rPr>
              <a:t>    diamond OA</a:t>
            </a:r>
          </a:p>
          <a:p>
            <a:pPr marL="88900" indent="0"/>
            <a:r>
              <a:rPr lang="en-IT" sz="2800" dirty="0">
                <a:solidFill>
                  <a:schemeClr val="bg1">
                    <a:lumMod val="75000"/>
                  </a:schemeClr>
                </a:solidFill>
              </a:rPr>
              <a:t>    CRUI e </a:t>
            </a:r>
            <a:r>
              <a:rPr lang="en-GB" sz="2800" dirty="0">
                <a:solidFill>
                  <a:schemeClr val="bg1">
                    <a:lumMod val="75000"/>
                  </a:schemeClr>
                </a:solidFill>
              </a:rPr>
              <a:t>i</a:t>
            </a:r>
            <a:r>
              <a:rPr lang="en-IT" sz="2800" dirty="0">
                <a:solidFill>
                  <a:schemeClr val="bg1">
                    <a:lumMod val="75000"/>
                  </a:schemeClr>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48</a:t>
            </a:fld>
            <a:endParaRPr lang="en-US"/>
          </a:p>
        </p:txBody>
      </p:sp>
    </p:spTree>
    <p:extLst>
      <p:ext uri="{BB962C8B-B14F-4D97-AF65-F5344CB8AC3E}">
        <p14:creationId xmlns:p14="http://schemas.microsoft.com/office/powerpoint/2010/main" val="2623926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La via </a:t>
            </a:r>
            <a:r>
              <a:rPr lang="en-US" b="1" i="1"/>
              <a:t>green</a:t>
            </a:r>
            <a:r>
              <a:rPr lang="en-US" b="1"/>
              <a:t> e il </a:t>
            </a:r>
            <a:r>
              <a:rPr lang="en-US" b="1" i="1"/>
              <a:t>copyright</a:t>
            </a:r>
            <a:endParaRPr/>
          </a:p>
        </p:txBody>
      </p:sp>
      <p:sp>
        <p:nvSpPr>
          <p:cNvPr id="463" name="Google Shape;463;p29"/>
          <p:cNvSpPr txBox="1">
            <a:spLocks noGrp="1"/>
          </p:cNvSpPr>
          <p:nvPr>
            <p:ph type="body" idx="1"/>
          </p:nvPr>
        </p:nvSpPr>
        <p:spPr>
          <a:xfrm>
            <a:off x="457200" y="1343346"/>
            <a:ext cx="7620000" cy="4800600"/>
          </a:xfrm>
          <a:prstGeom prst="rect">
            <a:avLst/>
          </a:prstGeom>
          <a:noFill/>
          <a:ln>
            <a:noFill/>
          </a:ln>
        </p:spPr>
        <p:txBody>
          <a:bodyPr spcFirstLastPara="1" wrap="square" lIns="91425" tIns="45700" rIns="91425" bIns="45700" anchor="t" anchorCtr="0">
            <a:normAutofit fontScale="92500" lnSpcReduction="10000"/>
          </a:bodyPr>
          <a:lstStyle/>
          <a:p>
            <a:pPr marL="342900" lvl="0" indent="-228600" algn="l" rtl="0">
              <a:spcBef>
                <a:spcPts val="0"/>
              </a:spcBef>
              <a:spcAft>
                <a:spcPts val="0"/>
              </a:spcAft>
              <a:buSzPct val="100000"/>
              <a:buChar char="•"/>
            </a:pPr>
            <a:r>
              <a:rPr lang="en-US" dirty="0"/>
              <a:t>Il </a:t>
            </a:r>
            <a:r>
              <a:rPr lang="en-US" dirty="0" err="1"/>
              <a:t>deposito</a:t>
            </a:r>
            <a:r>
              <a:rPr lang="en-US" dirty="0"/>
              <a:t> </a:t>
            </a:r>
            <a:r>
              <a:rPr lang="en-US" dirty="0" err="1"/>
              <a:t>della</a:t>
            </a:r>
            <a:r>
              <a:rPr lang="en-US" dirty="0"/>
              <a:t> AAM in </a:t>
            </a:r>
            <a:r>
              <a:rPr lang="en-US" dirty="0" err="1"/>
              <a:t>archivio</a:t>
            </a:r>
            <a:r>
              <a:rPr lang="en-US" dirty="0"/>
              <a:t> </a:t>
            </a:r>
            <a:r>
              <a:rPr lang="en-US" dirty="0" err="1"/>
              <a:t>aperto</a:t>
            </a:r>
            <a:r>
              <a:rPr lang="en-US" dirty="0"/>
              <a:t> senza embargo </a:t>
            </a:r>
            <a:r>
              <a:rPr lang="en-US" dirty="0" err="1"/>
              <a:t>è</a:t>
            </a:r>
            <a:r>
              <a:rPr lang="en-US" dirty="0"/>
              <a:t> </a:t>
            </a:r>
            <a:r>
              <a:rPr lang="en-US" dirty="0" err="1"/>
              <a:t>conforme</a:t>
            </a:r>
            <a:r>
              <a:rPr lang="en-US" dirty="0"/>
              <a:t> a Plan S</a:t>
            </a:r>
            <a:endParaRPr dirty="0"/>
          </a:p>
          <a:p>
            <a:pPr marL="342900" lvl="0" indent="-228600" algn="l" rtl="0">
              <a:spcBef>
                <a:spcPts val="407"/>
              </a:spcBef>
              <a:spcAft>
                <a:spcPts val="0"/>
              </a:spcAft>
              <a:buSzPct val="100000"/>
              <a:buChar char="•"/>
            </a:pPr>
            <a:r>
              <a:rPr lang="en-US" dirty="0" err="1"/>
              <a:t>Gli</a:t>
            </a:r>
            <a:r>
              <a:rPr lang="en-US" dirty="0"/>
              <a:t> </a:t>
            </a:r>
            <a:r>
              <a:rPr lang="en-US" dirty="0" err="1"/>
              <a:t>aderenti</a:t>
            </a:r>
            <a:r>
              <a:rPr lang="en-US" dirty="0"/>
              <a:t> a Plan S non </a:t>
            </a:r>
            <a:r>
              <a:rPr lang="en-US" dirty="0" err="1"/>
              <a:t>cancelleranno</a:t>
            </a:r>
            <a:r>
              <a:rPr lang="en-US" dirty="0"/>
              <a:t> </a:t>
            </a:r>
            <a:r>
              <a:rPr lang="en-US" dirty="0" err="1"/>
              <a:t>gli</a:t>
            </a:r>
            <a:r>
              <a:rPr lang="en-US" dirty="0"/>
              <a:t> </a:t>
            </a:r>
            <a:r>
              <a:rPr lang="en-US" dirty="0" err="1"/>
              <a:t>abbonamenti</a:t>
            </a:r>
            <a:r>
              <a:rPr lang="en-US" dirty="0"/>
              <a:t> alle </a:t>
            </a:r>
            <a:r>
              <a:rPr lang="en-US" dirty="0" err="1"/>
              <a:t>riviste</a:t>
            </a:r>
            <a:r>
              <a:rPr lang="en-US" dirty="0"/>
              <a:t> </a:t>
            </a:r>
            <a:r>
              <a:rPr lang="en-US" dirty="0" err="1"/>
              <a:t>che</a:t>
            </a:r>
            <a:r>
              <a:rPr lang="en-US" dirty="0"/>
              <a:t> </a:t>
            </a:r>
            <a:r>
              <a:rPr lang="en-US" dirty="0" err="1"/>
              <a:t>consentono</a:t>
            </a:r>
            <a:r>
              <a:rPr lang="en-US" dirty="0"/>
              <a:t> il </a:t>
            </a:r>
            <a:r>
              <a:rPr lang="en-US" dirty="0" err="1"/>
              <a:t>deposito</a:t>
            </a:r>
            <a:r>
              <a:rPr lang="en-US" dirty="0"/>
              <a:t> a zero embargo </a:t>
            </a:r>
            <a:r>
              <a:rPr lang="en-US" dirty="0" err="1"/>
              <a:t>della</a:t>
            </a:r>
            <a:r>
              <a:rPr lang="en-US" dirty="0"/>
              <a:t> AAM</a:t>
            </a:r>
            <a:endParaRPr dirty="0"/>
          </a:p>
          <a:p>
            <a:pPr marL="342900" lvl="0" indent="-228600" algn="l" rtl="0">
              <a:spcBef>
                <a:spcPts val="407"/>
              </a:spcBef>
              <a:spcAft>
                <a:spcPts val="0"/>
              </a:spcAft>
              <a:buSzPct val="100000"/>
              <a:buChar char="•"/>
            </a:pPr>
            <a:r>
              <a:rPr lang="en-US" dirty="0"/>
              <a:t>L’ </a:t>
            </a:r>
            <a:r>
              <a:rPr lang="en-US" dirty="0" err="1"/>
              <a:t>abbonamento</a:t>
            </a:r>
            <a:r>
              <a:rPr lang="en-US" dirty="0"/>
              <a:t> </a:t>
            </a:r>
            <a:r>
              <a:rPr lang="en-US" dirty="0" err="1"/>
              <a:t>è</a:t>
            </a:r>
            <a:r>
              <a:rPr lang="en-US" dirty="0"/>
              <a:t> </a:t>
            </a:r>
            <a:r>
              <a:rPr lang="en-US" dirty="0" err="1"/>
              <a:t>comunque</a:t>
            </a:r>
            <a:r>
              <a:rPr lang="en-US" dirty="0"/>
              <a:t> </a:t>
            </a:r>
            <a:r>
              <a:rPr lang="en-US" dirty="0" err="1"/>
              <a:t>necessario</a:t>
            </a:r>
            <a:r>
              <a:rPr lang="en-US" dirty="0"/>
              <a:t> </a:t>
            </a:r>
            <a:r>
              <a:rPr lang="en-US" dirty="0" err="1"/>
              <a:t>perchè</a:t>
            </a:r>
            <a:r>
              <a:rPr lang="en-US" dirty="0"/>
              <a:t> solo la </a:t>
            </a:r>
            <a:r>
              <a:rPr lang="en-US" dirty="0" err="1"/>
              <a:t>VoR</a:t>
            </a:r>
            <a:r>
              <a:rPr lang="en-US" dirty="0"/>
              <a:t> </a:t>
            </a:r>
            <a:r>
              <a:rPr lang="en-US" dirty="0" err="1"/>
              <a:t>è</a:t>
            </a:r>
            <a:r>
              <a:rPr lang="en-US" dirty="0"/>
              <a:t> </a:t>
            </a:r>
            <a:r>
              <a:rPr lang="en-US" dirty="0" err="1"/>
              <a:t>utilizzabile</a:t>
            </a:r>
            <a:r>
              <a:rPr lang="en-US" dirty="0"/>
              <a:t> </a:t>
            </a:r>
            <a:r>
              <a:rPr lang="en-US" dirty="0" err="1"/>
              <a:t>nei</a:t>
            </a:r>
            <a:r>
              <a:rPr lang="en-US" dirty="0"/>
              <a:t> </a:t>
            </a:r>
            <a:r>
              <a:rPr lang="en-US" dirty="0" err="1"/>
              <a:t>processi</a:t>
            </a:r>
            <a:r>
              <a:rPr lang="en-US" dirty="0"/>
              <a:t> di </a:t>
            </a:r>
            <a:r>
              <a:rPr lang="en-US" dirty="0" err="1"/>
              <a:t>valutazione</a:t>
            </a:r>
            <a:r>
              <a:rPr lang="en-US" dirty="0"/>
              <a:t> </a:t>
            </a:r>
            <a:r>
              <a:rPr lang="en-US" dirty="0" err="1"/>
              <a:t>della</a:t>
            </a:r>
            <a:r>
              <a:rPr lang="en-US" dirty="0"/>
              <a:t> </a:t>
            </a:r>
            <a:r>
              <a:rPr lang="en-US" dirty="0" err="1"/>
              <a:t>ricerca</a:t>
            </a:r>
            <a:endParaRPr dirty="0"/>
          </a:p>
          <a:p>
            <a:pPr marL="342900" lvl="0" indent="-228600" algn="l" rtl="0">
              <a:spcBef>
                <a:spcPts val="407"/>
              </a:spcBef>
              <a:spcAft>
                <a:spcPts val="0"/>
              </a:spcAft>
              <a:buSzPct val="100000"/>
              <a:buChar char="•"/>
            </a:pPr>
            <a:r>
              <a:rPr lang="en-US" dirty="0"/>
              <a:t>Il DDL Gallo fermo al </a:t>
            </a:r>
            <a:r>
              <a:rPr lang="en-US" dirty="0" err="1"/>
              <a:t>Senato</a:t>
            </a:r>
            <a:r>
              <a:rPr lang="en-US" dirty="0"/>
              <a:t> </a:t>
            </a:r>
            <a:r>
              <a:rPr lang="en-US" dirty="0" err="1"/>
              <a:t>allinea</a:t>
            </a:r>
            <a:r>
              <a:rPr lang="en-US" dirty="0"/>
              <a:t> la </a:t>
            </a:r>
            <a:r>
              <a:rPr lang="en-US" dirty="0" err="1"/>
              <a:t>legislazione</a:t>
            </a:r>
            <a:r>
              <a:rPr lang="en-US" dirty="0"/>
              <a:t> </a:t>
            </a:r>
            <a:r>
              <a:rPr lang="en-US" dirty="0" err="1"/>
              <a:t>italiana</a:t>
            </a:r>
            <a:r>
              <a:rPr lang="en-US" dirty="0"/>
              <a:t> </a:t>
            </a:r>
            <a:r>
              <a:rPr lang="en-US" dirty="0" err="1"/>
              <a:t>sul</a:t>
            </a:r>
            <a:r>
              <a:rPr lang="en-US" dirty="0"/>
              <a:t> </a:t>
            </a:r>
            <a:r>
              <a:rPr lang="en-US" dirty="0" err="1"/>
              <a:t>diritto</a:t>
            </a:r>
            <a:r>
              <a:rPr lang="en-US" dirty="0"/>
              <a:t> di </a:t>
            </a:r>
            <a:r>
              <a:rPr lang="en-US" dirty="0" err="1"/>
              <a:t>autore</a:t>
            </a:r>
            <a:r>
              <a:rPr lang="en-US" dirty="0"/>
              <a:t> a </a:t>
            </a:r>
            <a:r>
              <a:rPr lang="en-US" dirty="0" err="1"/>
              <a:t>quella</a:t>
            </a:r>
            <a:r>
              <a:rPr lang="en-US" dirty="0"/>
              <a:t> </a:t>
            </a:r>
            <a:r>
              <a:rPr lang="en-US" dirty="0" err="1"/>
              <a:t>raccomandata</a:t>
            </a:r>
            <a:r>
              <a:rPr lang="en-US" dirty="0"/>
              <a:t> </a:t>
            </a:r>
            <a:r>
              <a:rPr lang="en-US" dirty="0" err="1"/>
              <a:t>dalla</a:t>
            </a:r>
            <a:r>
              <a:rPr lang="en-US" dirty="0"/>
              <a:t> </a:t>
            </a:r>
            <a:r>
              <a:rPr lang="en-US" dirty="0" err="1"/>
              <a:t>Commissione</a:t>
            </a:r>
            <a:r>
              <a:rPr lang="en-US" dirty="0"/>
              <a:t> </a:t>
            </a:r>
            <a:r>
              <a:rPr lang="en-US" dirty="0" err="1"/>
              <a:t>Europea</a:t>
            </a:r>
            <a:r>
              <a:rPr lang="en-US" dirty="0"/>
              <a:t> (embargo 6/12 </a:t>
            </a:r>
            <a:r>
              <a:rPr lang="en-US" dirty="0" err="1"/>
              <a:t>mesi</a:t>
            </a:r>
            <a:r>
              <a:rPr lang="en-US" dirty="0"/>
              <a:t>), ma </a:t>
            </a:r>
            <a:r>
              <a:rPr lang="en-US" dirty="0" err="1"/>
              <a:t>si</a:t>
            </a:r>
            <a:r>
              <a:rPr lang="en-US" dirty="0"/>
              <a:t> </a:t>
            </a:r>
            <a:r>
              <a:rPr lang="en-US" dirty="0" err="1"/>
              <a:t>riferisce</a:t>
            </a:r>
            <a:r>
              <a:rPr lang="en-US" dirty="0"/>
              <a:t> </a:t>
            </a:r>
            <a:r>
              <a:rPr lang="en-US" dirty="0" err="1"/>
              <a:t>solamente</a:t>
            </a:r>
            <a:r>
              <a:rPr lang="en-US" dirty="0"/>
              <a:t> </a:t>
            </a:r>
            <a:r>
              <a:rPr lang="en-US" dirty="0" err="1"/>
              <a:t>alla</a:t>
            </a:r>
            <a:r>
              <a:rPr lang="en-US" dirty="0"/>
              <a:t> </a:t>
            </a:r>
            <a:r>
              <a:rPr lang="en-US" dirty="0" err="1"/>
              <a:t>VoR</a:t>
            </a:r>
            <a:endParaRPr dirty="0"/>
          </a:p>
          <a:p>
            <a:pPr marL="342900" lvl="0" indent="-228600" algn="l" rtl="0">
              <a:spcBef>
                <a:spcPts val="407"/>
              </a:spcBef>
              <a:spcAft>
                <a:spcPts val="0"/>
              </a:spcAft>
              <a:buSzPct val="100000"/>
              <a:buChar char="•"/>
            </a:pPr>
            <a:r>
              <a:rPr lang="en-US" b="1" dirty="0"/>
              <a:t>Le </a:t>
            </a:r>
            <a:r>
              <a:rPr lang="en-US" b="1" dirty="0" err="1"/>
              <a:t>organizzazioni</a:t>
            </a:r>
            <a:r>
              <a:rPr lang="en-US" b="1" dirty="0"/>
              <a:t> </a:t>
            </a:r>
            <a:r>
              <a:rPr lang="en-US" b="1" dirty="0" err="1"/>
              <a:t>aderenti</a:t>
            </a:r>
            <a:r>
              <a:rPr lang="en-US" b="1" dirty="0"/>
              <a:t> a </a:t>
            </a:r>
            <a:r>
              <a:rPr lang="en-US" b="1" dirty="0" err="1"/>
              <a:t>cOAlition</a:t>
            </a:r>
            <a:r>
              <a:rPr lang="en-US" b="1" dirty="0"/>
              <a:t> S </a:t>
            </a:r>
            <a:r>
              <a:rPr lang="en-US" b="1" dirty="0" err="1"/>
              <a:t>possono</a:t>
            </a:r>
            <a:r>
              <a:rPr lang="en-US" b="1" dirty="0"/>
              <a:t> </a:t>
            </a:r>
            <a:r>
              <a:rPr lang="en-US" b="1" dirty="0" err="1"/>
              <a:t>richiedere</a:t>
            </a:r>
            <a:r>
              <a:rPr lang="en-US" b="1" dirty="0"/>
              <a:t> ai </a:t>
            </a:r>
            <a:r>
              <a:rPr lang="en-US" b="1" dirty="0" err="1"/>
              <a:t>propri</a:t>
            </a:r>
            <a:r>
              <a:rPr lang="en-US" b="1" dirty="0"/>
              <a:t> </a:t>
            </a:r>
            <a:r>
              <a:rPr lang="en-US" b="1" dirty="0" err="1"/>
              <a:t>ricercatori</a:t>
            </a:r>
            <a:r>
              <a:rPr lang="en-US" b="1" dirty="0"/>
              <a:t> il </a:t>
            </a:r>
            <a:r>
              <a:rPr lang="en-US" b="1" dirty="0" err="1"/>
              <a:t>trasferimento</a:t>
            </a:r>
            <a:r>
              <a:rPr lang="en-US" b="1" dirty="0"/>
              <a:t> ad </a:t>
            </a:r>
            <a:r>
              <a:rPr lang="en-US" b="1" dirty="0" err="1"/>
              <a:t>esse</a:t>
            </a:r>
            <a:r>
              <a:rPr lang="en-US" b="1" dirty="0"/>
              <a:t> del copyright </a:t>
            </a:r>
            <a:r>
              <a:rPr lang="en-US" b="1" dirty="0" err="1"/>
              <a:t>sulla</a:t>
            </a:r>
            <a:r>
              <a:rPr lang="en-US" b="1" dirty="0"/>
              <a:t> AAM per </a:t>
            </a:r>
            <a:r>
              <a:rPr lang="en-US" b="1" dirty="0" err="1"/>
              <a:t>impedire</a:t>
            </a:r>
            <a:r>
              <a:rPr lang="en-US" b="1" dirty="0"/>
              <a:t> </a:t>
            </a:r>
            <a:r>
              <a:rPr lang="en-US" b="1" dirty="0" err="1"/>
              <a:t>che</a:t>
            </a:r>
            <a:r>
              <a:rPr lang="en-US" b="1" dirty="0"/>
              <a:t> </a:t>
            </a:r>
            <a:r>
              <a:rPr lang="en-US" b="1" dirty="0" err="1"/>
              <a:t>venga</a:t>
            </a:r>
            <a:r>
              <a:rPr lang="en-US" b="1" dirty="0"/>
              <a:t> </a:t>
            </a:r>
            <a:r>
              <a:rPr lang="en-US" b="1" dirty="0" err="1"/>
              <a:t>trasferito</a:t>
            </a:r>
            <a:r>
              <a:rPr lang="en-US" b="1" dirty="0"/>
              <a:t> </a:t>
            </a:r>
            <a:r>
              <a:rPr lang="en-US" b="1" dirty="0" err="1"/>
              <a:t>agli</a:t>
            </a:r>
            <a:r>
              <a:rPr lang="en-US" b="1" dirty="0"/>
              <a:t> </a:t>
            </a:r>
            <a:r>
              <a:rPr lang="en-US" b="1" dirty="0" err="1"/>
              <a:t>editori</a:t>
            </a:r>
            <a:r>
              <a:rPr lang="en-US" b="1" dirty="0"/>
              <a:t> dopo l’ </a:t>
            </a:r>
            <a:r>
              <a:rPr lang="en-US" b="1" dirty="0" err="1"/>
              <a:t>accettazione</a:t>
            </a:r>
            <a:r>
              <a:rPr lang="en-US" b="1" dirty="0"/>
              <a:t> dell’ </a:t>
            </a:r>
            <a:r>
              <a:rPr lang="en-US" b="1" dirty="0" err="1"/>
              <a:t>articolo</a:t>
            </a:r>
            <a:r>
              <a:rPr lang="en-US" b="1" dirty="0"/>
              <a:t> </a:t>
            </a:r>
            <a:r>
              <a:rPr lang="en-US" b="1" i="1" dirty="0"/>
              <a:t>(Rights Retention Strategy)</a:t>
            </a:r>
            <a:endParaRPr dirty="0"/>
          </a:p>
          <a:p>
            <a:pPr marL="640080" lvl="1" indent="-228600" algn="l" rtl="0">
              <a:spcBef>
                <a:spcPts val="370"/>
              </a:spcBef>
              <a:spcAft>
                <a:spcPts val="0"/>
              </a:spcAft>
              <a:buSzPct val="100000"/>
              <a:buChar char="•"/>
            </a:pPr>
            <a:r>
              <a:rPr lang="en-US" b="1" dirty="0"/>
              <a:t>https://</a:t>
            </a:r>
            <a:r>
              <a:rPr lang="en-US" b="1" dirty="0" err="1"/>
              <a:t>www.coalition-s.org</a:t>
            </a:r>
            <a:r>
              <a:rPr lang="en-US" b="1" dirty="0"/>
              <a:t>/rights-retention-strategy/ </a:t>
            </a:r>
          </a:p>
          <a:p>
            <a:pPr marL="182880" indent="-228600">
              <a:spcBef>
                <a:spcPts val="370"/>
              </a:spcBef>
              <a:buSzPct val="100000"/>
            </a:pPr>
            <a:r>
              <a:rPr lang="en-US" b="1" dirty="0"/>
              <a:t>Nel </a:t>
            </a:r>
            <a:r>
              <a:rPr lang="en-US" b="1" dirty="0" err="1"/>
              <a:t>caso</a:t>
            </a:r>
            <a:r>
              <a:rPr lang="en-US" b="1" dirty="0"/>
              <a:t> INFN, </a:t>
            </a:r>
            <a:r>
              <a:rPr lang="en-US" b="1" dirty="0" err="1"/>
              <a:t>i</a:t>
            </a:r>
            <a:r>
              <a:rPr lang="en-US" b="1" dirty="0"/>
              <a:t> </a:t>
            </a:r>
            <a:r>
              <a:rPr lang="en-US" b="1" dirty="0" err="1"/>
              <a:t>diritti</a:t>
            </a:r>
            <a:r>
              <a:rPr lang="en-US" b="1" dirty="0"/>
              <a:t> </a:t>
            </a:r>
            <a:r>
              <a:rPr lang="en-US" b="1" dirty="0" err="1"/>
              <a:t>sulla</a:t>
            </a:r>
            <a:r>
              <a:rPr lang="en-US" b="1" dirty="0"/>
              <a:t> AAM </a:t>
            </a:r>
            <a:r>
              <a:rPr lang="en-US" b="1" dirty="0" err="1"/>
              <a:t>sono</a:t>
            </a:r>
            <a:r>
              <a:rPr lang="en-US" b="1" dirty="0"/>
              <a:t> </a:t>
            </a:r>
            <a:r>
              <a:rPr lang="en-US" b="1" dirty="0" err="1"/>
              <a:t>dell’INFN</a:t>
            </a:r>
            <a:r>
              <a:rPr lang="en-US" b="1" dirty="0"/>
              <a:t> e  ad </a:t>
            </a:r>
            <a:r>
              <a:rPr lang="en-US" b="1" dirty="0" err="1"/>
              <a:t>esso</a:t>
            </a:r>
            <a:r>
              <a:rPr lang="en-US" b="1" dirty="0"/>
              <a:t> </a:t>
            </a:r>
            <a:r>
              <a:rPr lang="en-US" b="1" dirty="0" err="1"/>
              <a:t>devono</a:t>
            </a:r>
            <a:r>
              <a:rPr lang="en-US" b="1" dirty="0"/>
              <a:t> </a:t>
            </a:r>
            <a:r>
              <a:rPr lang="en-US" b="1" dirty="0" err="1"/>
              <a:t>rimanere</a:t>
            </a:r>
            <a:r>
              <a:rPr lang="en-US" b="1" dirty="0"/>
              <a:t>. </a:t>
            </a:r>
            <a:endParaRPr dirty="0"/>
          </a:p>
        </p:txBody>
      </p:sp>
      <p:sp>
        <p:nvSpPr>
          <p:cNvPr id="464" name="Google Shape;464;p29"/>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C6E7FC"/>
                </a:solidFill>
                <a:latin typeface="Calibri"/>
                <a:ea typeface="Calibri"/>
                <a:cs typeface="Calibri"/>
                <a:sym typeface="Calibri"/>
              </a:rPr>
              <a:t>S.Bianco con R.Barbera, M.Maggi, D.Menasce, L.Patrizii - Accesso equo, aperto e sostenibile alla conoscenza - GenOA Week 2021.10.26 DOI 10.15161/oar.it/74229</a:t>
            </a:r>
            <a:endParaRPr/>
          </a:p>
        </p:txBody>
      </p:sp>
      <p:sp>
        <p:nvSpPr>
          <p:cNvPr id="465" name="Google Shape;465;p2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latin typeface="Calibri"/>
                <a:ea typeface="Calibri"/>
                <a:cs typeface="Calibri"/>
                <a:sym typeface="Calibri"/>
              </a:rPr>
              <a:t>49</a:t>
            </a:fld>
            <a:endParaRPr>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gcebe2d6740_0_7"/>
          <p:cNvSpPr txBox="1">
            <a:spLocks noGrp="1"/>
          </p:cNvSpPr>
          <p:nvPr>
            <p:ph type="title"/>
          </p:nvPr>
        </p:nvSpPr>
        <p:spPr>
          <a:xfrm>
            <a:off x="289420" y="599081"/>
            <a:ext cx="879106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2800" b="1" dirty="0"/>
              <a:t>Il </a:t>
            </a:r>
            <a:r>
              <a:rPr lang="en-US" sz="2800" b="1" dirty="0" err="1"/>
              <a:t>progetto</a:t>
            </a:r>
            <a:r>
              <a:rPr lang="en-US" sz="2800" b="1" dirty="0"/>
              <a:t> dell’ </a:t>
            </a:r>
            <a:r>
              <a:rPr lang="en-US" sz="2800" b="1" dirty="0" err="1"/>
              <a:t>archivio</a:t>
            </a:r>
            <a:r>
              <a:rPr lang="en-US" sz="2800" b="1" dirty="0"/>
              <a:t> istituzionale - </a:t>
            </a:r>
            <a:r>
              <a:rPr lang="en-US" sz="2800" b="1" dirty="0" err="1"/>
              <a:t>Requisiti</a:t>
            </a:r>
            <a:r>
              <a:rPr lang="en-US" sz="2800" b="1" dirty="0"/>
              <a:t> </a:t>
            </a:r>
            <a:br>
              <a:rPr lang="en-US" sz="2400" dirty="0"/>
            </a:br>
            <a:r>
              <a:rPr lang="en-US" sz="2000" dirty="0"/>
              <a:t>(dal </a:t>
            </a:r>
            <a:r>
              <a:rPr lang="en-US" sz="2000" dirty="0" err="1"/>
              <a:t>progetto</a:t>
            </a:r>
            <a:r>
              <a:rPr lang="en-US" sz="2000" dirty="0"/>
              <a:t> </a:t>
            </a:r>
            <a:r>
              <a:rPr lang="en-US" sz="2000" dirty="0" err="1"/>
              <a:t>archivio</a:t>
            </a:r>
            <a:r>
              <a:rPr lang="en-US" sz="2000" dirty="0"/>
              <a:t>  INFN openaccessrepository.it)</a:t>
            </a:r>
            <a:endParaRPr dirty="0">
              <a:highlight>
                <a:srgbClr val="FFFF00"/>
              </a:highlight>
            </a:endParaRPr>
          </a:p>
        </p:txBody>
      </p:sp>
      <p:sp>
        <p:nvSpPr>
          <p:cNvPr id="317" name="Google Shape;317;gcebe2d6740_0_7"/>
          <p:cNvSpPr txBox="1">
            <a:spLocks noGrp="1"/>
          </p:cNvSpPr>
          <p:nvPr>
            <p:ph type="body" idx="1"/>
          </p:nvPr>
        </p:nvSpPr>
        <p:spPr>
          <a:xfrm>
            <a:off x="198584" y="1643401"/>
            <a:ext cx="8206151" cy="4800600"/>
          </a:xfrm>
          <a:prstGeom prst="rect">
            <a:avLst/>
          </a:prstGeom>
          <a:noFill/>
          <a:ln>
            <a:noFill/>
          </a:ln>
        </p:spPr>
        <p:txBody>
          <a:bodyPr spcFirstLastPara="1" wrap="square" lIns="91425" tIns="45700" rIns="91425" bIns="45700" anchor="t" anchorCtr="0">
            <a:normAutofit fontScale="92500" lnSpcReduction="10000"/>
          </a:bodyPr>
          <a:lstStyle/>
          <a:p>
            <a:pPr marL="640080" lvl="1" indent="-228600" algn="l" rtl="0">
              <a:spcBef>
                <a:spcPts val="0"/>
              </a:spcBef>
              <a:spcAft>
                <a:spcPts val="0"/>
              </a:spcAft>
              <a:buSzPts val="2000"/>
              <a:buChar char="•"/>
            </a:pPr>
            <a:r>
              <a:rPr lang="en-US" sz="3000" dirty="0" err="1"/>
              <a:t>Conforme</a:t>
            </a:r>
            <a:r>
              <a:rPr lang="en-US" sz="3000" dirty="0"/>
              <a:t> a Plan S</a:t>
            </a:r>
            <a:endParaRPr sz="3000" dirty="0"/>
          </a:p>
          <a:p>
            <a:pPr marL="640080" lvl="1" indent="-241300" algn="l" rtl="0">
              <a:lnSpc>
                <a:spcPct val="90000"/>
              </a:lnSpc>
              <a:spcBef>
                <a:spcPts val="0"/>
              </a:spcBef>
              <a:spcAft>
                <a:spcPts val="0"/>
              </a:spcAft>
              <a:buSzPts val="2000"/>
              <a:buChar char="•"/>
            </a:pPr>
            <a:r>
              <a:rPr lang="en-US" sz="3000" dirty="0" err="1">
                <a:solidFill>
                  <a:srgbClr val="0070C0"/>
                </a:solidFill>
              </a:rPr>
              <a:t>Supporta</a:t>
            </a:r>
            <a:r>
              <a:rPr lang="en-US" sz="3000" dirty="0">
                <a:solidFill>
                  <a:srgbClr val="0070C0"/>
                </a:solidFill>
              </a:rPr>
              <a:t> </a:t>
            </a:r>
            <a:r>
              <a:rPr lang="en-US" sz="3000" dirty="0" err="1">
                <a:solidFill>
                  <a:srgbClr val="0070C0"/>
                </a:solidFill>
              </a:rPr>
              <a:t>protocolli</a:t>
            </a:r>
            <a:r>
              <a:rPr lang="en-US" sz="3000" dirty="0">
                <a:solidFill>
                  <a:srgbClr val="0070C0"/>
                </a:solidFill>
              </a:rPr>
              <a:t> </a:t>
            </a:r>
            <a:r>
              <a:rPr lang="en-US" sz="3000" dirty="0" err="1">
                <a:solidFill>
                  <a:srgbClr val="0070C0"/>
                </a:solidFill>
              </a:rPr>
              <a:t>universalmente</a:t>
            </a:r>
            <a:r>
              <a:rPr lang="en-US" sz="3000" dirty="0">
                <a:solidFill>
                  <a:srgbClr val="0070C0"/>
                </a:solidFill>
              </a:rPr>
              <a:t> </a:t>
            </a:r>
            <a:r>
              <a:rPr lang="en-US" sz="3000" dirty="0" err="1">
                <a:solidFill>
                  <a:srgbClr val="0070C0"/>
                </a:solidFill>
              </a:rPr>
              <a:t>utilizzati</a:t>
            </a:r>
            <a:endParaRPr lang="en-US" sz="3000" dirty="0">
              <a:solidFill>
                <a:srgbClr val="0070C0"/>
              </a:solidFill>
            </a:endParaRPr>
          </a:p>
          <a:p>
            <a:pPr marL="640080" lvl="1" indent="-241300" algn="l" rtl="0">
              <a:lnSpc>
                <a:spcPct val="90000"/>
              </a:lnSpc>
              <a:spcBef>
                <a:spcPts val="0"/>
              </a:spcBef>
              <a:spcAft>
                <a:spcPts val="0"/>
              </a:spcAft>
              <a:buSzPts val="2000"/>
              <a:buChar char="•"/>
            </a:pPr>
            <a:r>
              <a:rPr lang="en-US" sz="3000" dirty="0" err="1"/>
              <a:t>Può</a:t>
            </a:r>
            <a:r>
              <a:rPr lang="en-US" sz="3000" dirty="0"/>
              <a:t> </a:t>
            </a:r>
            <a:r>
              <a:rPr lang="en-US" sz="3000" dirty="0" err="1"/>
              <a:t>ospitare</a:t>
            </a:r>
            <a:r>
              <a:rPr lang="en-US" sz="3000" dirty="0"/>
              <a:t> tutti </a:t>
            </a:r>
            <a:r>
              <a:rPr lang="en-US" sz="3000" dirty="0" err="1"/>
              <a:t>i</a:t>
            </a:r>
            <a:r>
              <a:rPr lang="en-US" sz="3000" dirty="0"/>
              <a:t> tipi di </a:t>
            </a:r>
            <a:r>
              <a:rPr lang="en-US" sz="3000" dirty="0" err="1"/>
              <a:t>contenuti</a:t>
            </a:r>
            <a:r>
              <a:rPr lang="en-US" sz="3000" dirty="0"/>
              <a:t> </a:t>
            </a:r>
            <a:r>
              <a:rPr lang="en-US" sz="3000" dirty="0" err="1"/>
              <a:t>digitali</a:t>
            </a:r>
            <a:endParaRPr sz="3000" dirty="0"/>
          </a:p>
          <a:p>
            <a:pPr marL="640080" lvl="1" indent="-241300" algn="l" rtl="0">
              <a:lnSpc>
                <a:spcPct val="90000"/>
              </a:lnSpc>
              <a:spcBef>
                <a:spcPts val="0"/>
              </a:spcBef>
              <a:spcAft>
                <a:spcPts val="0"/>
              </a:spcAft>
              <a:buSzPts val="2000"/>
              <a:buChar char="•"/>
            </a:pPr>
            <a:r>
              <a:rPr lang="en-US" sz="3000" dirty="0" err="1">
                <a:solidFill>
                  <a:srgbClr val="0070C0"/>
                </a:solidFill>
              </a:rPr>
              <a:t>Può</a:t>
            </a:r>
            <a:r>
              <a:rPr lang="en-US" sz="3000" dirty="0">
                <a:solidFill>
                  <a:srgbClr val="0070C0"/>
                </a:solidFill>
              </a:rPr>
              <a:t> </a:t>
            </a:r>
            <a:r>
              <a:rPr lang="en-US" sz="3000" dirty="0" err="1">
                <a:solidFill>
                  <a:srgbClr val="0070C0"/>
                </a:solidFill>
              </a:rPr>
              <a:t>raccogliere</a:t>
            </a:r>
            <a:r>
              <a:rPr lang="en-US" sz="3000" dirty="0">
                <a:solidFill>
                  <a:srgbClr val="0070C0"/>
                </a:solidFill>
              </a:rPr>
              <a:t> </a:t>
            </a:r>
            <a:r>
              <a:rPr lang="en-US" sz="3000" dirty="0" err="1">
                <a:solidFill>
                  <a:srgbClr val="0070C0"/>
                </a:solidFill>
              </a:rPr>
              <a:t>automaticamente</a:t>
            </a:r>
            <a:r>
              <a:rPr lang="en-US" sz="3000" dirty="0">
                <a:solidFill>
                  <a:srgbClr val="0070C0"/>
                </a:solidFill>
              </a:rPr>
              <a:t> e </a:t>
            </a:r>
            <a:r>
              <a:rPr lang="en-US" sz="3000" dirty="0" err="1">
                <a:solidFill>
                  <a:srgbClr val="0070C0"/>
                </a:solidFill>
              </a:rPr>
              <a:t>ospitare</a:t>
            </a:r>
            <a:r>
              <a:rPr lang="en-US" sz="3000" dirty="0">
                <a:solidFill>
                  <a:srgbClr val="0070C0"/>
                </a:solidFill>
              </a:rPr>
              <a:t> </a:t>
            </a:r>
            <a:r>
              <a:rPr lang="en-US" sz="3000" dirty="0" err="1">
                <a:solidFill>
                  <a:srgbClr val="0070C0"/>
                </a:solidFill>
              </a:rPr>
              <a:t>ogni</a:t>
            </a:r>
            <a:r>
              <a:rPr lang="en-US" sz="3000" dirty="0">
                <a:solidFill>
                  <a:srgbClr val="0070C0"/>
                </a:solidFill>
              </a:rPr>
              <a:t> </a:t>
            </a:r>
            <a:r>
              <a:rPr lang="en-US" sz="3000" dirty="0" err="1">
                <a:solidFill>
                  <a:srgbClr val="0070C0"/>
                </a:solidFill>
              </a:rPr>
              <a:t>documento</a:t>
            </a:r>
            <a:r>
              <a:rPr lang="en-US" sz="3000" dirty="0">
                <a:solidFill>
                  <a:srgbClr val="0070C0"/>
                </a:solidFill>
              </a:rPr>
              <a:t> con </a:t>
            </a:r>
            <a:r>
              <a:rPr lang="en-US" sz="3000" dirty="0" err="1">
                <a:solidFill>
                  <a:srgbClr val="0070C0"/>
                </a:solidFill>
              </a:rPr>
              <a:t>Autore</a:t>
            </a:r>
            <a:r>
              <a:rPr lang="en-US" sz="3000" dirty="0">
                <a:solidFill>
                  <a:srgbClr val="0070C0"/>
                </a:solidFill>
              </a:rPr>
              <a:t> INFN da </a:t>
            </a:r>
            <a:r>
              <a:rPr lang="en-US" sz="3000" dirty="0" err="1">
                <a:solidFill>
                  <a:srgbClr val="0070C0"/>
                </a:solidFill>
              </a:rPr>
              <a:t>altri</a:t>
            </a:r>
            <a:r>
              <a:rPr lang="en-US" sz="3000" dirty="0">
                <a:solidFill>
                  <a:srgbClr val="0070C0"/>
                </a:solidFill>
              </a:rPr>
              <a:t> </a:t>
            </a:r>
            <a:r>
              <a:rPr lang="en-US" sz="3000" dirty="0" err="1">
                <a:solidFill>
                  <a:srgbClr val="0070C0"/>
                </a:solidFill>
              </a:rPr>
              <a:t>archivi</a:t>
            </a:r>
            <a:r>
              <a:rPr lang="en-US" sz="3000" dirty="0">
                <a:solidFill>
                  <a:srgbClr val="0070C0"/>
                </a:solidFill>
              </a:rPr>
              <a:t> </a:t>
            </a:r>
          </a:p>
          <a:p>
            <a:pPr marL="640080" lvl="1" indent="-241300" algn="l" rtl="0">
              <a:lnSpc>
                <a:spcPct val="90000"/>
              </a:lnSpc>
              <a:spcBef>
                <a:spcPts val="0"/>
              </a:spcBef>
              <a:spcAft>
                <a:spcPts val="0"/>
              </a:spcAft>
              <a:buSzPts val="2000"/>
              <a:buChar char="•"/>
            </a:pPr>
            <a:r>
              <a:rPr lang="en-US" sz="3000" dirty="0" err="1"/>
              <a:t>Può</a:t>
            </a:r>
            <a:r>
              <a:rPr lang="en-US" sz="3000" dirty="0"/>
              <a:t> </a:t>
            </a:r>
            <a:r>
              <a:rPr lang="en-US" sz="3000" dirty="0" err="1"/>
              <a:t>agevolare</a:t>
            </a:r>
            <a:r>
              <a:rPr lang="en-US" sz="3000" dirty="0"/>
              <a:t> la </a:t>
            </a:r>
            <a:r>
              <a:rPr lang="en-US" sz="3000" dirty="0" err="1"/>
              <a:t>periodica</a:t>
            </a:r>
            <a:r>
              <a:rPr lang="en-US" sz="3000" dirty="0"/>
              <a:t> </a:t>
            </a:r>
            <a:r>
              <a:rPr lang="en-US" sz="3000" dirty="0" err="1"/>
              <a:t>procedura</a:t>
            </a:r>
            <a:r>
              <a:rPr lang="en-US" sz="3000" dirty="0"/>
              <a:t> di </a:t>
            </a:r>
            <a:r>
              <a:rPr lang="en-US" sz="3000" dirty="0" err="1"/>
              <a:t>valutazione</a:t>
            </a:r>
            <a:r>
              <a:rPr lang="en-US" sz="3000" dirty="0"/>
              <a:t> </a:t>
            </a:r>
            <a:r>
              <a:rPr lang="en-US" sz="3000" dirty="0" err="1"/>
              <a:t>nazionale</a:t>
            </a:r>
            <a:r>
              <a:rPr lang="en-US" sz="3000" dirty="0"/>
              <a:t> (VQR) </a:t>
            </a:r>
          </a:p>
          <a:p>
            <a:pPr marL="640080" lvl="1" indent="-241300" algn="l" rtl="0">
              <a:lnSpc>
                <a:spcPct val="90000"/>
              </a:lnSpc>
              <a:spcBef>
                <a:spcPts val="0"/>
              </a:spcBef>
              <a:spcAft>
                <a:spcPts val="0"/>
              </a:spcAft>
              <a:buSzPts val="2000"/>
              <a:buChar char="•"/>
            </a:pPr>
            <a:r>
              <a:rPr lang="en-US" sz="3000" dirty="0" err="1">
                <a:solidFill>
                  <a:srgbClr val="0070C0"/>
                </a:solidFill>
              </a:rPr>
              <a:t>Valorizza</a:t>
            </a:r>
            <a:r>
              <a:rPr lang="en-US" sz="3000" dirty="0">
                <a:solidFill>
                  <a:srgbClr val="0070C0"/>
                </a:solidFill>
              </a:rPr>
              <a:t> e </a:t>
            </a:r>
            <a:r>
              <a:rPr lang="en-US" sz="3000" dirty="0" err="1">
                <a:solidFill>
                  <a:srgbClr val="0070C0"/>
                </a:solidFill>
              </a:rPr>
              <a:t>promuove</a:t>
            </a:r>
            <a:r>
              <a:rPr lang="en-US" sz="3000" dirty="0">
                <a:solidFill>
                  <a:srgbClr val="0070C0"/>
                </a:solidFill>
              </a:rPr>
              <a:t> la </a:t>
            </a:r>
            <a:r>
              <a:rPr lang="en-US" sz="3000" dirty="0" err="1">
                <a:solidFill>
                  <a:srgbClr val="0070C0"/>
                </a:solidFill>
              </a:rPr>
              <a:t>ricerca</a:t>
            </a:r>
            <a:r>
              <a:rPr lang="en-US" sz="3000" dirty="0">
                <a:solidFill>
                  <a:srgbClr val="0070C0"/>
                </a:solidFill>
              </a:rPr>
              <a:t> e </a:t>
            </a:r>
            <a:r>
              <a:rPr lang="en-US" sz="3000" dirty="0" err="1">
                <a:solidFill>
                  <a:srgbClr val="0070C0"/>
                </a:solidFill>
              </a:rPr>
              <a:t>i</a:t>
            </a:r>
            <a:r>
              <a:rPr lang="en-US" sz="3000" dirty="0">
                <a:solidFill>
                  <a:srgbClr val="0070C0"/>
                </a:solidFill>
              </a:rPr>
              <a:t> </a:t>
            </a:r>
            <a:r>
              <a:rPr lang="en-US" sz="3000" dirty="0" err="1">
                <a:solidFill>
                  <a:srgbClr val="0070C0"/>
                </a:solidFill>
              </a:rPr>
              <a:t>ricercatori</a:t>
            </a:r>
            <a:r>
              <a:rPr lang="en-US" sz="3000" dirty="0">
                <a:solidFill>
                  <a:srgbClr val="0070C0"/>
                </a:solidFill>
              </a:rPr>
              <a:t> </a:t>
            </a:r>
          </a:p>
          <a:p>
            <a:pPr marL="640080" lvl="1" indent="-241300" algn="l" rtl="0">
              <a:lnSpc>
                <a:spcPct val="90000"/>
              </a:lnSpc>
              <a:spcBef>
                <a:spcPts val="0"/>
              </a:spcBef>
              <a:spcAft>
                <a:spcPts val="0"/>
              </a:spcAft>
              <a:buSzPts val="2000"/>
              <a:buChar char="•"/>
            </a:pPr>
            <a:r>
              <a:rPr lang="en-US" sz="3000" dirty="0" err="1"/>
              <a:t>Conforme</a:t>
            </a:r>
            <a:r>
              <a:rPr lang="en-US" sz="3000" dirty="0"/>
              <a:t> alle </a:t>
            </a:r>
            <a:r>
              <a:rPr lang="en-US" sz="3000" dirty="0" err="1"/>
              <a:t>linee</a:t>
            </a:r>
            <a:r>
              <a:rPr lang="en-US" sz="3000" dirty="0"/>
              <a:t> </a:t>
            </a:r>
            <a:r>
              <a:rPr lang="en-US" sz="3000" dirty="0" err="1"/>
              <a:t>guida</a:t>
            </a:r>
            <a:r>
              <a:rPr lang="en-US" sz="3000" dirty="0"/>
              <a:t> EOSC</a:t>
            </a:r>
          </a:p>
          <a:p>
            <a:pPr marL="640080" lvl="1" indent="-241300" algn="l" rtl="0">
              <a:lnSpc>
                <a:spcPct val="90000"/>
              </a:lnSpc>
              <a:spcBef>
                <a:spcPts val="0"/>
              </a:spcBef>
              <a:spcAft>
                <a:spcPts val="0"/>
              </a:spcAft>
              <a:buSzPts val="2000"/>
              <a:buChar char="•"/>
            </a:pPr>
            <a:r>
              <a:rPr lang="en-US" sz="3000" dirty="0" err="1">
                <a:solidFill>
                  <a:srgbClr val="0070C0"/>
                </a:solidFill>
              </a:rPr>
              <a:t>Rilascia</a:t>
            </a:r>
            <a:r>
              <a:rPr lang="en-US" sz="3000" dirty="0">
                <a:solidFill>
                  <a:srgbClr val="0070C0"/>
                </a:solidFill>
              </a:rPr>
              <a:t> un DOI per </a:t>
            </a:r>
            <a:r>
              <a:rPr lang="en-US" sz="3000" dirty="0" err="1">
                <a:solidFill>
                  <a:srgbClr val="0070C0"/>
                </a:solidFill>
              </a:rPr>
              <a:t>ogni</a:t>
            </a:r>
            <a:r>
              <a:rPr lang="en-US" sz="3000" dirty="0">
                <a:solidFill>
                  <a:srgbClr val="0070C0"/>
                </a:solidFill>
              </a:rPr>
              <a:t> </a:t>
            </a:r>
            <a:r>
              <a:rPr lang="en-US" sz="3000" dirty="0" err="1">
                <a:solidFill>
                  <a:srgbClr val="0070C0"/>
                </a:solidFill>
              </a:rPr>
              <a:t>contenuto</a:t>
            </a:r>
            <a:endParaRPr lang="en-US" sz="3000" dirty="0">
              <a:solidFill>
                <a:srgbClr val="0070C0"/>
              </a:solidFill>
            </a:endParaRPr>
          </a:p>
          <a:p>
            <a:pPr marL="640080" lvl="1" indent="-241300" algn="l" rtl="0">
              <a:lnSpc>
                <a:spcPct val="90000"/>
              </a:lnSpc>
              <a:spcBef>
                <a:spcPts val="0"/>
              </a:spcBef>
              <a:spcAft>
                <a:spcPts val="0"/>
              </a:spcAft>
              <a:buSzPts val="2000"/>
              <a:buChar char="•"/>
            </a:pPr>
            <a:r>
              <a:rPr lang="en-US" sz="3000" dirty="0">
                <a:solidFill>
                  <a:schemeClr val="tx1"/>
                </a:solidFill>
              </a:rPr>
              <a:t>Unico </a:t>
            </a:r>
            <a:r>
              <a:rPr lang="en-US" sz="3000" dirty="0" err="1">
                <a:solidFill>
                  <a:schemeClr val="tx1"/>
                </a:solidFill>
              </a:rPr>
              <a:t>deposito</a:t>
            </a:r>
            <a:r>
              <a:rPr lang="en-US" sz="3000" dirty="0">
                <a:solidFill>
                  <a:schemeClr val="tx1"/>
                </a:solidFill>
              </a:rPr>
              <a:t>: se il </a:t>
            </a:r>
            <a:r>
              <a:rPr lang="en-US" sz="3000" dirty="0" err="1">
                <a:solidFill>
                  <a:schemeClr val="tx1"/>
                </a:solidFill>
              </a:rPr>
              <a:t>contenuto</a:t>
            </a:r>
            <a:r>
              <a:rPr lang="en-US" sz="3000" dirty="0">
                <a:solidFill>
                  <a:schemeClr val="tx1"/>
                </a:solidFill>
              </a:rPr>
              <a:t> </a:t>
            </a:r>
            <a:r>
              <a:rPr lang="en-US" sz="3000" dirty="0" err="1">
                <a:solidFill>
                  <a:schemeClr val="tx1"/>
                </a:solidFill>
              </a:rPr>
              <a:t>è</a:t>
            </a:r>
            <a:r>
              <a:rPr lang="en-US" sz="3000" dirty="0">
                <a:solidFill>
                  <a:schemeClr val="tx1"/>
                </a:solidFill>
              </a:rPr>
              <a:t> </a:t>
            </a:r>
            <a:r>
              <a:rPr lang="en-US" sz="3000" dirty="0" err="1">
                <a:solidFill>
                  <a:schemeClr val="tx1"/>
                </a:solidFill>
              </a:rPr>
              <a:t>già</a:t>
            </a:r>
            <a:r>
              <a:rPr lang="en-US" sz="3000" dirty="0">
                <a:solidFill>
                  <a:schemeClr val="tx1"/>
                </a:solidFill>
              </a:rPr>
              <a:t> </a:t>
            </a:r>
            <a:r>
              <a:rPr lang="en-US" sz="3000" dirty="0" err="1">
                <a:solidFill>
                  <a:schemeClr val="tx1"/>
                </a:solidFill>
              </a:rPr>
              <a:t>stato</a:t>
            </a:r>
            <a:r>
              <a:rPr lang="en-US" sz="3000" dirty="0">
                <a:solidFill>
                  <a:schemeClr val="tx1"/>
                </a:solidFill>
              </a:rPr>
              <a:t> </a:t>
            </a:r>
            <a:r>
              <a:rPr lang="en-US" sz="3000" dirty="0" err="1">
                <a:solidFill>
                  <a:schemeClr val="tx1"/>
                </a:solidFill>
              </a:rPr>
              <a:t>depositato</a:t>
            </a:r>
            <a:r>
              <a:rPr lang="en-US" sz="3000" dirty="0">
                <a:solidFill>
                  <a:schemeClr val="tx1"/>
                </a:solidFill>
              </a:rPr>
              <a:t> </a:t>
            </a:r>
            <a:r>
              <a:rPr lang="en-US" sz="3000" dirty="0" err="1">
                <a:solidFill>
                  <a:schemeClr val="tx1"/>
                </a:solidFill>
              </a:rPr>
              <a:t>su</a:t>
            </a:r>
            <a:r>
              <a:rPr lang="en-US" sz="3000" dirty="0">
                <a:solidFill>
                  <a:schemeClr val="tx1"/>
                </a:solidFill>
              </a:rPr>
              <a:t> </a:t>
            </a:r>
            <a:r>
              <a:rPr lang="en-US" sz="3000" dirty="0" err="1">
                <a:solidFill>
                  <a:schemeClr val="tx1"/>
                </a:solidFill>
              </a:rPr>
              <a:t>arXiv</a:t>
            </a:r>
            <a:r>
              <a:rPr lang="en-US" sz="3000" dirty="0">
                <a:solidFill>
                  <a:schemeClr val="tx1"/>
                </a:solidFill>
              </a:rPr>
              <a:t>, </a:t>
            </a:r>
            <a:r>
              <a:rPr lang="en-US" sz="3000" dirty="0" err="1">
                <a:solidFill>
                  <a:schemeClr val="tx1"/>
                </a:solidFill>
              </a:rPr>
              <a:t>esso</a:t>
            </a:r>
            <a:r>
              <a:rPr lang="en-US" sz="3000" dirty="0">
                <a:solidFill>
                  <a:schemeClr val="tx1"/>
                </a:solidFill>
              </a:rPr>
              <a:t> </a:t>
            </a:r>
            <a:r>
              <a:rPr lang="en-US" sz="3000" dirty="0" err="1">
                <a:solidFill>
                  <a:schemeClr val="tx1"/>
                </a:solidFill>
              </a:rPr>
              <a:t>verrà</a:t>
            </a:r>
            <a:r>
              <a:rPr lang="en-US" sz="3000" dirty="0">
                <a:solidFill>
                  <a:schemeClr val="tx1"/>
                </a:solidFill>
              </a:rPr>
              <a:t> </a:t>
            </a:r>
            <a:r>
              <a:rPr lang="en-US" sz="3000" dirty="0" err="1">
                <a:solidFill>
                  <a:schemeClr val="tx1"/>
                </a:solidFill>
              </a:rPr>
              <a:t>importato</a:t>
            </a:r>
            <a:r>
              <a:rPr lang="en-US" sz="3000" dirty="0">
                <a:solidFill>
                  <a:schemeClr val="tx1"/>
                </a:solidFill>
              </a:rPr>
              <a:t> </a:t>
            </a:r>
            <a:r>
              <a:rPr lang="en-US" sz="3000" dirty="0" err="1">
                <a:solidFill>
                  <a:schemeClr val="tx1"/>
                </a:solidFill>
              </a:rPr>
              <a:t>automaticamente</a:t>
            </a:r>
            <a:endParaRPr dirty="0">
              <a:solidFill>
                <a:schemeClr val="tx1"/>
              </a:solidFill>
            </a:endParaRPr>
          </a:p>
        </p:txBody>
      </p:sp>
      <p:sp>
        <p:nvSpPr>
          <p:cNvPr id="2" name="Footer Placeholder 1">
            <a:extLst>
              <a:ext uri="{FF2B5EF4-FFF2-40B4-BE49-F238E27FC236}">
                <a16:creationId xmlns:a16="http://schemas.microsoft.com/office/drawing/2014/main" id="{CD8A350B-27CB-294C-909B-E6D71005D91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5605AB77-8D7E-E24F-ABF5-4937F2AB7C4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50</a:t>
            </a:fld>
            <a:endParaRPr lang="en-US"/>
          </a:p>
        </p:txBody>
      </p:sp>
    </p:spTree>
    <p:extLst>
      <p:ext uri="{BB962C8B-B14F-4D97-AF65-F5344CB8AC3E}">
        <p14:creationId xmlns:p14="http://schemas.microsoft.com/office/powerpoint/2010/main" val="18013239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49"/>
          <p:cNvSpPr txBox="1">
            <a:spLocks noGrp="1"/>
          </p:cNvSpPr>
          <p:nvPr>
            <p:ph type="title"/>
          </p:nvPr>
        </p:nvSpPr>
        <p:spPr>
          <a:xfrm>
            <a:off x="304800" y="288062"/>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a:t>Openaccessrepository.it</a:t>
            </a:r>
            <a:br>
              <a:rPr lang="en-US"/>
            </a:br>
            <a:r>
              <a:rPr lang="en-US" b="1">
                <a:solidFill>
                  <a:srgbClr val="FF0000"/>
                </a:solidFill>
              </a:rPr>
              <a:t>provatelo, gratis DOI ! ! ! </a:t>
            </a:r>
            <a:endParaRPr/>
          </a:p>
        </p:txBody>
      </p:sp>
      <p:pic>
        <p:nvPicPr>
          <p:cNvPr id="681" name="Google Shape;681;p49" descr="oar.tiff"/>
          <p:cNvPicPr preferRelativeResize="0">
            <a:picLocks noGrp="1"/>
          </p:cNvPicPr>
          <p:nvPr>
            <p:ph type="body" idx="1"/>
          </p:nvPr>
        </p:nvPicPr>
        <p:blipFill rotWithShape="1">
          <a:blip r:embed="rId3">
            <a:alphaModFix/>
          </a:blip>
          <a:srcRect/>
          <a:stretch/>
        </p:blipFill>
        <p:spPr>
          <a:xfrm>
            <a:off x="457200" y="1732935"/>
            <a:ext cx="7620000" cy="4535129"/>
          </a:xfrm>
          <a:prstGeom prst="rect">
            <a:avLst/>
          </a:prstGeom>
          <a:noFill/>
          <a:ln>
            <a:noFill/>
          </a:ln>
        </p:spPr>
      </p:pic>
      <p:sp>
        <p:nvSpPr>
          <p:cNvPr id="682" name="Google Shape;682;p49"/>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S.Bianco con R.Barbera, M.Maggi, D.Menasce, L.Patrizii - Accesso equo, aperto e sostenibile alla conoscenza - GenOA Week 2021.10.26 DOI 10.15161/oar.it/74229</a:t>
            </a:r>
            <a:endParaRPr/>
          </a:p>
        </p:txBody>
      </p:sp>
      <p:sp>
        <p:nvSpPr>
          <p:cNvPr id="683" name="Google Shape;683;p4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51</a:t>
            </a:fld>
            <a:endParaRPr/>
          </a:p>
        </p:txBody>
      </p:sp>
      <p:sp>
        <p:nvSpPr>
          <p:cNvPr id="684" name="Google Shape;684;p49"/>
          <p:cNvSpPr txBox="1"/>
          <p:nvPr/>
        </p:nvSpPr>
        <p:spPr>
          <a:xfrm rot="1559983">
            <a:off x="6170567" y="457200"/>
            <a:ext cx="262706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highlight>
                  <a:srgbClr val="FFFF00"/>
                </a:highlight>
                <a:latin typeface="Calibri"/>
                <a:ea typeface="Calibri"/>
                <a:cs typeface="Calibri"/>
                <a:sym typeface="Calibri"/>
              </a:rPr>
              <a:t>INVENIO ZENODO</a:t>
            </a:r>
            <a:endParaRPr/>
          </a:p>
          <a:p>
            <a:pPr marL="0" marR="0" lvl="0" indent="0" algn="ctr" rtl="0">
              <a:spcBef>
                <a:spcPts val="0"/>
              </a:spcBef>
              <a:spcAft>
                <a:spcPts val="0"/>
              </a:spcAft>
              <a:buNone/>
            </a:pPr>
            <a:r>
              <a:rPr lang="en-US" sz="1800">
                <a:solidFill>
                  <a:schemeClr val="dk1"/>
                </a:solidFill>
                <a:highlight>
                  <a:srgbClr val="FFFF00"/>
                </a:highlight>
                <a:latin typeface="Calibri"/>
                <a:ea typeface="Calibri"/>
                <a:cs typeface="Calibri"/>
                <a:sym typeface="Calibri"/>
              </a:rPr>
              <a:t>In collaborazione con CNR</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cebe2d6740_0_34"/>
          <p:cNvSpPr txBox="1">
            <a:spLocks noGrp="1"/>
          </p:cNvSpPr>
          <p:nvPr>
            <p:ph type="title"/>
          </p:nvPr>
        </p:nvSpPr>
        <p:spPr>
          <a:xfrm>
            <a:off x="-60" y="353871"/>
            <a:ext cx="908048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Il </a:t>
            </a:r>
            <a:r>
              <a:rPr lang="en-US" dirty="0" err="1"/>
              <a:t>progetto</a:t>
            </a:r>
            <a:r>
              <a:rPr lang="en-US" dirty="0"/>
              <a:t> dell’ </a:t>
            </a:r>
            <a:r>
              <a:rPr lang="en-US" dirty="0" err="1"/>
              <a:t>archivio</a:t>
            </a:r>
            <a:r>
              <a:rPr lang="en-US" dirty="0"/>
              <a:t> - </a:t>
            </a:r>
            <a:r>
              <a:rPr lang="en-US" dirty="0" err="1"/>
              <a:t>Esempio</a:t>
            </a:r>
            <a:r>
              <a:rPr lang="en-US" dirty="0"/>
              <a:t> di </a:t>
            </a:r>
            <a:r>
              <a:rPr lang="en-US" dirty="0" err="1"/>
              <a:t>riusabilità</a:t>
            </a:r>
            <a:r>
              <a:rPr lang="en-US" dirty="0"/>
              <a:t>: </a:t>
            </a:r>
            <a:br>
              <a:rPr lang="en-US" dirty="0"/>
            </a:br>
            <a:r>
              <a:rPr lang="en-US" dirty="0" err="1"/>
              <a:t>CovidStat</a:t>
            </a:r>
            <a:endParaRPr dirty="0"/>
          </a:p>
        </p:txBody>
      </p:sp>
      <p:pic>
        <p:nvPicPr>
          <p:cNvPr id="345" name="Google Shape;345;gcebe2d6740_0_34"/>
          <p:cNvPicPr preferRelativeResize="0"/>
          <p:nvPr/>
        </p:nvPicPr>
        <p:blipFill>
          <a:blip r:embed="rId3">
            <a:alphaModFix/>
          </a:blip>
          <a:stretch>
            <a:fillRect/>
          </a:stretch>
        </p:blipFill>
        <p:spPr>
          <a:xfrm>
            <a:off x="152400" y="1816202"/>
            <a:ext cx="8479872" cy="4061358"/>
          </a:xfrm>
          <a:prstGeom prst="rect">
            <a:avLst/>
          </a:prstGeom>
          <a:noFill/>
          <a:ln>
            <a:noFill/>
          </a:ln>
        </p:spPr>
      </p:pic>
      <p:pic>
        <p:nvPicPr>
          <p:cNvPr id="346" name="Google Shape;346;gcebe2d6740_0_34"/>
          <p:cNvPicPr preferRelativeResize="0"/>
          <p:nvPr/>
        </p:nvPicPr>
        <p:blipFill>
          <a:blip r:embed="rId4">
            <a:alphaModFix/>
          </a:blip>
          <a:stretch>
            <a:fillRect/>
          </a:stretch>
        </p:blipFill>
        <p:spPr>
          <a:xfrm>
            <a:off x="152401" y="5941905"/>
            <a:ext cx="1282116" cy="270172"/>
          </a:xfrm>
          <a:prstGeom prst="rect">
            <a:avLst/>
          </a:prstGeom>
          <a:noFill/>
          <a:ln>
            <a:noFill/>
          </a:ln>
        </p:spPr>
      </p:pic>
      <p:sp>
        <p:nvSpPr>
          <p:cNvPr id="2" name="Footer Placeholder 1">
            <a:extLst>
              <a:ext uri="{FF2B5EF4-FFF2-40B4-BE49-F238E27FC236}">
                <a16:creationId xmlns:a16="http://schemas.microsoft.com/office/drawing/2014/main" id="{70600913-D7D3-4049-9785-1B1BA111231F}"/>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86088FEA-4041-BA49-8E89-1F6F420B9C2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52</a:t>
            </a:fld>
            <a:endParaRPr lang="en-US"/>
          </a:p>
        </p:txBody>
      </p:sp>
    </p:spTree>
    <p:extLst>
      <p:ext uri="{BB962C8B-B14F-4D97-AF65-F5344CB8AC3E}">
        <p14:creationId xmlns:p14="http://schemas.microsoft.com/office/powerpoint/2010/main" val="33437684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B44BD2-2267-FC4B-B475-56284A27DAB7}"/>
              </a:ext>
            </a:extLst>
          </p:cNvPr>
          <p:cNvSpPr/>
          <p:nvPr/>
        </p:nvSpPr>
        <p:spPr>
          <a:xfrm>
            <a:off x="2481943" y="1469571"/>
            <a:ext cx="1894115"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Open</a:t>
            </a:r>
          </a:p>
          <a:p>
            <a:pPr algn="ctr"/>
            <a:r>
              <a:rPr lang="en-GB" dirty="0"/>
              <a:t>Access</a:t>
            </a:r>
          </a:p>
        </p:txBody>
      </p:sp>
      <p:sp>
        <p:nvSpPr>
          <p:cNvPr id="3" name="Rectangle 2">
            <a:extLst>
              <a:ext uri="{FF2B5EF4-FFF2-40B4-BE49-F238E27FC236}">
                <a16:creationId xmlns:a16="http://schemas.microsoft.com/office/drawing/2014/main" id="{EDB60D34-11E7-A94C-9B39-89B9A72E2594}"/>
              </a:ext>
            </a:extLst>
          </p:cNvPr>
          <p:cNvSpPr/>
          <p:nvPr/>
        </p:nvSpPr>
        <p:spPr>
          <a:xfrm>
            <a:off x="4767944" y="1469571"/>
            <a:ext cx="1894115"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Data </a:t>
            </a:r>
          </a:p>
          <a:p>
            <a:pPr algn="ctr"/>
            <a:r>
              <a:rPr lang="en-GB" dirty="0"/>
              <a:t>Preservation</a:t>
            </a:r>
          </a:p>
        </p:txBody>
      </p:sp>
      <p:sp>
        <p:nvSpPr>
          <p:cNvPr id="4" name="Rectangle 3">
            <a:extLst>
              <a:ext uri="{FF2B5EF4-FFF2-40B4-BE49-F238E27FC236}">
                <a16:creationId xmlns:a16="http://schemas.microsoft.com/office/drawing/2014/main" id="{BA00916C-582C-694A-B6BA-53BCB326B5AF}"/>
              </a:ext>
            </a:extLst>
          </p:cNvPr>
          <p:cNvSpPr/>
          <p:nvPr/>
        </p:nvSpPr>
        <p:spPr>
          <a:xfrm>
            <a:off x="3624942" y="2449286"/>
            <a:ext cx="1894115"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Open</a:t>
            </a:r>
          </a:p>
          <a:p>
            <a:pPr algn="ctr"/>
            <a:r>
              <a:rPr lang="en-GB" dirty="0"/>
              <a:t>Data</a:t>
            </a:r>
          </a:p>
        </p:txBody>
      </p:sp>
      <p:sp>
        <p:nvSpPr>
          <p:cNvPr id="5" name="Rectangle 4">
            <a:extLst>
              <a:ext uri="{FF2B5EF4-FFF2-40B4-BE49-F238E27FC236}">
                <a16:creationId xmlns:a16="http://schemas.microsoft.com/office/drawing/2014/main" id="{8835201F-968E-C34F-99C0-0F63940563CB}"/>
              </a:ext>
            </a:extLst>
          </p:cNvPr>
          <p:cNvSpPr/>
          <p:nvPr/>
        </p:nvSpPr>
        <p:spPr>
          <a:xfrm>
            <a:off x="3624941" y="3480934"/>
            <a:ext cx="1894115"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Open</a:t>
            </a:r>
          </a:p>
          <a:p>
            <a:pPr algn="ctr"/>
            <a:r>
              <a:rPr lang="en-GB" dirty="0"/>
              <a:t>Data Analysis</a:t>
            </a:r>
          </a:p>
        </p:txBody>
      </p:sp>
      <p:sp>
        <p:nvSpPr>
          <p:cNvPr id="6" name="Title 5">
            <a:extLst>
              <a:ext uri="{FF2B5EF4-FFF2-40B4-BE49-F238E27FC236}">
                <a16:creationId xmlns:a16="http://schemas.microsoft.com/office/drawing/2014/main" id="{92B0C8C0-1AF2-8C44-B2A6-8CF3E7C38003}"/>
              </a:ext>
            </a:extLst>
          </p:cNvPr>
          <p:cNvSpPr>
            <a:spLocks noGrp="1"/>
          </p:cNvSpPr>
          <p:nvPr>
            <p:ph type="title"/>
          </p:nvPr>
        </p:nvSpPr>
        <p:spPr/>
        <p:txBody>
          <a:bodyPr>
            <a:normAutofit/>
          </a:bodyPr>
          <a:lstStyle/>
          <a:p>
            <a:r>
              <a:rPr lang="en-GB" dirty="0"/>
              <a:t>Nuova </a:t>
            </a:r>
            <a:r>
              <a:rPr lang="en-GB" dirty="0" err="1"/>
              <a:t>fisica</a:t>
            </a:r>
            <a:r>
              <a:rPr lang="en-GB" dirty="0"/>
              <a:t> con </a:t>
            </a:r>
            <a:r>
              <a:rPr lang="en-GB" dirty="0" err="1"/>
              <a:t>archeodati</a:t>
            </a:r>
            <a:endParaRPr lang="en-GB" dirty="0"/>
          </a:p>
        </p:txBody>
      </p:sp>
      <p:sp>
        <p:nvSpPr>
          <p:cNvPr id="7" name="TextBox 6">
            <a:extLst>
              <a:ext uri="{FF2B5EF4-FFF2-40B4-BE49-F238E27FC236}">
                <a16:creationId xmlns:a16="http://schemas.microsoft.com/office/drawing/2014/main" id="{37E6794D-46AF-DE43-A178-9B6193A110D8}"/>
              </a:ext>
            </a:extLst>
          </p:cNvPr>
          <p:cNvSpPr txBox="1"/>
          <p:nvPr/>
        </p:nvSpPr>
        <p:spPr>
          <a:xfrm>
            <a:off x="581135" y="4460649"/>
            <a:ext cx="8229600" cy="1846659"/>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rgbClr val="FF0000"/>
                </a:solidFill>
                <a:latin typeface="Fira Sans" panose="020B0604020202020204" charset="0"/>
              </a:rPr>
              <a:t>First determination of the strong coupling constant at NNLO</a:t>
            </a:r>
          </a:p>
          <a:p>
            <a:pPr marL="285750" indent="-285750">
              <a:buFont typeface="Arial" panose="020B0604020202020204" pitchFamily="34" charset="0"/>
              <a:buChar char="•"/>
            </a:pPr>
            <a:r>
              <a:rPr lang="en-GB" sz="1600" dirty="0">
                <a:solidFill>
                  <a:srgbClr val="FF0000"/>
                </a:solidFill>
                <a:latin typeface="Fira Sans" panose="020B0604020202020204" charset="0"/>
              </a:rPr>
              <a:t>New searches in existing </a:t>
            </a:r>
            <a:r>
              <a:rPr lang="en-GB" sz="1600" dirty="0" err="1">
                <a:solidFill>
                  <a:srgbClr val="FF0000"/>
                </a:solidFill>
                <a:latin typeface="Fira Sans" panose="020B0604020202020204" charset="0"/>
              </a:rPr>
              <a:t>e</a:t>
            </a:r>
            <a:r>
              <a:rPr lang="en-GB" sz="1600" baseline="30000" dirty="0" err="1">
                <a:solidFill>
                  <a:srgbClr val="FF0000"/>
                </a:solidFill>
                <a:latin typeface="Fira Sans" panose="020B0604020202020204" charset="0"/>
              </a:rPr>
              <a:t>+</a:t>
            </a:r>
            <a:r>
              <a:rPr lang="en-GB" sz="1600" dirty="0" err="1">
                <a:solidFill>
                  <a:srgbClr val="FF0000"/>
                </a:solidFill>
                <a:latin typeface="Fira Sans" panose="020B0604020202020204" charset="0"/>
              </a:rPr>
              <a:t>e</a:t>
            </a:r>
            <a:r>
              <a:rPr lang="en-GB" sz="1600" baseline="30000" dirty="0">
                <a:solidFill>
                  <a:srgbClr val="FF0000"/>
                </a:solidFill>
                <a:latin typeface="Fira Sans" panose="020B0604020202020204" charset="0"/>
              </a:rPr>
              <a:t>-</a:t>
            </a:r>
            <a:r>
              <a:rPr lang="en-GB" sz="1600" dirty="0">
                <a:solidFill>
                  <a:srgbClr val="FF0000"/>
                </a:solidFill>
                <a:latin typeface="Fira Sans" panose="020B0604020202020204" charset="0"/>
              </a:rPr>
              <a:t> data</a:t>
            </a:r>
          </a:p>
          <a:p>
            <a:pPr marL="285750" indent="-285750">
              <a:buFont typeface="Arial" panose="020B0604020202020204" pitchFamily="34" charset="0"/>
              <a:buChar char="•"/>
            </a:pPr>
            <a:r>
              <a:rPr lang="en-GB" sz="1600" dirty="0">
                <a:solidFill>
                  <a:srgbClr val="FF0000"/>
                </a:solidFill>
                <a:latin typeface="Fira Sans" panose="020B0604020202020204" charset="0"/>
              </a:rPr>
              <a:t>QGP-related effects studied in </a:t>
            </a:r>
            <a:r>
              <a:rPr lang="en-GB" sz="1600" dirty="0" err="1">
                <a:solidFill>
                  <a:srgbClr val="FF0000"/>
                </a:solidFill>
                <a:latin typeface="Fira Sans" panose="020B0604020202020204" charset="0"/>
              </a:rPr>
              <a:t>e</a:t>
            </a:r>
            <a:r>
              <a:rPr lang="en-GB" sz="1600" baseline="30000" dirty="0" err="1">
                <a:solidFill>
                  <a:srgbClr val="FF0000"/>
                </a:solidFill>
                <a:latin typeface="Fira Sans" panose="020B0604020202020204" charset="0"/>
              </a:rPr>
              <a:t>+</a:t>
            </a:r>
            <a:r>
              <a:rPr lang="en-GB" sz="1600" dirty="0" err="1">
                <a:solidFill>
                  <a:srgbClr val="FF0000"/>
                </a:solidFill>
                <a:latin typeface="Fira Sans" panose="020B0604020202020204" charset="0"/>
              </a:rPr>
              <a:t>e</a:t>
            </a:r>
            <a:r>
              <a:rPr lang="en-GB" sz="1600" baseline="30000" dirty="0">
                <a:solidFill>
                  <a:srgbClr val="FF0000"/>
                </a:solidFill>
                <a:latin typeface="Fira Sans" panose="020B0604020202020204" charset="0"/>
              </a:rPr>
              <a:t>-</a:t>
            </a:r>
            <a:r>
              <a:rPr lang="en-GB" sz="1600" dirty="0">
                <a:solidFill>
                  <a:srgbClr val="FF0000"/>
                </a:solidFill>
                <a:latin typeface="Fira Sans" panose="020B0604020202020204" charset="0"/>
              </a:rPr>
              <a:t> data</a:t>
            </a:r>
          </a:p>
          <a:p>
            <a:pPr marL="285750" indent="-285750">
              <a:buFont typeface="Arial" panose="020B0604020202020204" pitchFamily="34" charset="0"/>
              <a:buChar char="•"/>
            </a:pPr>
            <a:endParaRPr lang="en-GB" dirty="0">
              <a:latin typeface="Fira Sans" panose="020B0604020202020204" charset="0"/>
            </a:endParaRPr>
          </a:p>
          <a:p>
            <a:r>
              <a:rPr lang="en-GB" sz="2400" dirty="0" err="1">
                <a:latin typeface="Fira Sans" panose="020B0604020202020204" charset="0"/>
              </a:rPr>
              <a:t>openaccessrepository.it</a:t>
            </a:r>
            <a:r>
              <a:rPr lang="en-GB" sz="2400" dirty="0">
                <a:latin typeface="Fira Sans" panose="020B0604020202020204" charset="0"/>
              </a:rPr>
              <a:t> </a:t>
            </a:r>
            <a:r>
              <a:rPr lang="en-GB" sz="2400" dirty="0" err="1">
                <a:latin typeface="Fira Sans" panose="020B0604020202020204" charset="0"/>
              </a:rPr>
              <a:t>è</a:t>
            </a:r>
            <a:r>
              <a:rPr lang="en-GB" sz="2400" dirty="0">
                <a:latin typeface="Fira Sans" panose="020B0604020202020204" charset="0"/>
              </a:rPr>
              <a:t> </a:t>
            </a:r>
            <a:r>
              <a:rPr lang="en-GB" sz="2400" dirty="0" err="1">
                <a:latin typeface="Fira Sans" panose="020B0604020202020204" charset="0"/>
              </a:rPr>
              <a:t>strutturato</a:t>
            </a:r>
            <a:r>
              <a:rPr lang="en-GB" sz="2400" dirty="0">
                <a:latin typeface="Fira Sans" panose="020B0604020202020204" charset="0"/>
              </a:rPr>
              <a:t> per </a:t>
            </a:r>
            <a:r>
              <a:rPr lang="en-GB" sz="2400" dirty="0" err="1">
                <a:latin typeface="Fira Sans" panose="020B0604020202020204" charset="0"/>
              </a:rPr>
              <a:t>l’analisi</a:t>
            </a:r>
            <a:r>
              <a:rPr lang="en-GB" sz="2400" dirty="0">
                <a:latin typeface="Fira Sans" panose="020B0604020202020204" charset="0"/>
              </a:rPr>
              <a:t> </a:t>
            </a:r>
            <a:r>
              <a:rPr lang="en-GB" sz="2400" dirty="0" err="1">
                <a:latin typeface="Fira Sans" panose="020B0604020202020204" charset="0"/>
              </a:rPr>
              <a:t>degli</a:t>
            </a:r>
            <a:r>
              <a:rPr lang="en-GB" sz="2400" dirty="0">
                <a:latin typeface="Fira Sans" panose="020B0604020202020204" charset="0"/>
              </a:rPr>
              <a:t> </a:t>
            </a:r>
            <a:r>
              <a:rPr lang="en-GB" sz="2400" dirty="0" err="1">
                <a:latin typeface="Fira Sans" panose="020B0604020202020204" charset="0"/>
              </a:rPr>
              <a:t>archeodati</a:t>
            </a:r>
            <a:endParaRPr lang="en-GB" sz="2400" dirty="0">
              <a:latin typeface="Fira Sans" panose="020B0604020202020204" charset="0"/>
            </a:endParaRPr>
          </a:p>
        </p:txBody>
      </p:sp>
      <p:sp>
        <p:nvSpPr>
          <p:cNvPr id="8" name="Footer Placeholder 7">
            <a:extLst>
              <a:ext uri="{FF2B5EF4-FFF2-40B4-BE49-F238E27FC236}">
                <a16:creationId xmlns:a16="http://schemas.microsoft.com/office/drawing/2014/main" id="{74A9C790-9DE2-E847-9D36-650F655F215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9" name="Slide Number Placeholder 8">
            <a:extLst>
              <a:ext uri="{FF2B5EF4-FFF2-40B4-BE49-F238E27FC236}">
                <a16:creationId xmlns:a16="http://schemas.microsoft.com/office/drawing/2014/main" id="{B97C6C12-DBE1-D04F-94E3-AF101FF47D4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53</a:t>
            </a:fld>
            <a:endParaRPr lang="en-US"/>
          </a:p>
        </p:txBody>
      </p:sp>
    </p:spTree>
    <p:extLst>
      <p:ext uri="{BB962C8B-B14F-4D97-AF65-F5344CB8AC3E}">
        <p14:creationId xmlns:p14="http://schemas.microsoft.com/office/powerpoint/2010/main" val="34785647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screenshot&#10;&#10;Descrizione generata automaticamente">
            <a:extLst>
              <a:ext uri="{FF2B5EF4-FFF2-40B4-BE49-F238E27FC236}">
                <a16:creationId xmlns:a16="http://schemas.microsoft.com/office/drawing/2014/main" id="{F3306582-16DF-0243-98E8-3EC01B4020C6}"/>
              </a:ext>
            </a:extLst>
          </p:cNvPr>
          <p:cNvPicPr>
            <a:picLocks noChangeAspect="1"/>
          </p:cNvPicPr>
          <p:nvPr/>
        </p:nvPicPr>
        <p:blipFill>
          <a:blip r:embed="rId2"/>
          <a:stretch>
            <a:fillRect/>
          </a:stretch>
        </p:blipFill>
        <p:spPr>
          <a:xfrm>
            <a:off x="186613" y="422187"/>
            <a:ext cx="8770773" cy="2475758"/>
          </a:xfrm>
          <a:prstGeom prst="rect">
            <a:avLst/>
          </a:prstGeom>
        </p:spPr>
      </p:pic>
      <p:pic>
        <p:nvPicPr>
          <p:cNvPr id="5" name="Immagine 4" descr="Immagine che contiene testo, mappa&#10;&#10;Descrizione generata automaticamente">
            <a:extLst>
              <a:ext uri="{FF2B5EF4-FFF2-40B4-BE49-F238E27FC236}">
                <a16:creationId xmlns:a16="http://schemas.microsoft.com/office/drawing/2014/main" id="{1E8AFF48-3232-964E-B98C-77A087AAEF83}"/>
              </a:ext>
            </a:extLst>
          </p:cNvPr>
          <p:cNvPicPr>
            <a:picLocks noChangeAspect="1"/>
          </p:cNvPicPr>
          <p:nvPr/>
        </p:nvPicPr>
        <p:blipFill>
          <a:blip r:embed="rId3"/>
          <a:stretch>
            <a:fillRect/>
          </a:stretch>
        </p:blipFill>
        <p:spPr>
          <a:xfrm>
            <a:off x="2483787" y="2897945"/>
            <a:ext cx="3572056" cy="3335075"/>
          </a:xfrm>
          <a:prstGeom prst="rect">
            <a:avLst/>
          </a:prstGeom>
        </p:spPr>
      </p:pic>
      <p:sp>
        <p:nvSpPr>
          <p:cNvPr id="4" name="Slide Number Placeholder 3">
            <a:extLst>
              <a:ext uri="{FF2B5EF4-FFF2-40B4-BE49-F238E27FC236}">
                <a16:creationId xmlns:a16="http://schemas.microsoft.com/office/drawing/2014/main" id="{133F1EE9-492C-9B4B-B17A-62630C1B4927}"/>
              </a:ext>
            </a:extLst>
          </p:cNvPr>
          <p:cNvSpPr>
            <a:spLocks noGrp="1"/>
          </p:cNvSpPr>
          <p:nvPr>
            <p:ph type="sldNum" idx="4294967295"/>
          </p:nvPr>
        </p:nvSpPr>
        <p:spPr>
          <a:xfrm>
            <a:off x="8531788" y="5648960"/>
            <a:ext cx="548640" cy="396240"/>
          </a:xfrm>
        </p:spPr>
        <p:txBody>
          <a:bodyPr/>
          <a:lstStyle/>
          <a:p>
            <a:pPr marL="0" lvl="0" indent="0" algn="ctr" rtl="0">
              <a:spcBef>
                <a:spcPts val="0"/>
              </a:spcBef>
              <a:spcAft>
                <a:spcPts val="0"/>
              </a:spcAft>
              <a:buNone/>
            </a:pPr>
            <a:fld id="{00000000-1234-1234-1234-123412341234}" type="slidenum">
              <a:rPr lang="en-US" smtClean="0"/>
              <a:t>54</a:t>
            </a:fld>
            <a:endParaRPr lang="en-US"/>
          </a:p>
        </p:txBody>
      </p:sp>
      <p:sp>
        <p:nvSpPr>
          <p:cNvPr id="6" name="Oval 5">
            <a:extLst>
              <a:ext uri="{FF2B5EF4-FFF2-40B4-BE49-F238E27FC236}">
                <a16:creationId xmlns:a16="http://schemas.microsoft.com/office/drawing/2014/main" id="{2C1D252C-605B-234D-B1CD-093FFB24DC99}"/>
              </a:ext>
            </a:extLst>
          </p:cNvPr>
          <p:cNvSpPr/>
          <p:nvPr/>
        </p:nvSpPr>
        <p:spPr>
          <a:xfrm>
            <a:off x="6236413" y="1839074"/>
            <a:ext cx="1366463" cy="396125"/>
          </a:xfrm>
          <a:prstGeom prst="ellipse">
            <a:avLst/>
          </a:prstGeom>
          <a:no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8" name="Title 4">
            <a:extLst>
              <a:ext uri="{FF2B5EF4-FFF2-40B4-BE49-F238E27FC236}">
                <a16:creationId xmlns:a16="http://schemas.microsoft.com/office/drawing/2014/main" id="{099A57E7-D1AA-4C4F-A392-BF09AAF526CA}"/>
              </a:ext>
            </a:extLst>
          </p:cNvPr>
          <p:cNvSpPr txBox="1">
            <a:spLocks/>
          </p:cNvSpPr>
          <p:nvPr/>
        </p:nvSpPr>
        <p:spPr>
          <a:xfrm>
            <a:off x="346993" y="197480"/>
            <a:ext cx="8675921" cy="433037"/>
          </a:xfrm>
          <a:prstGeom prst="rect">
            <a:avLst/>
          </a:prstGeom>
        </p:spPr>
        <p:txBody>
          <a:bodyPr vert="horz" lIns="91440" tIns="45720" rIns="91440" bIns="45720" rtlCol="0" anchor="t">
            <a:noAutofit/>
          </a:bodyPr>
          <a:lstStyle>
            <a:lvl1pPr algn="l" defTabSz="685766" rtl="0" eaLnBrk="1" latinLnBrk="0" hangingPunct="1">
              <a:lnSpc>
                <a:spcPct val="90000"/>
              </a:lnSpc>
              <a:spcBef>
                <a:spcPct val="0"/>
              </a:spcBef>
              <a:buNone/>
              <a:defRPr sz="2800" b="1" kern="1200">
                <a:solidFill>
                  <a:schemeClr val="tx1">
                    <a:lumMod val="85000"/>
                    <a:lumOff val="15000"/>
                  </a:schemeClr>
                </a:solidFill>
                <a:latin typeface="Roboto Slab" pitchFamily="2" charset="0"/>
                <a:ea typeface="Roboto Slab" pitchFamily="2" charset="0"/>
                <a:cs typeface="+mj-cs"/>
              </a:defRPr>
            </a:lvl1pPr>
          </a:lstStyle>
          <a:p>
            <a:r>
              <a:rPr lang="pt-BR" sz="1800" b="0" dirty="0">
                <a:solidFill>
                  <a:schemeClr val="bg1">
                    <a:lumMod val="50000"/>
                  </a:schemeClr>
                </a:solidFill>
              </a:rPr>
              <a:t>IANUA modulo 1 parte 1</a:t>
            </a:r>
            <a:r>
              <a:rPr lang="it-IT" sz="1800" b="0" dirty="0">
                <a:solidFill>
                  <a:schemeClr val="bg1">
                    <a:lumMod val="50000"/>
                  </a:schemeClr>
                </a:solidFill>
              </a:rPr>
              <a:t> 	                    </a:t>
            </a:r>
            <a:r>
              <a:rPr lang="en-US" sz="1800" b="1" u="none" cap="none" dirty="0">
                <a:solidFill>
                  <a:schemeClr val="tx1"/>
                </a:solidFill>
                <a:latin typeface="Roboto Slab" panose="020B0604020202020204" charset="0"/>
                <a:ea typeface="Roboto Slab" panose="020B0604020202020204" charset="0"/>
                <a:cs typeface="Cambria"/>
                <a:sym typeface="Cambria"/>
              </a:rPr>
              <a:t>Iniziative OA &gt; PlanS &gt; </a:t>
            </a:r>
            <a:r>
              <a:rPr lang="en-US" sz="1800" b="1" u="none" cap="none" dirty="0" err="1">
                <a:solidFill>
                  <a:schemeClr val="tx1"/>
                </a:solidFill>
                <a:latin typeface="Roboto Slab" panose="020B0604020202020204" charset="0"/>
                <a:ea typeface="Roboto Slab" panose="020B0604020202020204" charset="0"/>
                <a:cs typeface="Cambria"/>
                <a:sym typeface="Cambria"/>
              </a:rPr>
              <a:t>archivi</a:t>
            </a:r>
            <a:r>
              <a:rPr lang="en-US" sz="1800" b="1" u="none" cap="none" dirty="0">
                <a:solidFill>
                  <a:schemeClr val="tx1"/>
                </a:solidFill>
                <a:latin typeface="Roboto Slab" panose="020B0604020202020204" charset="0"/>
                <a:ea typeface="Roboto Slab" panose="020B0604020202020204" charset="0"/>
                <a:cs typeface="Cambria"/>
                <a:sym typeface="Cambria"/>
              </a:rPr>
              <a:t> </a:t>
            </a:r>
            <a:r>
              <a:rPr lang="en-US" sz="1800" b="1" u="none" cap="none" dirty="0" err="1">
                <a:solidFill>
                  <a:schemeClr val="tx1"/>
                </a:solidFill>
                <a:latin typeface="Roboto Slab" panose="020B0604020202020204" charset="0"/>
                <a:ea typeface="Roboto Slab" panose="020B0604020202020204" charset="0"/>
                <a:cs typeface="Cambria"/>
                <a:sym typeface="Cambria"/>
              </a:rPr>
              <a:t>istituzionali</a:t>
            </a:r>
            <a:endParaRPr lang="en-US" sz="1800" b="1" u="none" cap="none" dirty="0">
              <a:solidFill>
                <a:schemeClr val="tx1"/>
              </a:solidFill>
              <a:latin typeface="Roboto Slab" panose="020B0604020202020204" charset="0"/>
              <a:ea typeface="Roboto Slab" panose="020B0604020202020204" charset="0"/>
              <a:cs typeface="Cambria"/>
              <a:sym typeface="Cambria"/>
            </a:endParaRPr>
          </a:p>
          <a:p>
            <a:endParaRPr lang="en-US" sz="1800" b="1" u="none" cap="none" dirty="0">
              <a:solidFill>
                <a:schemeClr val="tx1"/>
              </a:solidFill>
              <a:latin typeface="Roboto Slab" panose="020B0604020202020204" charset="0"/>
              <a:ea typeface="Roboto Slab" panose="020B0604020202020204" charset="0"/>
              <a:cs typeface="Cambria"/>
              <a:sym typeface="Cambria"/>
            </a:endParaRPr>
          </a:p>
        </p:txBody>
      </p:sp>
      <p:sp>
        <p:nvSpPr>
          <p:cNvPr id="2" name="Footer Placeholder 1">
            <a:extLst>
              <a:ext uri="{FF2B5EF4-FFF2-40B4-BE49-F238E27FC236}">
                <a16:creationId xmlns:a16="http://schemas.microsoft.com/office/drawing/2014/main" id="{5E61AF39-E59B-CA42-9EDE-DBB0482207F5}"/>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Tree>
    <p:extLst>
      <p:ext uri="{BB962C8B-B14F-4D97-AF65-F5344CB8AC3E}">
        <p14:creationId xmlns:p14="http://schemas.microsoft.com/office/powerpoint/2010/main" val="19814428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2"/>
          <p:cNvSpPr txBox="1">
            <a:spLocks noGrp="1"/>
          </p:cNvSpPr>
          <p:nvPr>
            <p:ph type="title"/>
          </p:nvPr>
        </p:nvSpPr>
        <p:spPr>
          <a:xfrm>
            <a:off x="189275" y="225791"/>
            <a:ext cx="8858836"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a:t> A </a:t>
            </a:r>
            <a:r>
              <a:rPr lang="en-US" dirty="0" err="1"/>
              <a:t>cosa</a:t>
            </a:r>
            <a:r>
              <a:rPr lang="en-US" dirty="0"/>
              <a:t> serve una </a:t>
            </a:r>
            <a:r>
              <a:rPr lang="en-US" i="1" dirty="0"/>
              <a:t>policy </a:t>
            </a:r>
            <a:r>
              <a:rPr lang="en-US" dirty="0"/>
              <a:t>OA		</a:t>
            </a:r>
            <a:r>
              <a:rPr lang="en-US" sz="1800" dirty="0"/>
              <a:t>ref: Progetto di policy INFN</a:t>
            </a:r>
            <a:endParaRPr dirty="0"/>
          </a:p>
        </p:txBody>
      </p:sp>
      <p:sp>
        <p:nvSpPr>
          <p:cNvPr id="399" name="Google Shape;399;p22"/>
          <p:cNvSpPr txBox="1">
            <a:spLocks noGrp="1"/>
          </p:cNvSpPr>
          <p:nvPr>
            <p:ph type="body" idx="1"/>
          </p:nvPr>
        </p:nvSpPr>
        <p:spPr>
          <a:xfrm>
            <a:off x="189275" y="1368791"/>
            <a:ext cx="8074594" cy="5179153"/>
          </a:xfrm>
          <a:prstGeom prst="rect">
            <a:avLst/>
          </a:prstGeom>
          <a:noFill/>
          <a:ln>
            <a:noFill/>
          </a:ln>
        </p:spPr>
        <p:txBody>
          <a:bodyPr spcFirstLastPara="1" wrap="square" lIns="91425" tIns="45700" rIns="91425" bIns="45700" anchor="t" anchorCtr="0">
            <a:noAutofit/>
          </a:bodyPr>
          <a:lstStyle/>
          <a:p>
            <a:pPr marL="342900">
              <a:lnSpc>
                <a:spcPct val="80000"/>
              </a:lnSpc>
              <a:spcBef>
                <a:spcPts val="308"/>
              </a:spcBef>
              <a:buFont typeface="+mj-lt"/>
              <a:buAutoNum type="arabicPeriod"/>
            </a:pPr>
            <a:r>
              <a:rPr lang="en-US" sz="1600" dirty="0" err="1">
                <a:latin typeface="Fira Sans" panose="020B0604020202020204" charset="0"/>
              </a:rPr>
              <a:t>aiuta</a:t>
            </a:r>
            <a:r>
              <a:rPr lang="en-US" sz="1600" dirty="0">
                <a:latin typeface="Fira Sans" panose="020B0604020202020204" charset="0"/>
              </a:rPr>
              <a:t> </a:t>
            </a:r>
            <a:r>
              <a:rPr lang="en-US" sz="1600" dirty="0" err="1">
                <a:latin typeface="Fira Sans" panose="020B0604020202020204" charset="0"/>
              </a:rPr>
              <a:t>l’Autore</a:t>
            </a:r>
            <a:r>
              <a:rPr lang="en-US" sz="1600" dirty="0">
                <a:latin typeface="Fira Sans" panose="020B0604020202020204" charset="0"/>
              </a:rPr>
              <a:t> a</a:t>
            </a:r>
            <a:endParaRPr sz="1600" dirty="0">
              <a:latin typeface="Fira Sans" panose="020B0604020202020204" charset="0"/>
            </a:endParaRPr>
          </a:p>
          <a:p>
            <a:pPr marL="649922" lvl="1">
              <a:lnSpc>
                <a:spcPct val="80000"/>
              </a:lnSpc>
              <a:spcBef>
                <a:spcPts val="319"/>
              </a:spcBef>
            </a:pPr>
            <a:r>
              <a:rPr lang="en-US" sz="1600" dirty="0" err="1">
                <a:latin typeface="Fira Sans" panose="020B0604020202020204" charset="0"/>
              </a:rPr>
              <a:t>orientarsi</a:t>
            </a:r>
            <a:r>
              <a:rPr lang="en-US" sz="1600" dirty="0">
                <a:latin typeface="Fira Sans" panose="020B0604020202020204" charset="0"/>
              </a:rPr>
              <a:t> </a:t>
            </a:r>
            <a:r>
              <a:rPr lang="en-US" sz="1600" dirty="0" err="1">
                <a:latin typeface="Fira Sans" panose="020B0604020202020204" charset="0"/>
              </a:rPr>
              <a:t>nel</a:t>
            </a:r>
            <a:r>
              <a:rPr lang="en-US" sz="1600" dirty="0">
                <a:latin typeface="Fira Sans" panose="020B0604020202020204" charset="0"/>
              </a:rPr>
              <a:t> panorama </a:t>
            </a:r>
            <a:r>
              <a:rPr lang="en-US" sz="1600" dirty="0" err="1">
                <a:latin typeface="Fira Sans" panose="020B0604020202020204" charset="0"/>
              </a:rPr>
              <a:t>editoriale</a:t>
            </a:r>
            <a:endParaRPr sz="1600" dirty="0">
              <a:latin typeface="Fira Sans" panose="020B0604020202020204" charset="0"/>
            </a:endParaRPr>
          </a:p>
          <a:p>
            <a:pPr marL="646430" lvl="1">
              <a:lnSpc>
                <a:spcPct val="80000"/>
              </a:lnSpc>
              <a:spcBef>
                <a:spcPts val="308"/>
              </a:spcBef>
            </a:pPr>
            <a:r>
              <a:rPr lang="en-US" sz="1600" b="1" dirty="0" err="1">
                <a:latin typeface="Fira Sans" panose="020B0604020202020204" charset="0"/>
              </a:rPr>
              <a:t>conservarsi</a:t>
            </a:r>
            <a:r>
              <a:rPr lang="en-US" sz="1600" b="1" dirty="0">
                <a:latin typeface="Fira Sans" panose="020B0604020202020204" charset="0"/>
              </a:rPr>
              <a:t> </a:t>
            </a:r>
            <a:r>
              <a:rPr lang="en-US" sz="1600" b="1" dirty="0" err="1">
                <a:latin typeface="Fira Sans" panose="020B0604020202020204" charset="0"/>
              </a:rPr>
              <a:t>i</a:t>
            </a:r>
            <a:r>
              <a:rPr lang="en-US" sz="1600" b="1" dirty="0">
                <a:latin typeface="Fira Sans" panose="020B0604020202020204" charset="0"/>
              </a:rPr>
              <a:t> </a:t>
            </a:r>
            <a:r>
              <a:rPr lang="en-US" sz="1600" b="1" dirty="0" err="1">
                <a:latin typeface="Fira Sans" panose="020B0604020202020204" charset="0"/>
              </a:rPr>
              <a:t>diritti</a:t>
            </a:r>
            <a:r>
              <a:rPr lang="en-US" sz="1600" b="1" dirty="0">
                <a:latin typeface="Fira Sans" panose="020B0604020202020204" charset="0"/>
              </a:rPr>
              <a:t> di </a:t>
            </a:r>
            <a:r>
              <a:rPr lang="en-US" sz="1600" b="1" dirty="0" err="1">
                <a:latin typeface="Fira Sans" panose="020B0604020202020204" charset="0"/>
              </a:rPr>
              <a:t>deposito</a:t>
            </a:r>
            <a:r>
              <a:rPr lang="en-US" sz="1600" b="1" dirty="0">
                <a:latin typeface="Fira Sans" panose="020B0604020202020204" charset="0"/>
              </a:rPr>
              <a:t> di AAM/</a:t>
            </a:r>
            <a:r>
              <a:rPr lang="en-US" sz="1600" b="1" dirty="0" err="1">
                <a:latin typeface="Fira Sans" panose="020B0604020202020204" charset="0"/>
              </a:rPr>
              <a:t>postprint</a:t>
            </a:r>
            <a:endParaRPr sz="1600" b="1" dirty="0">
              <a:latin typeface="Fira Sans" panose="020B0604020202020204" charset="0"/>
            </a:endParaRPr>
          </a:p>
          <a:p>
            <a:pPr marL="646430" lvl="1">
              <a:lnSpc>
                <a:spcPct val="80000"/>
              </a:lnSpc>
              <a:spcBef>
                <a:spcPts val="308"/>
              </a:spcBef>
            </a:pPr>
            <a:r>
              <a:rPr lang="en-US" sz="1600" dirty="0" err="1">
                <a:latin typeface="Fira Sans" panose="020B0604020202020204" charset="0"/>
              </a:rPr>
              <a:t>evitare</a:t>
            </a:r>
            <a:r>
              <a:rPr lang="en-US" sz="1600" dirty="0">
                <a:latin typeface="Fira Sans" panose="020B0604020202020204" charset="0"/>
              </a:rPr>
              <a:t> le </a:t>
            </a:r>
            <a:r>
              <a:rPr lang="en-US" sz="1600" dirty="0" err="1">
                <a:latin typeface="Fira Sans" panose="020B0604020202020204" charset="0"/>
              </a:rPr>
              <a:t>riviste</a:t>
            </a:r>
            <a:r>
              <a:rPr lang="en-US" sz="1600" dirty="0">
                <a:latin typeface="Fira Sans" panose="020B0604020202020204" charset="0"/>
              </a:rPr>
              <a:t> </a:t>
            </a:r>
            <a:r>
              <a:rPr lang="en-US" sz="1600" dirty="0" err="1">
                <a:latin typeface="Fira Sans" panose="020B0604020202020204" charset="0"/>
              </a:rPr>
              <a:t>predatorie</a:t>
            </a:r>
            <a:endParaRPr sz="1600" dirty="0">
              <a:latin typeface="Fira Sans" panose="020B0604020202020204" charset="0"/>
            </a:endParaRPr>
          </a:p>
          <a:p>
            <a:pPr marL="646430" lvl="1">
              <a:lnSpc>
                <a:spcPct val="80000"/>
              </a:lnSpc>
              <a:spcBef>
                <a:spcPts val="308"/>
              </a:spcBef>
            </a:pPr>
            <a:r>
              <a:rPr lang="en-US" sz="1600" dirty="0" err="1">
                <a:latin typeface="Fira Sans" panose="020B0604020202020204" charset="0"/>
              </a:rPr>
              <a:t>disambiguare</a:t>
            </a:r>
            <a:r>
              <a:rPr lang="en-US" sz="1600" dirty="0">
                <a:latin typeface="Fira Sans" panose="020B0604020202020204" charset="0"/>
              </a:rPr>
              <a:t> </a:t>
            </a:r>
            <a:r>
              <a:rPr lang="en-US" sz="1600" dirty="0" err="1">
                <a:latin typeface="Fira Sans" panose="020B0604020202020204" charset="0"/>
              </a:rPr>
              <a:t>omonimie</a:t>
            </a:r>
            <a:endParaRPr sz="1600" dirty="0">
              <a:latin typeface="Fira Sans" panose="020B0604020202020204" charset="0"/>
            </a:endParaRPr>
          </a:p>
          <a:p>
            <a:pPr marL="646430" lvl="1">
              <a:lnSpc>
                <a:spcPct val="80000"/>
              </a:lnSpc>
              <a:spcBef>
                <a:spcPts val="308"/>
              </a:spcBef>
            </a:pPr>
            <a:r>
              <a:rPr lang="en-US" sz="1600" dirty="0" err="1">
                <a:latin typeface="Fira Sans" panose="020B0604020202020204" charset="0"/>
              </a:rPr>
              <a:t>valorizzare</a:t>
            </a:r>
            <a:r>
              <a:rPr lang="en-US" sz="1600" dirty="0">
                <a:latin typeface="Fira Sans" panose="020B0604020202020204" charset="0"/>
              </a:rPr>
              <a:t> e </a:t>
            </a:r>
            <a:r>
              <a:rPr lang="en-US" sz="1600" dirty="0" err="1">
                <a:latin typeface="Fira Sans" panose="020B0604020202020204" charset="0"/>
              </a:rPr>
              <a:t>conservare</a:t>
            </a:r>
            <a:r>
              <a:rPr lang="en-US" sz="1600" dirty="0">
                <a:latin typeface="Fira Sans" panose="020B0604020202020204" charset="0"/>
              </a:rPr>
              <a:t> </a:t>
            </a:r>
            <a:r>
              <a:rPr lang="en-US" sz="1600" dirty="0" err="1">
                <a:latin typeface="Fira Sans" panose="020B0604020202020204" charset="0"/>
              </a:rPr>
              <a:t>nel</a:t>
            </a:r>
            <a:r>
              <a:rPr lang="en-US" sz="1600" dirty="0">
                <a:latin typeface="Fira Sans" panose="020B0604020202020204" charset="0"/>
              </a:rPr>
              <a:t> tempo </a:t>
            </a:r>
            <a:r>
              <a:rPr lang="en-US" sz="1600" dirty="0" err="1">
                <a:latin typeface="Fira Sans" panose="020B0604020202020204" charset="0"/>
              </a:rPr>
              <a:t>i</a:t>
            </a:r>
            <a:r>
              <a:rPr lang="en-US" sz="1600" dirty="0">
                <a:latin typeface="Fira Sans" panose="020B0604020202020204" charset="0"/>
              </a:rPr>
              <a:t> </a:t>
            </a:r>
            <a:r>
              <a:rPr lang="en-US" sz="1600" dirty="0" err="1">
                <a:latin typeface="Fira Sans" panose="020B0604020202020204" charset="0"/>
              </a:rPr>
              <a:t>contenuti</a:t>
            </a:r>
            <a:r>
              <a:rPr lang="en-US" sz="1600" dirty="0">
                <a:latin typeface="Fira Sans" panose="020B0604020202020204" charset="0"/>
              </a:rPr>
              <a:t> </a:t>
            </a:r>
            <a:r>
              <a:rPr lang="en-US" sz="1600" dirty="0" err="1">
                <a:latin typeface="Fira Sans" panose="020B0604020202020204" charset="0"/>
              </a:rPr>
              <a:t>depositati</a:t>
            </a:r>
            <a:endParaRPr lang="en-US" sz="1600" dirty="0">
              <a:latin typeface="Fira Sans" panose="020B0604020202020204" charset="0"/>
            </a:endParaRPr>
          </a:p>
          <a:p>
            <a:pPr marL="646430" lvl="1">
              <a:lnSpc>
                <a:spcPct val="80000"/>
              </a:lnSpc>
              <a:spcBef>
                <a:spcPts val="308"/>
              </a:spcBef>
            </a:pPr>
            <a:endParaRPr sz="1600" dirty="0">
              <a:latin typeface="Fira Sans" panose="020B0604020202020204" charset="0"/>
            </a:endParaRPr>
          </a:p>
          <a:p>
            <a:pPr marL="287655">
              <a:lnSpc>
                <a:spcPct val="80000"/>
              </a:lnSpc>
              <a:spcBef>
                <a:spcPts val="330"/>
              </a:spcBef>
              <a:buFont typeface="+mj-lt"/>
              <a:buAutoNum type="arabicPeriod"/>
            </a:pPr>
            <a:r>
              <a:rPr lang="en-US" sz="1600" dirty="0" err="1">
                <a:latin typeface="Fira Sans" panose="020B0604020202020204" charset="0"/>
              </a:rPr>
              <a:t>favorisce</a:t>
            </a:r>
            <a:r>
              <a:rPr lang="en-US" sz="1600" dirty="0">
                <a:latin typeface="Fira Sans" panose="020B0604020202020204" charset="0"/>
              </a:rPr>
              <a:t> </a:t>
            </a:r>
            <a:r>
              <a:rPr lang="en-US" sz="1600" dirty="0" err="1">
                <a:latin typeface="Fira Sans" panose="020B0604020202020204" charset="0"/>
              </a:rPr>
              <a:t>l’utilizzo</a:t>
            </a:r>
            <a:r>
              <a:rPr lang="en-US" sz="1600" dirty="0">
                <a:latin typeface="Fira Sans" panose="020B0604020202020204" charset="0"/>
              </a:rPr>
              <a:t> </a:t>
            </a:r>
            <a:r>
              <a:rPr lang="en-US" sz="1600" dirty="0" err="1">
                <a:latin typeface="Fira Sans" panose="020B0604020202020204" charset="0"/>
              </a:rPr>
              <a:t>dell’archivio</a:t>
            </a:r>
            <a:endParaRPr sz="1600" dirty="0">
              <a:latin typeface="Fira Sans" panose="020B0604020202020204" charset="0"/>
            </a:endParaRPr>
          </a:p>
          <a:p>
            <a:pPr marL="646430" lvl="1">
              <a:lnSpc>
                <a:spcPct val="80000"/>
              </a:lnSpc>
              <a:spcBef>
                <a:spcPts val="308"/>
              </a:spcBef>
            </a:pPr>
            <a:r>
              <a:rPr lang="en-US" sz="1600" dirty="0">
                <a:latin typeface="Fira Sans" panose="020B0604020202020204" charset="0"/>
              </a:rPr>
              <a:t>Deposito </a:t>
            </a:r>
            <a:r>
              <a:rPr lang="en-US" sz="1600" dirty="0" err="1">
                <a:latin typeface="Fira Sans" panose="020B0604020202020204" charset="0"/>
              </a:rPr>
              <a:t>obbligatorio</a:t>
            </a:r>
            <a:r>
              <a:rPr lang="en-US" sz="1600" dirty="0">
                <a:latin typeface="Fira Sans" panose="020B0604020202020204" charset="0"/>
              </a:rPr>
              <a:t> ma </a:t>
            </a:r>
            <a:r>
              <a:rPr lang="en-US" sz="1600" i="1" dirty="0">
                <a:latin typeface="Fira Sans" panose="020B0604020202020204" charset="0"/>
              </a:rPr>
              <a:t>user friendl</a:t>
            </a:r>
            <a:r>
              <a:rPr lang="en-US" sz="1600" dirty="0">
                <a:latin typeface="Fira Sans" panose="020B0604020202020204" charset="0"/>
              </a:rPr>
              <a:t>y</a:t>
            </a:r>
            <a:endParaRPr sz="1600" dirty="0">
              <a:latin typeface="Fira Sans" panose="020B0604020202020204" charset="0"/>
            </a:endParaRPr>
          </a:p>
          <a:p>
            <a:pPr marL="913766" lvl="2">
              <a:lnSpc>
                <a:spcPct val="80000"/>
              </a:lnSpc>
              <a:spcBef>
                <a:spcPts val="286"/>
              </a:spcBef>
              <a:buFont typeface="Wingdings" panose="05000000000000000000" pitchFamily="2" charset="2"/>
              <a:buChar char="Ø"/>
            </a:pPr>
            <a:r>
              <a:rPr lang="en-US" sz="1600" i="1" dirty="0">
                <a:latin typeface="Fira Sans" panose="020B0604020202020204" charset="0"/>
              </a:rPr>
              <a:t>single deposit – </a:t>
            </a:r>
            <a:r>
              <a:rPr lang="en-US" sz="1600" dirty="0">
                <a:latin typeface="Fira Sans" panose="020B0604020202020204" charset="0"/>
              </a:rPr>
              <a:t>non </a:t>
            </a:r>
            <a:r>
              <a:rPr lang="en-US" sz="1600" dirty="0" err="1">
                <a:latin typeface="Fira Sans" panose="020B0604020202020204" charset="0"/>
              </a:rPr>
              <a:t>deve</a:t>
            </a:r>
            <a:r>
              <a:rPr lang="en-US" sz="1600" dirty="0">
                <a:latin typeface="Fira Sans" panose="020B0604020202020204" charset="0"/>
              </a:rPr>
              <a:t> </a:t>
            </a:r>
            <a:r>
              <a:rPr lang="en-US" sz="1600" dirty="0" err="1">
                <a:latin typeface="Fira Sans" panose="020B0604020202020204" charset="0"/>
              </a:rPr>
              <a:t>essere</a:t>
            </a:r>
            <a:r>
              <a:rPr lang="en-US" sz="1600" dirty="0">
                <a:latin typeface="Fira Sans" panose="020B0604020202020204" charset="0"/>
              </a:rPr>
              <a:t> </a:t>
            </a:r>
            <a:r>
              <a:rPr lang="en-US" sz="1600" dirty="0" err="1">
                <a:latin typeface="Fira Sans" panose="020B0604020202020204" charset="0"/>
              </a:rPr>
              <a:t>ripetuto</a:t>
            </a:r>
            <a:r>
              <a:rPr lang="en-US" sz="1600" dirty="0">
                <a:latin typeface="Fira Sans" panose="020B0604020202020204" charset="0"/>
              </a:rPr>
              <a:t> se il </a:t>
            </a:r>
            <a:r>
              <a:rPr lang="en-US" sz="1600" dirty="0" err="1">
                <a:latin typeface="Fira Sans" panose="020B0604020202020204" charset="0"/>
              </a:rPr>
              <a:t>contenuto</a:t>
            </a:r>
            <a:r>
              <a:rPr lang="en-US" sz="1600" dirty="0">
                <a:latin typeface="Fira Sans" panose="020B0604020202020204" charset="0"/>
              </a:rPr>
              <a:t> </a:t>
            </a:r>
            <a:r>
              <a:rPr lang="en-US" sz="1600" dirty="0" err="1">
                <a:latin typeface="Fira Sans" panose="020B0604020202020204" charset="0"/>
              </a:rPr>
              <a:t>è</a:t>
            </a:r>
            <a:r>
              <a:rPr lang="en-US" sz="1600" dirty="0">
                <a:latin typeface="Fira Sans" panose="020B0604020202020204" charset="0"/>
              </a:rPr>
              <a:t> </a:t>
            </a:r>
            <a:r>
              <a:rPr lang="en-US" sz="1600" dirty="0" err="1">
                <a:latin typeface="Fira Sans" panose="020B0604020202020204" charset="0"/>
              </a:rPr>
              <a:t>già</a:t>
            </a:r>
            <a:r>
              <a:rPr lang="en-US" sz="1600" dirty="0">
                <a:latin typeface="Fira Sans" panose="020B0604020202020204" charset="0"/>
              </a:rPr>
              <a:t> in </a:t>
            </a:r>
            <a:r>
              <a:rPr lang="en-US" sz="1600" dirty="0" err="1">
                <a:latin typeface="Fira Sans" panose="020B0604020202020204" charset="0"/>
              </a:rPr>
              <a:t>arXiv</a:t>
            </a:r>
            <a:endParaRPr sz="1600" dirty="0">
              <a:latin typeface="Fira Sans" panose="020B0604020202020204" charset="0"/>
            </a:endParaRPr>
          </a:p>
          <a:p>
            <a:pPr marL="653414" lvl="1">
              <a:lnSpc>
                <a:spcPct val="80000"/>
              </a:lnSpc>
              <a:spcBef>
                <a:spcPts val="330"/>
              </a:spcBef>
            </a:pPr>
            <a:r>
              <a:rPr lang="en-US" sz="1600" dirty="0" err="1">
                <a:latin typeface="Fira Sans" panose="020B0604020202020204" charset="0"/>
              </a:rPr>
              <a:t>Procedura</a:t>
            </a:r>
            <a:r>
              <a:rPr lang="en-US" sz="1600" dirty="0">
                <a:latin typeface="Fira Sans" panose="020B0604020202020204" charset="0"/>
              </a:rPr>
              <a:t> di </a:t>
            </a:r>
            <a:r>
              <a:rPr lang="en-US" sz="1600" dirty="0" err="1">
                <a:latin typeface="Fira Sans" panose="020B0604020202020204" charset="0"/>
              </a:rPr>
              <a:t>validazione</a:t>
            </a:r>
            <a:r>
              <a:rPr lang="en-US" sz="1600" dirty="0">
                <a:latin typeface="Fira Sans" panose="020B0604020202020204" charset="0"/>
              </a:rPr>
              <a:t> </a:t>
            </a:r>
            <a:r>
              <a:rPr lang="en-US" sz="1600" dirty="0" err="1">
                <a:latin typeface="Fira Sans" panose="020B0604020202020204" charset="0"/>
              </a:rPr>
              <a:t>snella</a:t>
            </a:r>
            <a:endParaRPr sz="1600" dirty="0">
              <a:latin typeface="Fira Sans" panose="020B0604020202020204" charset="0"/>
            </a:endParaRPr>
          </a:p>
          <a:p>
            <a:pPr marL="878841" lvl="2">
              <a:lnSpc>
                <a:spcPct val="80000"/>
              </a:lnSpc>
              <a:spcBef>
                <a:spcPts val="308"/>
              </a:spcBef>
              <a:buFont typeface="Wingdings" panose="05000000000000000000" pitchFamily="2" charset="2"/>
              <a:buChar char="Ø"/>
            </a:pPr>
            <a:r>
              <a:rPr lang="en-US" sz="1600" dirty="0">
                <a:latin typeface="Fira Sans" panose="020B0604020202020204" charset="0"/>
              </a:rPr>
              <a:t>(</a:t>
            </a:r>
            <a:r>
              <a:rPr lang="en-US" sz="1600" dirty="0" err="1">
                <a:latin typeface="Fira Sans" panose="020B0604020202020204" charset="0"/>
              </a:rPr>
              <a:t>Nell’INFN</a:t>
            </a:r>
            <a:r>
              <a:rPr lang="en-US" sz="1600" dirty="0">
                <a:latin typeface="Fira Sans" panose="020B0604020202020204" charset="0"/>
              </a:rPr>
              <a:t>): Il </a:t>
            </a:r>
            <a:r>
              <a:rPr lang="en-US" sz="1600" dirty="0" err="1">
                <a:latin typeface="Fira Sans" panose="020B0604020202020204" charset="0"/>
              </a:rPr>
              <a:t>deposito</a:t>
            </a:r>
            <a:r>
              <a:rPr lang="en-US" sz="1600" dirty="0">
                <a:latin typeface="Fira Sans" panose="020B0604020202020204" charset="0"/>
              </a:rPr>
              <a:t> di </a:t>
            </a:r>
            <a:r>
              <a:rPr lang="en-US" sz="1600" dirty="0" err="1">
                <a:latin typeface="Fira Sans" panose="020B0604020202020204" charset="0"/>
              </a:rPr>
              <a:t>ogni</a:t>
            </a:r>
            <a:r>
              <a:rPr lang="en-US" sz="1600" dirty="0">
                <a:latin typeface="Fira Sans" panose="020B0604020202020204" charset="0"/>
              </a:rPr>
              <a:t> </a:t>
            </a:r>
            <a:r>
              <a:rPr lang="en-US" sz="1600" dirty="0" err="1">
                <a:latin typeface="Fira Sans" panose="020B0604020202020204" charset="0"/>
              </a:rPr>
              <a:t>Prodotto</a:t>
            </a:r>
            <a:r>
              <a:rPr lang="en-US" sz="1600" dirty="0">
                <a:latin typeface="Fira Sans" panose="020B0604020202020204" charset="0"/>
              </a:rPr>
              <a:t> </a:t>
            </a:r>
            <a:r>
              <a:rPr lang="en-US" sz="1600" dirty="0" err="1">
                <a:latin typeface="Fira Sans" panose="020B0604020202020204" charset="0"/>
              </a:rPr>
              <a:t>viene</a:t>
            </a:r>
            <a:r>
              <a:rPr lang="en-US" sz="1600" dirty="0">
                <a:latin typeface="Fira Sans" panose="020B0604020202020204" charset="0"/>
              </a:rPr>
              <a:t> </a:t>
            </a:r>
            <a:r>
              <a:rPr lang="en-US" sz="1600" dirty="0" err="1">
                <a:latin typeface="Fira Sans" panose="020B0604020202020204" charset="0"/>
              </a:rPr>
              <a:t>validato</a:t>
            </a:r>
            <a:r>
              <a:rPr lang="en-US" sz="1600" dirty="0">
                <a:latin typeface="Fira Sans" panose="020B0604020202020204" charset="0"/>
              </a:rPr>
              <a:t> </a:t>
            </a:r>
            <a:r>
              <a:rPr lang="en-US" sz="1600" dirty="0" err="1">
                <a:latin typeface="Fira Sans" panose="020B0604020202020204" charset="0"/>
              </a:rPr>
              <a:t>dalla</a:t>
            </a:r>
            <a:r>
              <a:rPr lang="en-US" sz="1600" dirty="0">
                <a:latin typeface="Fira Sans" panose="020B0604020202020204" charset="0"/>
              </a:rPr>
              <a:t> </a:t>
            </a:r>
            <a:r>
              <a:rPr lang="en-US" sz="1600" dirty="0" err="1">
                <a:latin typeface="Fira Sans" panose="020B0604020202020204" charset="0"/>
              </a:rPr>
              <a:t>Struttura</a:t>
            </a:r>
            <a:r>
              <a:rPr lang="en-US" sz="1600" dirty="0">
                <a:latin typeface="Fira Sans" panose="020B0604020202020204" charset="0"/>
              </a:rPr>
              <a:t> </a:t>
            </a:r>
            <a:r>
              <a:rPr lang="en-US" sz="1600" dirty="0" err="1">
                <a:latin typeface="Fira Sans" panose="020B0604020202020204" charset="0"/>
              </a:rPr>
              <a:t>afferente</a:t>
            </a:r>
            <a:r>
              <a:rPr lang="en-US" sz="1600" dirty="0">
                <a:latin typeface="Fira Sans" panose="020B0604020202020204" charset="0"/>
              </a:rPr>
              <a:t> </a:t>
            </a:r>
            <a:r>
              <a:rPr lang="en-US" sz="1600" dirty="0" err="1">
                <a:latin typeface="Fira Sans" panose="020B0604020202020204" charset="0"/>
              </a:rPr>
              <a:t>all’Autore</a:t>
            </a:r>
            <a:r>
              <a:rPr lang="en-US" sz="1600" dirty="0">
                <a:latin typeface="Fira Sans" panose="020B0604020202020204" charset="0"/>
              </a:rPr>
              <a:t> </a:t>
            </a:r>
            <a:r>
              <a:rPr lang="en-US" sz="1600" dirty="0" err="1">
                <a:latin typeface="Fira Sans" panose="020B0604020202020204" charset="0"/>
              </a:rPr>
              <a:t>depositante</a:t>
            </a:r>
            <a:r>
              <a:rPr lang="en-US" sz="1600" dirty="0">
                <a:latin typeface="Fira Sans" panose="020B0604020202020204" charset="0"/>
              </a:rPr>
              <a:t>. La </a:t>
            </a:r>
            <a:r>
              <a:rPr lang="en-US" sz="1600" dirty="0" err="1">
                <a:latin typeface="Fira Sans" panose="020B0604020202020204" charset="0"/>
              </a:rPr>
              <a:t>validazione</a:t>
            </a:r>
            <a:r>
              <a:rPr lang="en-US" sz="1600" dirty="0">
                <a:latin typeface="Fira Sans" panose="020B0604020202020204" charset="0"/>
              </a:rPr>
              <a:t> non </a:t>
            </a:r>
            <a:r>
              <a:rPr lang="en-US" sz="1600" dirty="0" err="1">
                <a:latin typeface="Fira Sans" panose="020B0604020202020204" charset="0"/>
              </a:rPr>
              <a:t>riguarda</a:t>
            </a:r>
            <a:r>
              <a:rPr lang="en-US" sz="1600" dirty="0">
                <a:latin typeface="Fira Sans" panose="020B0604020202020204" charset="0"/>
              </a:rPr>
              <a:t> </a:t>
            </a:r>
            <a:r>
              <a:rPr lang="en-US" sz="1600" dirty="0" err="1">
                <a:latin typeface="Fira Sans" panose="020B0604020202020204" charset="0"/>
              </a:rPr>
              <a:t>gli</a:t>
            </a:r>
            <a:r>
              <a:rPr lang="en-US" sz="1600" dirty="0">
                <a:latin typeface="Fira Sans" panose="020B0604020202020204" charset="0"/>
              </a:rPr>
              <a:t> </a:t>
            </a:r>
            <a:r>
              <a:rPr lang="en-US" sz="1600" dirty="0" err="1">
                <a:latin typeface="Fira Sans" panose="020B0604020202020204" charset="0"/>
              </a:rPr>
              <a:t>aspetti</a:t>
            </a:r>
            <a:r>
              <a:rPr lang="en-US" sz="1600" dirty="0">
                <a:latin typeface="Fira Sans" panose="020B0604020202020204" charset="0"/>
              </a:rPr>
              <a:t> </a:t>
            </a:r>
            <a:r>
              <a:rPr lang="en-US" sz="1600" dirty="0" err="1">
                <a:latin typeface="Fira Sans" panose="020B0604020202020204" charset="0"/>
              </a:rPr>
              <a:t>tecnico-scientifici</a:t>
            </a:r>
            <a:r>
              <a:rPr lang="en-US" sz="1600" dirty="0">
                <a:latin typeface="Fira Sans" panose="020B0604020202020204" charset="0"/>
              </a:rPr>
              <a:t>, ma </a:t>
            </a:r>
            <a:r>
              <a:rPr lang="en-US" sz="1600" dirty="0" err="1">
                <a:latin typeface="Fira Sans" panose="020B0604020202020204" charset="0"/>
              </a:rPr>
              <a:t>unicamente</a:t>
            </a:r>
            <a:r>
              <a:rPr lang="en-US" sz="1600" dirty="0">
                <a:latin typeface="Fira Sans" panose="020B0604020202020204" charset="0"/>
              </a:rPr>
              <a:t> la </a:t>
            </a:r>
            <a:r>
              <a:rPr lang="en-US" sz="1600" dirty="0" err="1">
                <a:latin typeface="Fira Sans" panose="020B0604020202020204" charset="0"/>
              </a:rPr>
              <a:t>congruità</a:t>
            </a:r>
            <a:r>
              <a:rPr lang="en-US" sz="1600" dirty="0">
                <a:latin typeface="Fira Sans" panose="020B0604020202020204" charset="0"/>
              </a:rPr>
              <a:t> del </a:t>
            </a:r>
            <a:r>
              <a:rPr lang="en-US" sz="1600" dirty="0" err="1">
                <a:latin typeface="Fira Sans" panose="020B0604020202020204" charset="0"/>
              </a:rPr>
              <a:t>Prodotto</a:t>
            </a:r>
            <a:r>
              <a:rPr lang="en-US" sz="1600" dirty="0">
                <a:latin typeface="Fira Sans" panose="020B0604020202020204" charset="0"/>
              </a:rPr>
              <a:t>  con </a:t>
            </a:r>
            <a:r>
              <a:rPr lang="en-US" sz="1600" dirty="0" err="1">
                <a:latin typeface="Fira Sans" panose="020B0604020202020204" charset="0"/>
              </a:rPr>
              <a:t>i</a:t>
            </a:r>
            <a:r>
              <a:rPr lang="en-US" sz="1600" dirty="0">
                <a:latin typeface="Fira Sans" panose="020B0604020202020204" charset="0"/>
              </a:rPr>
              <a:t> </a:t>
            </a:r>
            <a:r>
              <a:rPr lang="en-US" sz="1600" dirty="0" err="1">
                <a:latin typeface="Fira Sans" panose="020B0604020202020204" charset="0"/>
              </a:rPr>
              <a:t>principi</a:t>
            </a:r>
            <a:r>
              <a:rPr lang="en-US" sz="1600" dirty="0">
                <a:latin typeface="Fira Sans" panose="020B0604020202020204" charset="0"/>
              </a:rPr>
              <a:t> e le </a:t>
            </a:r>
            <a:r>
              <a:rPr lang="en-US" sz="1600" dirty="0" err="1">
                <a:latin typeface="Fira Sans" panose="020B0604020202020204" charset="0"/>
              </a:rPr>
              <a:t>finalità</a:t>
            </a:r>
            <a:r>
              <a:rPr lang="en-US" sz="1600" dirty="0">
                <a:latin typeface="Fira Sans" panose="020B0604020202020204" charset="0"/>
              </a:rPr>
              <a:t> </a:t>
            </a:r>
            <a:r>
              <a:rPr lang="en-US" sz="1600" dirty="0" err="1">
                <a:latin typeface="Fira Sans" panose="020B0604020202020204" charset="0"/>
              </a:rPr>
              <a:t>dell’INFN</a:t>
            </a:r>
            <a:r>
              <a:rPr lang="en-US" sz="1600" dirty="0">
                <a:latin typeface="Fira Sans" panose="020B0604020202020204" charset="0"/>
              </a:rPr>
              <a:t> e </a:t>
            </a:r>
            <a:r>
              <a:rPr lang="en-US" sz="1600" dirty="0" err="1">
                <a:latin typeface="Fira Sans" panose="020B0604020202020204" charset="0"/>
              </a:rPr>
              <a:t>risponde</a:t>
            </a:r>
            <a:r>
              <a:rPr lang="en-US" sz="1600" dirty="0">
                <a:latin typeface="Fira Sans" panose="020B0604020202020204" charset="0"/>
              </a:rPr>
              <a:t> alla </a:t>
            </a:r>
            <a:r>
              <a:rPr lang="en-US" sz="1600" dirty="0" err="1">
                <a:latin typeface="Fira Sans" panose="020B0604020202020204" charset="0"/>
              </a:rPr>
              <a:t>pratica</a:t>
            </a:r>
            <a:r>
              <a:rPr lang="en-US" sz="1600" dirty="0">
                <a:latin typeface="Fira Sans" panose="020B0604020202020204" charset="0"/>
              </a:rPr>
              <a:t> </a:t>
            </a:r>
            <a:r>
              <a:rPr lang="en-US" sz="1600" dirty="0" err="1">
                <a:latin typeface="Fira Sans" panose="020B0604020202020204" charset="0"/>
              </a:rPr>
              <a:t>attualmente</a:t>
            </a:r>
            <a:r>
              <a:rPr lang="en-US" sz="1600" dirty="0">
                <a:latin typeface="Fira Sans" panose="020B0604020202020204" charset="0"/>
              </a:rPr>
              <a:t> in </a:t>
            </a:r>
            <a:r>
              <a:rPr lang="en-US" sz="1600" dirty="0" err="1">
                <a:latin typeface="Fira Sans" panose="020B0604020202020204" charset="0"/>
              </a:rPr>
              <a:t>atto</a:t>
            </a:r>
            <a:r>
              <a:rPr lang="en-US" sz="1600" dirty="0">
                <a:latin typeface="Fira Sans" panose="020B0604020202020204" charset="0"/>
              </a:rPr>
              <a:t> </a:t>
            </a:r>
            <a:r>
              <a:rPr lang="en-US" sz="1600" dirty="0" err="1">
                <a:latin typeface="Fira Sans" panose="020B0604020202020204" charset="0"/>
              </a:rPr>
              <a:t>nella</a:t>
            </a:r>
            <a:r>
              <a:rPr lang="en-US" sz="1600" dirty="0">
                <a:latin typeface="Fira Sans" panose="020B0604020202020204" charset="0"/>
              </a:rPr>
              <a:t> </a:t>
            </a:r>
            <a:r>
              <a:rPr lang="en-US" sz="1600" dirty="0" err="1">
                <a:latin typeface="Fira Sans" panose="020B0604020202020204" charset="0"/>
              </a:rPr>
              <a:t>pubblicazione</a:t>
            </a:r>
            <a:r>
              <a:rPr lang="en-US" sz="1600" dirty="0">
                <a:latin typeface="Fira Sans" panose="020B0604020202020204" charset="0"/>
              </a:rPr>
              <a:t> </a:t>
            </a:r>
            <a:r>
              <a:rPr lang="en-US" sz="1600" dirty="0" err="1">
                <a:latin typeface="Fira Sans" panose="020B0604020202020204" charset="0"/>
              </a:rPr>
              <a:t>delle</a:t>
            </a:r>
            <a:r>
              <a:rPr lang="en-US" sz="1600" dirty="0">
                <a:latin typeface="Fira Sans" panose="020B0604020202020204" charset="0"/>
              </a:rPr>
              <a:t> note interne INFN. </a:t>
            </a:r>
          </a:p>
          <a:p>
            <a:pPr marL="878841" lvl="2">
              <a:lnSpc>
                <a:spcPct val="80000"/>
              </a:lnSpc>
              <a:spcBef>
                <a:spcPts val="308"/>
              </a:spcBef>
            </a:pPr>
            <a:endParaRPr sz="1600" dirty="0">
              <a:latin typeface="Fira Sans" panose="020B0604020202020204" charset="0"/>
            </a:endParaRPr>
          </a:p>
          <a:p>
            <a:pPr marL="287655">
              <a:lnSpc>
                <a:spcPct val="80000"/>
              </a:lnSpc>
              <a:spcBef>
                <a:spcPts val="330"/>
              </a:spcBef>
              <a:buFont typeface="+mj-lt"/>
              <a:buAutoNum type="arabicPeriod"/>
            </a:pPr>
            <a:r>
              <a:rPr lang="en-US" sz="1600" dirty="0" err="1">
                <a:latin typeface="Fira Sans" panose="020B0604020202020204" charset="0"/>
              </a:rPr>
              <a:t>permette</a:t>
            </a:r>
            <a:r>
              <a:rPr lang="en-US" sz="1600" dirty="0">
                <a:latin typeface="Fira Sans" panose="020B0604020202020204" charset="0"/>
              </a:rPr>
              <a:t> </a:t>
            </a:r>
            <a:r>
              <a:rPr lang="en-US" sz="1600" dirty="0" err="1">
                <a:latin typeface="Fira Sans" panose="020B0604020202020204" charset="0"/>
              </a:rPr>
              <a:t>all’ente</a:t>
            </a:r>
            <a:r>
              <a:rPr lang="en-US" sz="1600" dirty="0">
                <a:latin typeface="Fira Sans" panose="020B0604020202020204" charset="0"/>
              </a:rPr>
              <a:t>/</a:t>
            </a:r>
            <a:r>
              <a:rPr lang="en-US" sz="1600" dirty="0" err="1">
                <a:latin typeface="Fira Sans" panose="020B0604020202020204" charset="0"/>
              </a:rPr>
              <a:t>ateneo</a:t>
            </a:r>
            <a:r>
              <a:rPr lang="en-US" sz="1600" dirty="0">
                <a:latin typeface="Fira Sans" panose="020B0604020202020204" charset="0"/>
              </a:rPr>
              <a:t> di </a:t>
            </a:r>
            <a:r>
              <a:rPr lang="en-US" sz="1600" dirty="0" err="1">
                <a:latin typeface="Fira Sans" panose="020B0604020202020204" charset="0"/>
              </a:rPr>
              <a:t>realizzare</a:t>
            </a:r>
            <a:r>
              <a:rPr lang="en-US" sz="1600" dirty="0">
                <a:latin typeface="Fira Sans" panose="020B0604020202020204" charset="0"/>
              </a:rPr>
              <a:t> con </a:t>
            </a:r>
            <a:r>
              <a:rPr lang="en-US" sz="1600" dirty="0" err="1">
                <a:latin typeface="Fira Sans" panose="020B0604020202020204" charset="0"/>
              </a:rPr>
              <a:t>successo</a:t>
            </a:r>
            <a:r>
              <a:rPr lang="en-US" sz="1600" dirty="0">
                <a:latin typeface="Fira Sans" panose="020B0604020202020204" charset="0"/>
              </a:rPr>
              <a:t> le </a:t>
            </a:r>
            <a:r>
              <a:rPr lang="en-US" sz="1600" dirty="0" err="1">
                <a:latin typeface="Fira Sans" panose="020B0604020202020204" charset="0"/>
              </a:rPr>
              <a:t>politiche</a:t>
            </a:r>
            <a:r>
              <a:rPr lang="en-US" sz="1600" dirty="0">
                <a:latin typeface="Fira Sans" panose="020B0604020202020204" charset="0"/>
              </a:rPr>
              <a:t> di OA </a:t>
            </a:r>
            <a:r>
              <a:rPr lang="en-US" sz="1600" dirty="0" err="1">
                <a:latin typeface="Fira Sans" panose="020B0604020202020204" charset="0"/>
              </a:rPr>
              <a:t>delle</a:t>
            </a:r>
            <a:r>
              <a:rPr lang="en-US" sz="1600" dirty="0">
                <a:latin typeface="Fira Sans" panose="020B0604020202020204" charset="0"/>
              </a:rPr>
              <a:t> </a:t>
            </a:r>
            <a:r>
              <a:rPr lang="en-US" sz="1600" dirty="0" err="1">
                <a:latin typeface="Fira Sans" panose="020B0604020202020204" charset="0"/>
              </a:rPr>
              <a:t>quali</a:t>
            </a:r>
            <a:r>
              <a:rPr lang="en-US" sz="1600" dirty="0">
                <a:latin typeface="Fira Sans" panose="020B0604020202020204" charset="0"/>
              </a:rPr>
              <a:t> è  </a:t>
            </a:r>
            <a:r>
              <a:rPr lang="en-US" sz="1600" dirty="0" err="1">
                <a:latin typeface="Fira Sans" panose="020B0604020202020204" charset="0"/>
              </a:rPr>
              <a:t>promotore</a:t>
            </a:r>
            <a:endParaRPr sz="1600" dirty="0">
              <a:latin typeface="Fira Sans" panose="020B0604020202020204" charset="0"/>
            </a:endParaRPr>
          </a:p>
          <a:p>
            <a:pPr marL="646430" lvl="1">
              <a:lnSpc>
                <a:spcPct val="80000"/>
              </a:lnSpc>
              <a:spcBef>
                <a:spcPts val="308"/>
              </a:spcBef>
            </a:pPr>
            <a:r>
              <a:rPr lang="en-US" sz="1600" dirty="0" err="1">
                <a:latin typeface="Fira Sans" panose="020B0604020202020204" charset="0"/>
              </a:rPr>
              <a:t>Segnalando</a:t>
            </a:r>
            <a:r>
              <a:rPr lang="en-US" sz="1600" dirty="0">
                <a:latin typeface="Fira Sans" panose="020B0604020202020204" charset="0"/>
              </a:rPr>
              <a:t> </a:t>
            </a:r>
            <a:r>
              <a:rPr lang="en-US" sz="1600" dirty="0" err="1">
                <a:latin typeface="Fira Sans" panose="020B0604020202020204" charset="0"/>
              </a:rPr>
              <a:t>quali</a:t>
            </a:r>
            <a:r>
              <a:rPr lang="en-US" sz="1600" dirty="0">
                <a:latin typeface="Fira Sans" panose="020B0604020202020204" charset="0"/>
              </a:rPr>
              <a:t> </a:t>
            </a:r>
            <a:r>
              <a:rPr lang="en-US" sz="1600" dirty="0" err="1">
                <a:latin typeface="Fira Sans" panose="020B0604020202020204" charset="0"/>
              </a:rPr>
              <a:t>riviste</a:t>
            </a:r>
            <a:r>
              <a:rPr lang="en-US" sz="1600" dirty="0">
                <a:latin typeface="Fira Sans" panose="020B0604020202020204" charset="0"/>
              </a:rPr>
              <a:t> </a:t>
            </a:r>
            <a:r>
              <a:rPr lang="en-US" sz="1600" dirty="0" err="1">
                <a:latin typeface="Fira Sans" panose="020B0604020202020204" charset="0"/>
              </a:rPr>
              <a:t>sono</a:t>
            </a:r>
            <a:r>
              <a:rPr lang="en-US" sz="1600" dirty="0">
                <a:latin typeface="Fira Sans" panose="020B0604020202020204" charset="0"/>
              </a:rPr>
              <a:t> </a:t>
            </a:r>
            <a:r>
              <a:rPr lang="en-US" sz="1600" dirty="0" err="1">
                <a:latin typeface="Fira Sans" panose="020B0604020202020204" charset="0"/>
              </a:rPr>
              <a:t>conformi</a:t>
            </a:r>
            <a:r>
              <a:rPr lang="en-US" sz="1600" dirty="0">
                <a:latin typeface="Fira Sans" panose="020B0604020202020204" charset="0"/>
              </a:rPr>
              <a:t> a </a:t>
            </a:r>
            <a:r>
              <a:rPr lang="en-US" sz="1600" dirty="0" err="1">
                <a:latin typeface="Fira Sans" panose="020B0604020202020204" charset="0"/>
              </a:rPr>
              <a:t>PlanS</a:t>
            </a:r>
            <a:endParaRPr sz="1600" dirty="0">
              <a:latin typeface="Fira Sans" panose="020B0604020202020204" charset="0"/>
            </a:endParaRPr>
          </a:p>
          <a:p>
            <a:pPr marL="646430" lvl="1">
              <a:lnSpc>
                <a:spcPct val="80000"/>
              </a:lnSpc>
              <a:spcBef>
                <a:spcPts val="308"/>
              </a:spcBef>
            </a:pPr>
            <a:r>
              <a:rPr lang="en-US" sz="1600" dirty="0" err="1">
                <a:latin typeface="Fira Sans" panose="020B0604020202020204" charset="0"/>
              </a:rPr>
              <a:t>Istituendo</a:t>
            </a:r>
            <a:r>
              <a:rPr lang="en-US" sz="1600" dirty="0">
                <a:latin typeface="Fira Sans" panose="020B0604020202020204" charset="0"/>
              </a:rPr>
              <a:t> un </a:t>
            </a:r>
            <a:r>
              <a:rPr lang="en-US" sz="1600" dirty="0" err="1">
                <a:latin typeface="Fira Sans" panose="020B0604020202020204" charset="0"/>
              </a:rPr>
              <a:t>fondo</a:t>
            </a:r>
            <a:r>
              <a:rPr lang="en-US" sz="1600" dirty="0">
                <a:latin typeface="Fira Sans" panose="020B0604020202020204" charset="0"/>
              </a:rPr>
              <a:t> </a:t>
            </a:r>
            <a:r>
              <a:rPr lang="en-US" sz="1600" dirty="0" err="1">
                <a:latin typeface="Fira Sans" panose="020B0604020202020204" charset="0"/>
              </a:rPr>
              <a:t>centralizzato</a:t>
            </a:r>
            <a:r>
              <a:rPr lang="en-US" sz="1600" dirty="0">
                <a:latin typeface="Fira Sans" panose="020B0604020202020204" charset="0"/>
              </a:rPr>
              <a:t> per il </a:t>
            </a:r>
            <a:r>
              <a:rPr lang="en-US" sz="1600" dirty="0" err="1">
                <a:latin typeface="Fira Sans" panose="020B0604020202020204" charset="0"/>
              </a:rPr>
              <a:t>pagamento</a:t>
            </a:r>
            <a:r>
              <a:rPr lang="en-US" sz="1600" dirty="0">
                <a:latin typeface="Fira Sans" panose="020B0604020202020204" charset="0"/>
              </a:rPr>
              <a:t> </a:t>
            </a:r>
            <a:r>
              <a:rPr lang="en-US" sz="1600" dirty="0" err="1">
                <a:latin typeface="Fira Sans" panose="020B0604020202020204" charset="0"/>
              </a:rPr>
              <a:t>degli</a:t>
            </a:r>
            <a:r>
              <a:rPr lang="en-US" sz="1600" dirty="0">
                <a:latin typeface="Fira Sans" panose="020B0604020202020204" charset="0"/>
              </a:rPr>
              <a:t> APC</a:t>
            </a:r>
            <a:endParaRPr sz="1600" dirty="0">
              <a:latin typeface="Fira Sans" panose="020B0604020202020204" charset="0"/>
            </a:endParaRPr>
          </a:p>
          <a:p>
            <a:pPr marL="646430" lvl="1">
              <a:lnSpc>
                <a:spcPct val="80000"/>
              </a:lnSpc>
              <a:spcBef>
                <a:spcPts val="308"/>
              </a:spcBef>
            </a:pPr>
            <a:r>
              <a:rPr lang="en-US" sz="1600" dirty="0" err="1">
                <a:latin typeface="Fira Sans" panose="020B0604020202020204" charset="0"/>
              </a:rPr>
              <a:t>Monitorando</a:t>
            </a:r>
            <a:r>
              <a:rPr lang="en-US" sz="1600" dirty="0">
                <a:latin typeface="Fira Sans" panose="020B0604020202020204" charset="0"/>
              </a:rPr>
              <a:t> in </a:t>
            </a:r>
            <a:r>
              <a:rPr lang="en-US" sz="1600" dirty="0" err="1">
                <a:latin typeface="Fira Sans" panose="020B0604020202020204" charset="0"/>
              </a:rPr>
              <a:t>questo</a:t>
            </a:r>
            <a:r>
              <a:rPr lang="en-US" sz="1600" dirty="0">
                <a:latin typeface="Fira Sans" panose="020B0604020202020204" charset="0"/>
              </a:rPr>
              <a:t> modo la </a:t>
            </a:r>
            <a:r>
              <a:rPr lang="en-US" sz="1600" dirty="0" err="1">
                <a:latin typeface="Fira Sans" panose="020B0604020202020204" charset="0"/>
              </a:rPr>
              <a:t>spesa</a:t>
            </a:r>
            <a:r>
              <a:rPr lang="en-US" sz="1600" dirty="0">
                <a:latin typeface="Fira Sans" panose="020B0604020202020204" charset="0"/>
              </a:rPr>
              <a:t> </a:t>
            </a:r>
            <a:r>
              <a:rPr lang="en-US" sz="1600" dirty="0" err="1">
                <a:latin typeface="Fira Sans" panose="020B0604020202020204" charset="0"/>
              </a:rPr>
              <a:t>effettiva</a:t>
            </a:r>
            <a:r>
              <a:rPr lang="en-US" sz="1600" dirty="0">
                <a:latin typeface="Fira Sans" panose="020B0604020202020204" charset="0"/>
              </a:rPr>
              <a:t> e </a:t>
            </a:r>
            <a:r>
              <a:rPr lang="en-US" sz="1600" dirty="0" err="1">
                <a:latin typeface="Fira Sans" panose="020B0604020202020204" charset="0"/>
              </a:rPr>
              <a:t>l’andamento</a:t>
            </a:r>
            <a:r>
              <a:rPr lang="en-US" sz="1600" dirty="0">
                <a:latin typeface="Fira Sans" panose="020B0604020202020204" charset="0"/>
              </a:rPr>
              <a:t> del </a:t>
            </a:r>
            <a:r>
              <a:rPr lang="en-US" sz="1600" dirty="0" err="1">
                <a:latin typeface="Fira Sans" panose="020B0604020202020204" charset="0"/>
              </a:rPr>
              <a:t>mercato</a:t>
            </a:r>
            <a:r>
              <a:rPr lang="en-US" sz="1600" dirty="0">
                <a:latin typeface="Fira Sans" panose="020B0604020202020204" charset="0"/>
              </a:rPr>
              <a:t> APC</a:t>
            </a:r>
            <a:endParaRPr sz="1600" dirty="0">
              <a:latin typeface="Fira Sans" panose="020B0604020202020204" charset="0"/>
            </a:endParaRPr>
          </a:p>
          <a:p>
            <a:pPr marL="342900" lvl="0" indent="-151765" algn="l" rtl="0">
              <a:lnSpc>
                <a:spcPct val="80000"/>
              </a:lnSpc>
              <a:spcBef>
                <a:spcPts val="242"/>
              </a:spcBef>
              <a:spcAft>
                <a:spcPts val="0"/>
              </a:spcAft>
              <a:buSzPts val="1210"/>
              <a:buNone/>
            </a:pPr>
            <a:endParaRPr sz="1800" dirty="0"/>
          </a:p>
        </p:txBody>
      </p:sp>
      <p:sp>
        <p:nvSpPr>
          <p:cNvPr id="2" name="Footer Placeholder 1">
            <a:extLst>
              <a:ext uri="{FF2B5EF4-FFF2-40B4-BE49-F238E27FC236}">
                <a16:creationId xmlns:a16="http://schemas.microsoft.com/office/drawing/2014/main" id="{B7B4C0CB-90B8-5E4D-A5C2-4B292F5A951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11155A1A-3F9C-9047-B194-A5E5D1AC1BE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55</a:t>
            </a:fld>
            <a:endParaRPr lang="en-US"/>
          </a:p>
        </p:txBody>
      </p:sp>
    </p:spTree>
    <p:extLst>
      <p:ext uri="{BB962C8B-B14F-4D97-AF65-F5344CB8AC3E}">
        <p14:creationId xmlns:p14="http://schemas.microsoft.com/office/powerpoint/2010/main" val="1825309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hidden="1">
            <a:extLst>
              <a:ext uri="{FF2B5EF4-FFF2-40B4-BE49-F238E27FC236}">
                <a16:creationId xmlns:a16="http://schemas.microsoft.com/office/drawing/2014/main" id="{8AFA2378-04E7-8D46-9710-4B310D114D3E}"/>
              </a:ext>
            </a:extLst>
          </p:cNvPr>
          <p:cNvSpPr>
            <a:spLocks noGrp="1"/>
          </p:cNvSpPr>
          <p:nvPr>
            <p:ph type="sldNum" sz="quarter" idx="16"/>
          </p:nvPr>
        </p:nvSpPr>
        <p:spPr>
          <a:xfrm>
            <a:off x="6457950" y="6356355"/>
            <a:ext cx="2057400" cy="365125"/>
          </a:xfrm>
        </p:spPr>
        <p:txBody>
          <a:bodyPr/>
          <a:lstStyle/>
          <a:p>
            <a:pPr>
              <a:spcAft>
                <a:spcPts val="600"/>
              </a:spcAft>
            </a:pPr>
            <a:fld id="{FEC4A954-C260-E84D-8B85-4D54550A05DF}" type="slidenum">
              <a:rPr lang="it-IT" smtClean="0"/>
              <a:pPr>
                <a:spcAft>
                  <a:spcPts val="600"/>
                </a:spcAft>
              </a:pPr>
              <a:t>56</a:t>
            </a:fld>
            <a:endParaRPr lang="it-IT"/>
          </a:p>
        </p:txBody>
      </p:sp>
      <p:graphicFrame>
        <p:nvGraphicFramePr>
          <p:cNvPr id="4" name="Diagramma 3">
            <a:extLst>
              <a:ext uri="{FF2B5EF4-FFF2-40B4-BE49-F238E27FC236}">
                <a16:creationId xmlns:a16="http://schemas.microsoft.com/office/drawing/2014/main" id="{590A4F3C-A48B-4975-BBC8-F8FD7C3647DC}"/>
              </a:ext>
            </a:extLst>
          </p:cNvPr>
          <p:cNvGraphicFramePr/>
          <p:nvPr>
            <p:extLst>
              <p:ext uri="{D42A27DB-BD31-4B8C-83A1-F6EECF244321}">
                <p14:modId xmlns:p14="http://schemas.microsoft.com/office/powerpoint/2010/main" val="3880504142"/>
              </p:ext>
            </p:extLst>
          </p:nvPr>
        </p:nvGraphicFramePr>
        <p:xfrm>
          <a:off x="896878" y="996464"/>
          <a:ext cx="7224233" cy="515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a:extLst>
              <a:ext uri="{FF2B5EF4-FFF2-40B4-BE49-F238E27FC236}">
                <a16:creationId xmlns:a16="http://schemas.microsoft.com/office/drawing/2014/main" id="{E9A7FB16-3581-42F4-9BC7-2349219ECD2E}"/>
              </a:ext>
            </a:extLst>
          </p:cNvPr>
          <p:cNvSpPr txBox="1"/>
          <p:nvPr/>
        </p:nvSpPr>
        <p:spPr>
          <a:xfrm>
            <a:off x="2107769" y="5101543"/>
            <a:ext cx="1813302" cy="906650"/>
          </a:xfrm>
          <a:prstGeom prst="rect">
            <a:avLst/>
          </a:prstGeom>
        </p:spPr>
        <p:txBody>
          <a:bodyPr vert="horz" wrap="square" lIns="91440" tIns="45720" rIns="91440" bIns="45720" rtlCol="0" anchor="ctr">
            <a:normAutofit fontScale="92500"/>
          </a:bodyPr>
          <a:lstStyle/>
          <a:p>
            <a:pPr marL="0" indent="0" algn="l">
              <a:buNone/>
            </a:pPr>
            <a:r>
              <a:rPr lang="it-IT" sz="2400" b="1" dirty="0">
                <a:solidFill>
                  <a:schemeClr val="bg1"/>
                </a:solidFill>
                <a:latin typeface="Fira Sans" panose="020B0604020202020204" charset="0"/>
                <a:ea typeface="Roboto Slab" panose="020B0604020202020204" charset="0"/>
              </a:rPr>
              <a:t>Proprietà intellettuale</a:t>
            </a:r>
          </a:p>
        </p:txBody>
      </p:sp>
      <p:sp>
        <p:nvSpPr>
          <p:cNvPr id="6" name="Rettangolo con angoli arrotondati 5">
            <a:extLst>
              <a:ext uri="{FF2B5EF4-FFF2-40B4-BE49-F238E27FC236}">
                <a16:creationId xmlns:a16="http://schemas.microsoft.com/office/drawing/2014/main" id="{A6183192-C213-4D3F-8423-D5C468833060}"/>
              </a:ext>
            </a:extLst>
          </p:cNvPr>
          <p:cNvSpPr/>
          <p:nvPr/>
        </p:nvSpPr>
        <p:spPr>
          <a:xfrm>
            <a:off x="4037308" y="3572359"/>
            <a:ext cx="3882326" cy="1844299"/>
          </a:xfrm>
          <a:prstGeom prst="roundRect">
            <a:avLst/>
          </a:prstGeom>
          <a:noFill/>
          <a:ln w="76200" cmpd="tri">
            <a:solidFill>
              <a:srgbClr val="C07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Segnaposto numero diapositiva 3">
            <a:extLst>
              <a:ext uri="{FF2B5EF4-FFF2-40B4-BE49-F238E27FC236}">
                <a16:creationId xmlns:a16="http://schemas.microsoft.com/office/drawing/2014/main" id="{2002E9C7-BD36-4BB6-8A0C-B09814957CAB}"/>
              </a:ext>
            </a:extLst>
          </p:cNvPr>
          <p:cNvSpPr txBox="1">
            <a:spLocks/>
          </p:cNvSpPr>
          <p:nvPr/>
        </p:nvSpPr>
        <p:spPr>
          <a:xfrm>
            <a:off x="3457304" y="6393482"/>
            <a:ext cx="5136424" cy="464518"/>
          </a:xfrm>
          <a:prstGeom prst="rect">
            <a:avLst/>
          </a:prstGeom>
          <a:noFill/>
        </p:spPr>
        <p:txBody>
          <a:bodyPr vert="horz" lIns="91440" tIns="45720" rIns="91440" bIns="45720" rtlCol="0" anchor="ctr">
            <a:noAutofit/>
          </a:bodyPr>
          <a:lstStyle>
            <a:defPPr>
              <a:defRPr lang="it-IT"/>
            </a:defPPr>
            <a:lvl1pPr marL="0" algn="r" defTabSz="914400" rtl="0" eaLnBrk="1" latinLnBrk="0" hangingPunct="1">
              <a:defRPr sz="900" b="0" i="0" kern="1200">
                <a:solidFill>
                  <a:srgbClr val="7D7D7E"/>
                </a:solidFill>
                <a:latin typeface="Fira Sans Medium"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S. Bianco, A. M. Pastorini - Open Access per l'accesso equo e sostenibile alla conoscenza </a:t>
            </a:r>
          </a:p>
          <a:p>
            <a:r>
              <a:rPr lang="it-IT" dirty="0"/>
              <a:t>2021.07.15 </a:t>
            </a:r>
            <a:r>
              <a:rPr lang="pt-BR" dirty="0"/>
              <a:t>DOI 10.15161/oar.it/73931</a:t>
            </a:r>
            <a:endParaRPr lang="it-IT" dirty="0"/>
          </a:p>
          <a:p>
            <a:fld id="{FEC4A954-C260-E84D-8B85-4D54550A05DF}" type="slidenum">
              <a:rPr lang="it-IT" b="1" smtClean="0">
                <a:solidFill>
                  <a:srgbClr val="002677"/>
                </a:solidFill>
              </a:rPr>
              <a:pPr/>
              <a:t>56</a:t>
            </a:fld>
            <a:endParaRPr lang="it-IT" sz="800" b="1" dirty="0">
              <a:solidFill>
                <a:srgbClr val="002677"/>
              </a:solidFill>
            </a:endParaRPr>
          </a:p>
        </p:txBody>
      </p:sp>
      <p:sp>
        <p:nvSpPr>
          <p:cNvPr id="3" name="TextBox 2">
            <a:extLst>
              <a:ext uri="{FF2B5EF4-FFF2-40B4-BE49-F238E27FC236}">
                <a16:creationId xmlns:a16="http://schemas.microsoft.com/office/drawing/2014/main" id="{D1FA0A2E-48EE-5C45-97AB-38E5B1370515}"/>
              </a:ext>
            </a:extLst>
          </p:cNvPr>
          <p:cNvSpPr txBox="1"/>
          <p:nvPr/>
        </p:nvSpPr>
        <p:spPr>
          <a:xfrm rot="19096513">
            <a:off x="-368388" y="1864827"/>
            <a:ext cx="4257897" cy="400110"/>
          </a:xfrm>
          <a:prstGeom prst="rect">
            <a:avLst/>
          </a:prstGeom>
          <a:noFill/>
        </p:spPr>
        <p:txBody>
          <a:bodyPr wrap="none" rtlCol="0">
            <a:spAutoFit/>
          </a:bodyPr>
          <a:lstStyle/>
          <a:p>
            <a:r>
              <a:rPr lang="en-IT" sz="2000" b="1" dirty="0"/>
              <a:t>REF: Anna Maria Pastorini UniGE</a:t>
            </a:r>
          </a:p>
        </p:txBody>
      </p:sp>
    </p:spTree>
    <p:extLst>
      <p:ext uri="{BB962C8B-B14F-4D97-AF65-F5344CB8AC3E}">
        <p14:creationId xmlns:p14="http://schemas.microsoft.com/office/powerpoint/2010/main" val="157526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10;&#10;Descrizione generata automaticamente">
            <a:extLst>
              <a:ext uri="{FF2B5EF4-FFF2-40B4-BE49-F238E27FC236}">
                <a16:creationId xmlns:a16="http://schemas.microsoft.com/office/drawing/2014/main" id="{1D98EFDC-3F1F-45B1-9CD3-386F63220B6E}"/>
              </a:ext>
            </a:extLst>
          </p:cNvPr>
          <p:cNvPicPr>
            <a:picLocks noChangeAspect="1"/>
          </p:cNvPicPr>
          <p:nvPr/>
        </p:nvPicPr>
        <p:blipFill>
          <a:blip r:embed="rId3">
            <a:duotone>
              <a:schemeClr val="bg2">
                <a:shade val="45000"/>
                <a:satMod val="135000"/>
              </a:schemeClr>
              <a:prstClr val="white"/>
            </a:duotone>
            <a:alphaModFix amt="32000"/>
          </a:blip>
          <a:stretch>
            <a:fillRect/>
          </a:stretch>
        </p:blipFill>
        <p:spPr>
          <a:xfrm>
            <a:off x="2903220" y="955700"/>
            <a:ext cx="2700328" cy="5680814"/>
          </a:xfrm>
          <a:prstGeom prst="rect">
            <a:avLst/>
          </a:prstGeom>
        </p:spPr>
      </p:pic>
      <p:sp>
        <p:nvSpPr>
          <p:cNvPr id="13" name="Segnaposto testo 12">
            <a:extLst>
              <a:ext uri="{FF2B5EF4-FFF2-40B4-BE49-F238E27FC236}">
                <a16:creationId xmlns:a16="http://schemas.microsoft.com/office/drawing/2014/main" id="{D7842E42-B167-4FE4-8F3D-824F8274B949}"/>
              </a:ext>
            </a:extLst>
          </p:cNvPr>
          <p:cNvSpPr>
            <a:spLocks noGrp="1"/>
          </p:cNvSpPr>
          <p:nvPr>
            <p:ph type="body" sz="half" idx="2"/>
          </p:nvPr>
        </p:nvSpPr>
        <p:spPr>
          <a:xfrm>
            <a:off x="274321" y="876300"/>
            <a:ext cx="8766810" cy="1449710"/>
          </a:xfrm>
        </p:spPr>
        <p:txBody>
          <a:bodyPr>
            <a:normAutofit/>
          </a:bodyPr>
          <a:lstStyle/>
          <a:p>
            <a:pPr algn="ctr">
              <a:lnSpc>
                <a:spcPct val="150000"/>
              </a:lnSpc>
              <a:spcBef>
                <a:spcPts val="0"/>
              </a:spcBef>
            </a:pPr>
            <a:r>
              <a:rPr lang="en-US" sz="2400" u="sng" dirty="0">
                <a:solidFill>
                  <a:schemeClr val="bg2">
                    <a:lumMod val="10000"/>
                  </a:schemeClr>
                </a:solidFill>
                <a:latin typeface="Fira Sans Medium" panose="020B0604020202020204" charset="0"/>
                <a:ea typeface="Roboto Slab" panose="020B0604020202020204" charset="0"/>
              </a:rPr>
              <a:t>Un social network, come </a:t>
            </a:r>
            <a:r>
              <a:rPr lang="en-US" sz="2400" b="1" dirty="0">
                <a:solidFill>
                  <a:srgbClr val="4F81BD"/>
                </a:solidFill>
                <a:latin typeface="Fira Sans Medium" panose="020B0604020202020204" charset="0"/>
                <a:ea typeface="Roboto Slab" panose="020B0604020202020204" charset="0"/>
              </a:rPr>
              <a:t>ResearchGate</a:t>
            </a:r>
            <a:r>
              <a:rPr lang="en-US" sz="2400" dirty="0">
                <a:solidFill>
                  <a:schemeClr val="tx1"/>
                </a:solidFill>
                <a:latin typeface="Fira Sans Medium" panose="020B0604020202020204" charset="0"/>
                <a:ea typeface="Roboto Slab" panose="020B0604020202020204" charset="0"/>
              </a:rPr>
              <a:t> </a:t>
            </a:r>
            <a:r>
              <a:rPr lang="en-US" sz="2400" u="sng" dirty="0">
                <a:solidFill>
                  <a:schemeClr val="bg2">
                    <a:lumMod val="10000"/>
                  </a:schemeClr>
                </a:solidFill>
                <a:latin typeface="Fira Sans Medium" panose="020B0604020202020204" charset="0"/>
                <a:ea typeface="Roboto Slab" panose="020B0604020202020204" charset="0"/>
              </a:rPr>
              <a:t>or</a:t>
            </a:r>
            <a:r>
              <a:rPr lang="en-US" sz="2400" dirty="0">
                <a:solidFill>
                  <a:schemeClr val="tx1"/>
                </a:solidFill>
                <a:latin typeface="Fira Sans Medium" panose="020B0604020202020204" charset="0"/>
                <a:ea typeface="Roboto Slab" panose="020B0604020202020204" charset="0"/>
              </a:rPr>
              <a:t> </a:t>
            </a:r>
            <a:r>
              <a:rPr lang="en-US" sz="2400" b="1" dirty="0">
                <a:solidFill>
                  <a:srgbClr val="4F81BD"/>
                </a:solidFill>
                <a:latin typeface="Fira Sans Medium" panose="020B0604020202020204" charset="0"/>
                <a:ea typeface="Roboto Slab" panose="020B0604020202020204" charset="0"/>
              </a:rPr>
              <a:t>Academia.edu</a:t>
            </a:r>
            <a:r>
              <a:rPr lang="en-US" sz="2400" u="sng" dirty="0">
                <a:solidFill>
                  <a:schemeClr val="tx1"/>
                </a:solidFill>
                <a:latin typeface="Fira Sans Medium" panose="020B0604020202020204" charset="0"/>
                <a:ea typeface="Roboto Slab" panose="020B0604020202020204" charset="0"/>
              </a:rPr>
              <a:t>,</a:t>
            </a:r>
            <a:r>
              <a:rPr lang="en-US" sz="2400" dirty="0">
                <a:solidFill>
                  <a:schemeClr val="tx1"/>
                </a:solidFill>
                <a:latin typeface="Fira Sans Medium" panose="020B0604020202020204" charset="0"/>
                <a:ea typeface="Roboto Slab" panose="020B0604020202020204" charset="0"/>
              </a:rPr>
              <a:t>  </a:t>
            </a:r>
            <a:r>
              <a:rPr lang="en-US" sz="2400" b="1" dirty="0">
                <a:solidFill>
                  <a:srgbClr val="4472C4"/>
                </a:solidFill>
                <a:latin typeface="Fira Sans Medium" panose="020B0604020202020204" charset="0"/>
                <a:ea typeface="Roboto Slab" panose="020B0604020202020204" charset="0"/>
                <a:hlinkClick r:id="rId4">
                  <a:extLst>
                    <a:ext uri="{A12FA001-AC4F-418D-AE19-62706E023703}">
                      <ahyp:hlinkClr xmlns:ahyp="http://schemas.microsoft.com/office/drawing/2018/hyperlinkcolor" val="tx"/>
                    </a:ext>
                  </a:extLst>
                </a:hlinkClick>
              </a:rPr>
              <a:t>NON È</a:t>
            </a:r>
            <a:r>
              <a:rPr lang="en-US" sz="2400" b="1" dirty="0">
                <a:solidFill>
                  <a:schemeClr val="bg2">
                    <a:lumMod val="10000"/>
                  </a:schemeClr>
                </a:solidFill>
                <a:latin typeface="Fira Sans Medium" panose="020B0604020202020204" charset="0"/>
                <a:ea typeface="Roboto Slab" panose="020B0604020202020204" charset="0"/>
                <a:hlinkClick r:id="rId4">
                  <a:extLst>
                    <a:ext uri="{A12FA001-AC4F-418D-AE19-62706E023703}">
                      <ahyp:hlinkClr xmlns:ahyp="http://schemas.microsoft.com/office/drawing/2018/hyperlinkcolor" val="tx"/>
                    </a:ext>
                  </a:extLst>
                </a:hlinkClick>
              </a:rPr>
              <a:t> </a:t>
            </a:r>
            <a:r>
              <a:rPr lang="en-US" sz="2400" dirty="0">
                <a:solidFill>
                  <a:schemeClr val="bg2">
                    <a:lumMod val="10000"/>
                  </a:schemeClr>
                </a:solidFill>
                <a:latin typeface="Fira Sans Medium" panose="020B0604020202020204" charset="0"/>
                <a:ea typeface="Roboto Slab" panose="020B0604020202020204" charset="0"/>
                <a:hlinkClick r:id="rId4">
                  <a:extLst>
                    <a:ext uri="{A12FA001-AC4F-418D-AE19-62706E023703}">
                      <ahyp:hlinkClr xmlns:ahyp="http://schemas.microsoft.com/office/drawing/2018/hyperlinkcolor" val="tx"/>
                    </a:ext>
                  </a:extLst>
                </a:hlinkClick>
              </a:rPr>
              <a:t>un</a:t>
            </a:r>
            <a:r>
              <a:rPr lang="en-US" sz="2400" u="sng" dirty="0">
                <a:solidFill>
                  <a:schemeClr val="bg2">
                    <a:lumMod val="10000"/>
                  </a:schemeClr>
                </a:solidFill>
                <a:latin typeface="Fira Sans Medium" panose="020B0604020202020204" charset="0"/>
                <a:ea typeface="Roboto Slab" panose="020B0604020202020204" charset="0"/>
                <a:hlinkClick r:id="rId4">
                  <a:extLst>
                    <a:ext uri="{A12FA001-AC4F-418D-AE19-62706E023703}">
                      <ahyp:hlinkClr xmlns:ahyp="http://schemas.microsoft.com/office/drawing/2018/hyperlinkcolor" val="tx"/>
                    </a:ext>
                  </a:extLst>
                </a:hlinkClick>
              </a:rPr>
              <a:t> </a:t>
            </a:r>
            <a:r>
              <a:rPr lang="en-US" sz="2400" u="sng" dirty="0" err="1">
                <a:solidFill>
                  <a:schemeClr val="bg2">
                    <a:lumMod val="10000"/>
                  </a:schemeClr>
                </a:solidFill>
                <a:latin typeface="Fira Sans Medium" panose="020B0604020202020204" charset="0"/>
                <a:ea typeface="Roboto Slab" panose="020B0604020202020204" charset="0"/>
              </a:rPr>
              <a:t>Archivio</a:t>
            </a:r>
            <a:r>
              <a:rPr lang="en-US" sz="2400" u="sng" dirty="0">
                <a:solidFill>
                  <a:schemeClr val="bg2">
                    <a:lumMod val="10000"/>
                  </a:schemeClr>
                </a:solidFill>
                <a:latin typeface="Fira Sans Medium" panose="020B0604020202020204" charset="0"/>
                <a:ea typeface="Roboto Slab" panose="020B0604020202020204" charset="0"/>
              </a:rPr>
              <a:t> Open Access</a:t>
            </a:r>
            <a:endParaRPr lang="it-IT" sz="2400" u="sng" dirty="0">
              <a:solidFill>
                <a:schemeClr val="bg2">
                  <a:lumMod val="10000"/>
                </a:schemeClr>
              </a:solidFill>
              <a:latin typeface="Fira Sans Medium" panose="020B0604020202020204" charset="0"/>
              <a:ea typeface="Roboto Slab" panose="020B0604020202020204" charset="0"/>
            </a:endParaRPr>
          </a:p>
        </p:txBody>
      </p:sp>
      <p:pic>
        <p:nvPicPr>
          <p:cNvPr id="4" name="Immagine 3" descr="Immagine che contiene tavolo&#10;&#10;Descrizione generata automaticamente">
            <a:extLst>
              <a:ext uri="{FF2B5EF4-FFF2-40B4-BE49-F238E27FC236}">
                <a16:creationId xmlns:a16="http://schemas.microsoft.com/office/drawing/2014/main" id="{57FA3985-9D3D-4A92-B9EF-9D1AA3945FC1}"/>
              </a:ext>
            </a:extLst>
          </p:cNvPr>
          <p:cNvPicPr>
            <a:picLocks noChangeAspect="1"/>
          </p:cNvPicPr>
          <p:nvPr/>
        </p:nvPicPr>
        <p:blipFill rotWithShape="1">
          <a:blip r:embed="rId5"/>
          <a:srcRect b="18177"/>
          <a:stretch/>
        </p:blipFill>
        <p:spPr>
          <a:xfrm>
            <a:off x="979280" y="2471583"/>
            <a:ext cx="7356891" cy="3884772"/>
          </a:xfrm>
          <a:prstGeom prst="rect">
            <a:avLst/>
          </a:prstGeom>
        </p:spPr>
      </p:pic>
      <p:sp>
        <p:nvSpPr>
          <p:cNvPr id="10" name="Segnaposto numero diapositiva 3">
            <a:extLst>
              <a:ext uri="{FF2B5EF4-FFF2-40B4-BE49-F238E27FC236}">
                <a16:creationId xmlns:a16="http://schemas.microsoft.com/office/drawing/2014/main" id="{9BED113C-13EF-41BE-A1C2-9FEF8A8E34E9}"/>
              </a:ext>
            </a:extLst>
          </p:cNvPr>
          <p:cNvSpPr>
            <a:spLocks noGrp="1"/>
          </p:cNvSpPr>
          <p:nvPr>
            <p:ph type="sldNum" sz="quarter" idx="16"/>
          </p:nvPr>
        </p:nvSpPr>
        <p:spPr>
          <a:xfrm>
            <a:off x="3457304" y="6393482"/>
            <a:ext cx="5136424" cy="464518"/>
          </a:xfrm>
        </p:spPr>
        <p:txBody>
          <a:bodyPr anchor="ctr">
            <a:noAutofit/>
          </a:bodyPr>
          <a:lstStyle/>
          <a:p>
            <a:r>
              <a:rPr lang="it-IT" dirty="0"/>
              <a:t>S. Bianco, A. M. Pastorini - Open Access per l'accesso equo e sostenibile alla conoscenza </a:t>
            </a:r>
          </a:p>
          <a:p>
            <a:r>
              <a:rPr lang="it-IT" dirty="0"/>
              <a:t>2021.07.15 </a:t>
            </a:r>
            <a:r>
              <a:rPr lang="pt-BR" dirty="0"/>
              <a:t>DOI 10.15161/oar.it/73931</a:t>
            </a:r>
            <a:endParaRPr lang="it-IT" dirty="0"/>
          </a:p>
          <a:p>
            <a:fld id="{FEC4A954-C260-E84D-8B85-4D54550A05DF}" type="slidenum">
              <a:rPr lang="it-IT" b="1" smtClean="0">
                <a:solidFill>
                  <a:srgbClr val="002677"/>
                </a:solidFill>
              </a:rPr>
              <a:pPr/>
              <a:t>57</a:t>
            </a:fld>
            <a:endParaRPr lang="it-IT" sz="800" b="1" dirty="0">
              <a:solidFill>
                <a:srgbClr val="002677"/>
              </a:solidFill>
            </a:endParaRPr>
          </a:p>
        </p:txBody>
      </p:sp>
      <p:sp>
        <p:nvSpPr>
          <p:cNvPr id="8" name="TextBox 7">
            <a:extLst>
              <a:ext uri="{FF2B5EF4-FFF2-40B4-BE49-F238E27FC236}">
                <a16:creationId xmlns:a16="http://schemas.microsoft.com/office/drawing/2014/main" id="{9CEAD909-337B-534D-BB86-6FB4539DE737}"/>
              </a:ext>
            </a:extLst>
          </p:cNvPr>
          <p:cNvSpPr txBox="1"/>
          <p:nvPr/>
        </p:nvSpPr>
        <p:spPr>
          <a:xfrm rot="16200000">
            <a:off x="-1521175" y="3596051"/>
            <a:ext cx="4257897" cy="400110"/>
          </a:xfrm>
          <a:prstGeom prst="rect">
            <a:avLst/>
          </a:prstGeom>
          <a:noFill/>
        </p:spPr>
        <p:txBody>
          <a:bodyPr wrap="none" rtlCol="0">
            <a:spAutoFit/>
          </a:bodyPr>
          <a:lstStyle/>
          <a:p>
            <a:r>
              <a:rPr lang="en-IT" sz="2000" b="1" dirty="0"/>
              <a:t>REF: Anna Maria Pastorini UniGE</a:t>
            </a:r>
          </a:p>
        </p:txBody>
      </p:sp>
    </p:spTree>
    <p:extLst>
      <p:ext uri="{BB962C8B-B14F-4D97-AF65-F5344CB8AC3E}">
        <p14:creationId xmlns:p14="http://schemas.microsoft.com/office/powerpoint/2010/main" val="5992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edatory-publisher.png"/>
          <p:cNvPicPr>
            <a:picLocks noGrp="1" noChangeAspect="1"/>
          </p:cNvPicPr>
          <p:nvPr>
            <p:ph idx="1"/>
          </p:nvPr>
        </p:nvPicPr>
        <p:blipFill>
          <a:blip r:embed="rId3">
            <a:extLst>
              <a:ext uri="{28A0092B-C50C-407E-A947-70E740481C1C}">
                <a14:useLocalDpi xmlns:a14="http://schemas.microsoft.com/office/drawing/2010/main" val="0"/>
              </a:ext>
            </a:extLst>
          </a:blip>
          <a:srcRect t="10625" b="10625"/>
          <a:stretch>
            <a:fillRect/>
          </a:stretch>
        </p:blipFill>
        <p:spPr>
          <a:xfrm>
            <a:off x="364921" y="848360"/>
            <a:ext cx="8225406" cy="5182006"/>
          </a:xfrm>
        </p:spPr>
      </p:pic>
      <p:sp>
        <p:nvSpPr>
          <p:cNvPr id="2" name="Footer Placeholder 1">
            <a:extLst>
              <a:ext uri="{FF2B5EF4-FFF2-40B4-BE49-F238E27FC236}">
                <a16:creationId xmlns:a16="http://schemas.microsoft.com/office/drawing/2014/main" id="{B26CBFFD-FB01-1C41-8EEC-5A7428B3100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AB3A2DB2-4CF2-C34E-88C9-7C854F63A5D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58</a:t>
            </a:fld>
            <a:endParaRPr lang="en-US"/>
          </a:p>
        </p:txBody>
      </p:sp>
    </p:spTree>
    <p:extLst>
      <p:ext uri="{BB962C8B-B14F-4D97-AF65-F5344CB8AC3E}">
        <p14:creationId xmlns:p14="http://schemas.microsoft.com/office/powerpoint/2010/main" val="33414907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bg1">
                    <a:lumMod val="75000"/>
                  </a:schemeClr>
                </a:solidFill>
              </a:rPr>
              <a:t>    CRUI e </a:t>
            </a:r>
            <a:r>
              <a:rPr lang="en-GB" sz="2800" dirty="0">
                <a:solidFill>
                  <a:schemeClr val="bg1">
                    <a:lumMod val="75000"/>
                  </a:schemeClr>
                </a:solidFill>
              </a:rPr>
              <a:t>i</a:t>
            </a:r>
            <a:r>
              <a:rPr lang="en-IT" sz="2800" dirty="0">
                <a:solidFill>
                  <a:schemeClr val="bg1">
                    <a:lumMod val="75000"/>
                  </a:schemeClr>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59</a:t>
            </a:fld>
            <a:endParaRPr lang="en-US"/>
          </a:p>
        </p:txBody>
      </p:sp>
    </p:spTree>
    <p:extLst>
      <p:ext uri="{BB962C8B-B14F-4D97-AF65-F5344CB8AC3E}">
        <p14:creationId xmlns:p14="http://schemas.microsoft.com/office/powerpoint/2010/main" val="5275935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C6244-6904-3A4A-A400-B3405711E157}"/>
              </a:ext>
            </a:extLst>
          </p:cNvPr>
          <p:cNvSpPr>
            <a:spLocks noGrp="1"/>
          </p:cNvSpPr>
          <p:nvPr>
            <p:ph type="ctrTitle"/>
          </p:nvPr>
        </p:nvSpPr>
        <p:spPr>
          <a:xfrm>
            <a:off x="685800" y="151151"/>
            <a:ext cx="7543800" cy="613347"/>
          </a:xfrm>
        </p:spPr>
        <p:txBody>
          <a:bodyPr/>
          <a:lstStyle/>
          <a:p>
            <a:r>
              <a:rPr lang="en-GB" sz="4800" dirty="0">
                <a:latin typeface="Calibri" panose="020F0502020204030204" pitchFamily="34" charset="0"/>
                <a:cs typeface="Calibri" panose="020F0502020204030204" pitchFamily="34" charset="0"/>
              </a:rPr>
              <a:t>d</a:t>
            </a:r>
            <a:r>
              <a:rPr lang="en-IT" sz="4800" dirty="0">
                <a:latin typeface="Calibri" panose="020F0502020204030204" pitchFamily="34" charset="0"/>
                <a:cs typeface="Calibri" panose="020F0502020204030204" pitchFamily="34" charset="0"/>
              </a:rPr>
              <a:t>iamond OA</a:t>
            </a:r>
          </a:p>
        </p:txBody>
      </p:sp>
      <p:sp>
        <p:nvSpPr>
          <p:cNvPr id="3" name="Subtitle 2">
            <a:extLst>
              <a:ext uri="{FF2B5EF4-FFF2-40B4-BE49-F238E27FC236}">
                <a16:creationId xmlns:a16="http://schemas.microsoft.com/office/drawing/2014/main" id="{F0FBC0D4-1F3E-0944-8D64-725227C3E680}"/>
              </a:ext>
            </a:extLst>
          </p:cNvPr>
          <p:cNvSpPr>
            <a:spLocks noGrp="1"/>
          </p:cNvSpPr>
          <p:nvPr>
            <p:ph type="subTitle" idx="1"/>
          </p:nvPr>
        </p:nvSpPr>
        <p:spPr>
          <a:xfrm>
            <a:off x="190565" y="1106576"/>
            <a:ext cx="8182873" cy="5407239"/>
          </a:xfrm>
        </p:spPr>
        <p:txBody>
          <a:bodyPr>
            <a:normAutofit/>
          </a:bodyPr>
          <a:lstStyle/>
          <a:p>
            <a:pPr>
              <a:buFont typeface="Arial" panose="020B0604020202020204" pitchFamily="34" charset="0"/>
              <a:buChar char="•"/>
            </a:pPr>
            <a:r>
              <a:rPr lang="en-US" dirty="0" err="1">
                <a:solidFill>
                  <a:schemeClr val="dk1"/>
                </a:solidFill>
                <a:latin typeface="Calibri" panose="020F0502020204030204" pitchFamily="34" charset="0"/>
                <a:ea typeface="Arial"/>
                <a:cs typeface="Calibri" panose="020F0502020204030204" pitchFamily="34" charset="0"/>
                <a:sym typeface="Arial"/>
              </a:rPr>
              <a:t>Pubblicazione</a:t>
            </a:r>
            <a:r>
              <a:rPr lang="en-US" dirty="0">
                <a:solidFill>
                  <a:schemeClr val="dk1"/>
                </a:solidFill>
                <a:latin typeface="Calibri" panose="020F0502020204030204" pitchFamily="34" charset="0"/>
                <a:ea typeface="Arial"/>
                <a:cs typeface="Calibri" panose="020F0502020204030204" pitchFamily="34" charset="0"/>
                <a:sym typeface="Arial"/>
              </a:rPr>
              <a:t> </a:t>
            </a:r>
            <a:r>
              <a:rPr lang="en-US" dirty="0" err="1">
                <a:solidFill>
                  <a:schemeClr val="dk1"/>
                </a:solidFill>
                <a:latin typeface="Calibri" panose="020F0502020204030204" pitchFamily="34" charset="0"/>
                <a:ea typeface="Arial"/>
                <a:cs typeface="Calibri" panose="020F0502020204030204" pitchFamily="34" charset="0"/>
                <a:sym typeface="Arial"/>
              </a:rPr>
              <a:t>su</a:t>
            </a:r>
            <a:r>
              <a:rPr lang="en-US" dirty="0">
                <a:solidFill>
                  <a:schemeClr val="dk1"/>
                </a:solidFill>
                <a:latin typeface="Calibri" panose="020F0502020204030204" pitchFamily="34" charset="0"/>
                <a:ea typeface="Arial"/>
                <a:cs typeface="Calibri" panose="020F0502020204030204" pitchFamily="34" charset="0"/>
                <a:sym typeface="Arial"/>
              </a:rPr>
              <a:t> </a:t>
            </a:r>
            <a:r>
              <a:rPr lang="en-US" dirty="0" err="1">
                <a:solidFill>
                  <a:schemeClr val="dk1"/>
                </a:solidFill>
                <a:latin typeface="Calibri" panose="020F0502020204030204" pitchFamily="34" charset="0"/>
                <a:ea typeface="Arial"/>
                <a:cs typeface="Calibri" panose="020F0502020204030204" pitchFamily="34" charset="0"/>
                <a:sym typeface="Arial"/>
              </a:rPr>
              <a:t>rivista</a:t>
            </a:r>
            <a:r>
              <a:rPr lang="en-US" dirty="0">
                <a:solidFill>
                  <a:schemeClr val="dk1"/>
                </a:solidFill>
                <a:latin typeface="Calibri" panose="020F0502020204030204" pitchFamily="34" charset="0"/>
                <a:ea typeface="Arial"/>
                <a:cs typeface="Calibri" panose="020F0502020204030204" pitchFamily="34" charset="0"/>
                <a:sym typeface="Arial"/>
              </a:rPr>
              <a:t> OA senza il </a:t>
            </a:r>
            <a:r>
              <a:rPr lang="en-US" dirty="0" err="1">
                <a:solidFill>
                  <a:schemeClr val="dk1"/>
                </a:solidFill>
                <a:latin typeface="Calibri" panose="020F0502020204030204" pitchFamily="34" charset="0"/>
                <a:ea typeface="Arial"/>
                <a:cs typeface="Calibri" panose="020F0502020204030204" pitchFamily="34" charset="0"/>
                <a:sym typeface="Arial"/>
              </a:rPr>
              <a:t>pagamento</a:t>
            </a:r>
            <a:r>
              <a:rPr lang="en-US" dirty="0">
                <a:solidFill>
                  <a:schemeClr val="dk1"/>
                </a:solidFill>
                <a:latin typeface="Calibri" panose="020F0502020204030204" pitchFamily="34" charset="0"/>
                <a:ea typeface="Arial"/>
                <a:cs typeface="Calibri" panose="020F0502020204030204" pitchFamily="34" charset="0"/>
                <a:sym typeface="Arial"/>
              </a:rPr>
              <a:t> di APC da </a:t>
            </a:r>
            <a:r>
              <a:rPr lang="en-US" dirty="0" err="1">
                <a:solidFill>
                  <a:schemeClr val="dk1"/>
                </a:solidFill>
                <a:latin typeface="Calibri" panose="020F0502020204030204" pitchFamily="34" charset="0"/>
                <a:ea typeface="Arial"/>
                <a:cs typeface="Calibri" panose="020F0502020204030204" pitchFamily="34" charset="0"/>
                <a:sym typeface="Arial"/>
              </a:rPr>
              <a:t>parte</a:t>
            </a:r>
            <a:r>
              <a:rPr lang="en-US" dirty="0">
                <a:solidFill>
                  <a:schemeClr val="dk1"/>
                </a:solidFill>
                <a:latin typeface="Calibri" panose="020F0502020204030204" pitchFamily="34" charset="0"/>
                <a:ea typeface="Arial"/>
                <a:cs typeface="Calibri" panose="020F0502020204030204" pitchFamily="34" charset="0"/>
                <a:sym typeface="Arial"/>
              </a:rPr>
              <a:t> </a:t>
            </a:r>
            <a:r>
              <a:rPr lang="en-US" dirty="0" err="1">
                <a:solidFill>
                  <a:schemeClr val="dk1"/>
                </a:solidFill>
                <a:latin typeface="Calibri" panose="020F0502020204030204" pitchFamily="34" charset="0"/>
                <a:ea typeface="Arial"/>
                <a:cs typeface="Calibri" panose="020F0502020204030204" pitchFamily="34" charset="0"/>
                <a:sym typeface="Arial"/>
              </a:rPr>
              <a:t>dell’autore</a:t>
            </a:r>
            <a:r>
              <a:rPr lang="en-US" dirty="0">
                <a:solidFill>
                  <a:schemeClr val="dk1"/>
                </a:solidFill>
                <a:latin typeface="Calibri" panose="020F0502020204030204" pitchFamily="34" charset="0"/>
                <a:ea typeface="Arial"/>
                <a:cs typeface="Calibri" panose="020F0502020204030204" pitchFamily="34" charset="0"/>
                <a:sym typeface="Arial"/>
              </a:rPr>
              <a:t>, ma </a:t>
            </a:r>
            <a:r>
              <a:rPr lang="en-US" dirty="0" err="1">
                <a:solidFill>
                  <a:schemeClr val="dk1"/>
                </a:solidFill>
                <a:latin typeface="Calibri" panose="020F0502020204030204" pitchFamily="34" charset="0"/>
                <a:ea typeface="Arial"/>
                <a:cs typeface="Calibri" panose="020F0502020204030204" pitchFamily="34" charset="0"/>
                <a:sym typeface="Arial"/>
              </a:rPr>
              <a:t>attraverso</a:t>
            </a:r>
            <a:r>
              <a:rPr lang="en-US" dirty="0">
                <a:solidFill>
                  <a:schemeClr val="dk1"/>
                </a:solidFill>
                <a:latin typeface="Calibri" panose="020F0502020204030204" pitchFamily="34" charset="0"/>
                <a:ea typeface="Arial"/>
                <a:cs typeface="Calibri" panose="020F0502020204030204" pitchFamily="34" charset="0"/>
                <a:sym typeface="Arial"/>
              </a:rPr>
              <a:t> un </a:t>
            </a:r>
            <a:r>
              <a:rPr lang="en-US" dirty="0" err="1">
                <a:solidFill>
                  <a:schemeClr val="dk1"/>
                </a:solidFill>
                <a:latin typeface="Calibri" panose="020F0502020204030204" pitchFamily="34" charset="0"/>
                <a:ea typeface="Arial"/>
                <a:cs typeface="Calibri" panose="020F0502020204030204" pitchFamily="34" charset="0"/>
                <a:sym typeface="Arial"/>
              </a:rPr>
              <a:t>supporto</a:t>
            </a:r>
            <a:r>
              <a:rPr lang="en-US" dirty="0">
                <a:solidFill>
                  <a:schemeClr val="dk1"/>
                </a:solidFill>
                <a:latin typeface="Calibri" panose="020F0502020204030204" pitchFamily="34" charset="0"/>
                <a:ea typeface="Arial"/>
                <a:cs typeface="Calibri" panose="020F0502020204030204" pitchFamily="34" charset="0"/>
                <a:sym typeface="Arial"/>
              </a:rPr>
              <a:t> </a:t>
            </a:r>
            <a:r>
              <a:rPr lang="en-US" dirty="0" err="1">
                <a:solidFill>
                  <a:schemeClr val="dk1"/>
                </a:solidFill>
                <a:latin typeface="Calibri" panose="020F0502020204030204" pitchFamily="34" charset="0"/>
                <a:ea typeface="Arial"/>
                <a:cs typeface="Calibri" panose="020F0502020204030204" pitchFamily="34" charset="0"/>
                <a:sym typeface="Arial"/>
              </a:rPr>
              <a:t>collettivo</a:t>
            </a:r>
            <a:r>
              <a:rPr lang="en-US" dirty="0">
                <a:solidFill>
                  <a:schemeClr val="dk1"/>
                </a:solidFill>
                <a:latin typeface="Calibri" panose="020F0502020204030204" pitchFamily="34" charset="0"/>
                <a:ea typeface="Arial"/>
                <a:cs typeface="Calibri" panose="020F0502020204030204" pitchFamily="34" charset="0"/>
                <a:sym typeface="Arial"/>
              </a:rPr>
              <a:t> o </a:t>
            </a:r>
            <a:r>
              <a:rPr lang="en-US" dirty="0" err="1">
                <a:solidFill>
                  <a:schemeClr val="dk1"/>
                </a:solidFill>
                <a:latin typeface="Calibri" panose="020F0502020204030204" pitchFamily="34" charset="0"/>
                <a:ea typeface="Arial"/>
                <a:cs typeface="Calibri" panose="020F0502020204030204" pitchFamily="34" charset="0"/>
                <a:sym typeface="Arial"/>
              </a:rPr>
              <a:t>istituzionale</a:t>
            </a:r>
            <a:endParaRPr lang="en-US" dirty="0">
              <a:solidFill>
                <a:schemeClr val="dk1"/>
              </a:solidFill>
              <a:latin typeface="Calibri" panose="020F0502020204030204" pitchFamily="34" charset="0"/>
              <a:ea typeface="Arial"/>
              <a:cs typeface="Calibri" panose="020F0502020204030204" pitchFamily="34" charset="0"/>
              <a:sym typeface="Arial"/>
            </a:endParaRPr>
          </a:p>
          <a:p>
            <a:pPr>
              <a:buFont typeface="Arial" panose="020B0604020202020204" pitchFamily="34" charset="0"/>
              <a:buChar char="•"/>
            </a:pPr>
            <a:r>
              <a:rPr lang="en-US" dirty="0">
                <a:solidFill>
                  <a:schemeClr val="dk1"/>
                </a:solidFill>
                <a:latin typeface="Calibri" panose="020F0502020204030204" pitchFamily="34" charset="0"/>
                <a:cs typeface="Calibri" panose="020F0502020204030204" pitchFamily="34" charset="0"/>
                <a:sym typeface="Arial"/>
              </a:rPr>
              <a:t>Molto </a:t>
            </a:r>
            <a:r>
              <a:rPr lang="en-US" dirty="0" err="1">
                <a:solidFill>
                  <a:schemeClr val="dk1"/>
                </a:solidFill>
                <a:latin typeface="Calibri" panose="020F0502020204030204" pitchFamily="34" charset="0"/>
                <a:cs typeface="Calibri" panose="020F0502020204030204" pitchFamily="34" charset="0"/>
                <a:sym typeface="Arial"/>
              </a:rPr>
              <a:t>diffuso</a:t>
            </a:r>
            <a:r>
              <a:rPr lang="en-US" dirty="0">
                <a:solidFill>
                  <a:schemeClr val="dk1"/>
                </a:solidFill>
                <a:latin typeface="Calibri" panose="020F0502020204030204" pitchFamily="34" charset="0"/>
                <a:cs typeface="Calibri" panose="020F0502020204030204" pitchFamily="34" charset="0"/>
                <a:sym typeface="Arial"/>
              </a:rPr>
              <a:t> in America Latina ma </a:t>
            </a:r>
            <a:r>
              <a:rPr lang="en-US" dirty="0" err="1">
                <a:solidFill>
                  <a:schemeClr val="dk1"/>
                </a:solidFill>
                <a:latin typeface="Calibri" panose="020F0502020204030204" pitchFamily="34" charset="0"/>
                <a:cs typeface="Calibri" panose="020F0502020204030204" pitchFamily="34" charset="0"/>
                <a:sym typeface="Arial"/>
              </a:rPr>
              <a:t>molti</a:t>
            </a:r>
            <a:r>
              <a:rPr lang="en-US" dirty="0">
                <a:solidFill>
                  <a:schemeClr val="dk1"/>
                </a:solidFill>
                <a:latin typeface="Calibri" panose="020F0502020204030204" pitchFamily="34" charset="0"/>
                <a:cs typeface="Calibri" panose="020F0502020204030204" pitchFamily="34" charset="0"/>
                <a:sym typeface="Arial"/>
              </a:rPr>
              <a:t> </a:t>
            </a:r>
            <a:r>
              <a:rPr lang="en-US" dirty="0" err="1">
                <a:solidFill>
                  <a:schemeClr val="dk1"/>
                </a:solidFill>
                <a:latin typeface="Calibri" panose="020F0502020204030204" pitchFamily="34" charset="0"/>
                <a:cs typeface="Calibri" panose="020F0502020204030204" pitchFamily="34" charset="0"/>
                <a:sym typeface="Arial"/>
              </a:rPr>
              <a:t>esempi</a:t>
            </a:r>
            <a:r>
              <a:rPr lang="en-US" dirty="0">
                <a:solidFill>
                  <a:schemeClr val="dk1"/>
                </a:solidFill>
                <a:latin typeface="Calibri" panose="020F0502020204030204" pitchFamily="34" charset="0"/>
                <a:cs typeface="Calibri" panose="020F0502020204030204" pitchFamily="34" charset="0"/>
                <a:sym typeface="Arial"/>
              </a:rPr>
              <a:t> </a:t>
            </a:r>
            <a:r>
              <a:rPr lang="en-US" dirty="0" err="1">
                <a:solidFill>
                  <a:schemeClr val="dk1"/>
                </a:solidFill>
                <a:latin typeface="Calibri" panose="020F0502020204030204" pitchFamily="34" charset="0"/>
                <a:cs typeface="Calibri" panose="020F0502020204030204" pitchFamily="34" charset="0"/>
                <a:sym typeface="Arial"/>
              </a:rPr>
              <a:t>anche</a:t>
            </a:r>
            <a:r>
              <a:rPr lang="en-US" dirty="0">
                <a:solidFill>
                  <a:schemeClr val="dk1"/>
                </a:solidFill>
                <a:latin typeface="Calibri" panose="020F0502020204030204" pitchFamily="34" charset="0"/>
                <a:cs typeface="Calibri" panose="020F0502020204030204" pitchFamily="34" charset="0"/>
                <a:sym typeface="Arial"/>
              </a:rPr>
              <a:t> in Italia (University Press)</a:t>
            </a:r>
            <a:endParaRPr lang="en-US" dirty="0">
              <a:solidFill>
                <a:schemeClr val="dk1"/>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T" dirty="0">
                <a:solidFill>
                  <a:schemeClr val="tx1"/>
                </a:solidFill>
              </a:rPr>
              <a:t>Un recente lavoro discute il panorama mondiale (30000 riviste ?) ed esamina la possibilità di formare un organo accademico mondiale per il finanziamento centralizzato degli editori diamond OA</a:t>
            </a:r>
          </a:p>
          <a:p>
            <a:pPr marL="88900" indent="0"/>
            <a:r>
              <a:rPr lang="en-GB" sz="1050" dirty="0">
                <a:solidFill>
                  <a:schemeClr val="tx1"/>
                </a:solidFill>
              </a:rPr>
              <a:t>https://</a:t>
            </a:r>
            <a:r>
              <a:rPr lang="en-GB" sz="1050" dirty="0" err="1">
                <a:solidFill>
                  <a:schemeClr val="tx1"/>
                </a:solidFill>
              </a:rPr>
              <a:t>www.coalition-s.org</a:t>
            </a:r>
            <a:r>
              <a:rPr lang="en-GB" sz="1050" dirty="0">
                <a:solidFill>
                  <a:schemeClr val="tx1"/>
                </a:solidFill>
              </a:rPr>
              <a:t>/diamond-unearthed-shining-light-on-community-driven-open-access-publishing/</a:t>
            </a:r>
            <a:endParaRPr lang="en-IT" sz="1050" dirty="0">
              <a:solidFill>
                <a:schemeClr val="tx1"/>
              </a:solidFill>
            </a:endParaRPr>
          </a:p>
          <a:p>
            <a:pPr>
              <a:buFont typeface="Arial" panose="020B0604020202020204" pitchFamily="34" charset="0"/>
              <a:buChar char="•"/>
            </a:pPr>
            <a:r>
              <a:rPr lang="en-IT" dirty="0">
                <a:solidFill>
                  <a:schemeClr val="tx1"/>
                </a:solidFill>
              </a:rPr>
              <a:t>Vari vantaggi ma anche molte sfide:</a:t>
            </a:r>
          </a:p>
          <a:p>
            <a:pPr marL="88900" indent="0"/>
            <a:r>
              <a:rPr lang="en-IT" dirty="0">
                <a:solidFill>
                  <a:schemeClr val="tx1"/>
                </a:solidFill>
              </a:rPr>
              <a:t>  Rinoscimento dagli organi di valutazione della ricerca</a:t>
            </a:r>
          </a:p>
          <a:p>
            <a:pPr marL="88900" indent="0"/>
            <a:r>
              <a:rPr lang="en-IT" dirty="0">
                <a:solidFill>
                  <a:schemeClr val="tx1"/>
                </a:solidFill>
              </a:rPr>
              <a:t>  Criteri di finanziamento</a:t>
            </a:r>
          </a:p>
          <a:p>
            <a:pPr marL="88900" indent="0"/>
            <a:r>
              <a:rPr lang="en-IT" dirty="0">
                <a:solidFill>
                  <a:schemeClr val="tx1"/>
                </a:solidFill>
              </a:rPr>
              <a:t>  Determinazione dell’ APC </a:t>
            </a:r>
            <a:r>
              <a:rPr lang="en-IT" b="1" i="1" dirty="0">
                <a:solidFill>
                  <a:schemeClr val="tx1"/>
                </a:solidFill>
              </a:rPr>
              <a:t>equo</a:t>
            </a:r>
            <a:r>
              <a:rPr lang="en-IT" b="1" i="1" dirty="0">
                <a:solidFill>
                  <a:schemeClr val="tx1"/>
                </a:solidFill>
                <a:sym typeface="Wingdings" pitchFamily="2" charset="2"/>
              </a:rPr>
              <a:t></a:t>
            </a:r>
            <a:r>
              <a:rPr lang="en-IT" dirty="0">
                <a:solidFill>
                  <a:schemeClr val="tx1"/>
                </a:solidFill>
              </a:rPr>
              <a:t> quanto costa pubblicare un articolo OA ?</a:t>
            </a:r>
          </a:p>
        </p:txBody>
      </p:sp>
      <p:sp>
        <p:nvSpPr>
          <p:cNvPr id="4" name="Footer Placeholder 3">
            <a:extLst>
              <a:ext uri="{FF2B5EF4-FFF2-40B4-BE49-F238E27FC236}">
                <a16:creationId xmlns:a16="http://schemas.microsoft.com/office/drawing/2014/main" id="{725C294D-AC18-AA45-A344-13FB3D6537DC}"/>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97B75F3B-BB7C-B349-A01B-EC328F71115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60</a:t>
            </a:fld>
            <a:endParaRPr lang="en-US"/>
          </a:p>
        </p:txBody>
      </p:sp>
    </p:spTree>
    <p:extLst>
      <p:ext uri="{BB962C8B-B14F-4D97-AF65-F5344CB8AC3E}">
        <p14:creationId xmlns:p14="http://schemas.microsoft.com/office/powerpoint/2010/main" val="449606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D982-BF44-EE4A-9E22-48FB629C3A67}"/>
              </a:ext>
            </a:extLst>
          </p:cNvPr>
          <p:cNvSpPr>
            <a:spLocks noGrp="1"/>
          </p:cNvSpPr>
          <p:nvPr>
            <p:ph type="ctrTitle"/>
          </p:nvPr>
        </p:nvSpPr>
        <p:spPr>
          <a:xfrm>
            <a:off x="572785" y="363878"/>
            <a:ext cx="7543800" cy="1066800"/>
          </a:xfrm>
        </p:spPr>
        <p:txBody>
          <a:bodyPr/>
          <a:lstStyle/>
          <a:p>
            <a:r>
              <a:rPr lang="en-IT" sz="3200" dirty="0">
                <a:solidFill>
                  <a:schemeClr val="tx1"/>
                </a:solidFill>
                <a:latin typeface="Calibri" panose="020F0502020204030204" pitchFamily="34" charset="0"/>
                <a:cs typeface="Calibri" panose="020F0502020204030204" pitchFamily="34" charset="0"/>
              </a:rPr>
              <a:t>Determinazione dell’ APC </a:t>
            </a:r>
            <a:r>
              <a:rPr lang="en-IT" sz="3200" b="1" i="1" dirty="0">
                <a:solidFill>
                  <a:schemeClr val="tx1"/>
                </a:solidFill>
                <a:latin typeface="Calibri" panose="020F0502020204030204" pitchFamily="34" charset="0"/>
                <a:cs typeface="Calibri" panose="020F0502020204030204" pitchFamily="34" charset="0"/>
              </a:rPr>
              <a:t>equo</a:t>
            </a:r>
            <a:r>
              <a:rPr lang="en-IT" sz="3200" b="1" i="1" dirty="0">
                <a:solidFill>
                  <a:schemeClr val="tx1"/>
                </a:solidFill>
                <a:latin typeface="Calibri" panose="020F0502020204030204" pitchFamily="34" charset="0"/>
                <a:cs typeface="Calibri" panose="020F0502020204030204" pitchFamily="34" charset="0"/>
                <a:sym typeface="Wingdings" pitchFamily="2" charset="2"/>
              </a:rPr>
              <a:t></a:t>
            </a:r>
            <a:r>
              <a:rPr lang="en-IT" sz="3200" dirty="0">
                <a:solidFill>
                  <a:schemeClr val="tx1"/>
                </a:solidFill>
                <a:latin typeface="Calibri" panose="020F0502020204030204" pitchFamily="34" charset="0"/>
                <a:cs typeface="Calibri" panose="020F0502020204030204" pitchFamily="34" charset="0"/>
              </a:rPr>
              <a:t> quanto costa all’editore pubblicare un articolo OA ?</a:t>
            </a:r>
            <a:endParaRPr lang="en-IT" sz="32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C35A3D74-E6F3-324B-9234-1695899D4D96}"/>
              </a:ext>
            </a:extLst>
          </p:cNvPr>
          <p:cNvSpPr>
            <a:spLocks noGrp="1"/>
          </p:cNvSpPr>
          <p:nvPr>
            <p:ph type="subTitle" idx="1"/>
          </p:nvPr>
        </p:nvSpPr>
        <p:spPr>
          <a:xfrm>
            <a:off x="716622" y="1900718"/>
            <a:ext cx="6461760" cy="3616503"/>
          </a:xfrm>
        </p:spPr>
        <p:txBody>
          <a:bodyPr>
            <a:normAutofit/>
          </a:bodyPr>
          <a:lstStyle/>
          <a:p>
            <a:pPr>
              <a:buFont typeface="Arial" panose="020B0604020202020204" pitchFamily="34" charset="0"/>
              <a:buChar char="•"/>
            </a:pPr>
            <a:r>
              <a:rPr lang="en-GB" b="1" dirty="0">
                <a:solidFill>
                  <a:schemeClr val="tx1"/>
                </a:solidFill>
              </a:rPr>
              <a:t>500 EUR</a:t>
            </a:r>
            <a:r>
              <a:rPr lang="en-GB" dirty="0"/>
              <a:t> </a:t>
            </a:r>
            <a:r>
              <a:rPr lang="en-GB" sz="1400" dirty="0" err="1"/>
              <a:t>cfr.Grossmann</a:t>
            </a:r>
            <a:r>
              <a:rPr lang="en-GB" sz="1400" dirty="0"/>
              <a:t> A and </a:t>
            </a:r>
            <a:r>
              <a:rPr lang="en-GB" sz="1400" dirty="0" err="1"/>
              <a:t>Brembs</a:t>
            </a:r>
            <a:r>
              <a:rPr lang="en-GB" sz="1400" dirty="0"/>
              <a:t> B. Current market rates for scholarly publishing services, </a:t>
            </a:r>
            <a:r>
              <a:rPr lang="en-GB" sz="1400" i="1" dirty="0"/>
              <a:t>F1000Research</a:t>
            </a:r>
            <a:r>
              <a:rPr lang="en-GB" sz="1400" dirty="0"/>
              <a:t> 2021, </a:t>
            </a:r>
            <a:r>
              <a:rPr lang="en-GB" sz="1400" b="1" dirty="0"/>
              <a:t>10</a:t>
            </a:r>
            <a:r>
              <a:rPr lang="en-GB" sz="1400" dirty="0"/>
              <a:t>:20 (</a:t>
            </a:r>
            <a:r>
              <a:rPr lang="en-GB" sz="1400" dirty="0">
                <a:hlinkClick r:id="rId2"/>
              </a:rPr>
              <a:t>https://doi.org/10.12688/f1000research.27468.2</a:t>
            </a:r>
            <a:r>
              <a:rPr lang="en-GB" sz="1400" dirty="0"/>
              <a:t>)</a:t>
            </a:r>
          </a:p>
          <a:p>
            <a:pPr>
              <a:buFont typeface="Arial" panose="020B0604020202020204" pitchFamily="34" charset="0"/>
              <a:buChar char="•"/>
            </a:pPr>
            <a:r>
              <a:rPr lang="en-GB" b="1" dirty="0">
                <a:solidFill>
                  <a:schemeClr val="tx1"/>
                </a:solidFill>
              </a:rPr>
              <a:t>Da </a:t>
            </a:r>
            <a:r>
              <a:rPr lang="en-GB" b="1" dirty="0" err="1">
                <a:solidFill>
                  <a:schemeClr val="tx1"/>
                </a:solidFill>
              </a:rPr>
              <a:t>confrontarsi</a:t>
            </a:r>
            <a:r>
              <a:rPr lang="en-GB" b="1" dirty="0">
                <a:solidFill>
                  <a:schemeClr val="tx1"/>
                </a:solidFill>
              </a:rPr>
              <a:t> con: </a:t>
            </a:r>
          </a:p>
          <a:p>
            <a:pPr marL="558800" lvl="1" indent="0" algn="l"/>
            <a:r>
              <a:rPr lang="en-GB" b="1" dirty="0">
                <a:solidFill>
                  <a:schemeClr val="tx1"/>
                </a:solidFill>
              </a:rPr>
              <a:t>1150 EUR </a:t>
            </a:r>
            <a:r>
              <a:rPr lang="en-GB" dirty="0">
                <a:solidFill>
                  <a:schemeClr val="tx1"/>
                </a:solidFill>
              </a:rPr>
              <a:t>media </a:t>
            </a:r>
            <a:r>
              <a:rPr lang="en-GB" dirty="0" err="1">
                <a:solidFill>
                  <a:schemeClr val="tx1"/>
                </a:solidFill>
              </a:rPr>
              <a:t>degli</a:t>
            </a:r>
            <a:r>
              <a:rPr lang="en-GB" dirty="0">
                <a:solidFill>
                  <a:schemeClr val="tx1"/>
                </a:solidFill>
              </a:rPr>
              <a:t> APC di SCOAP3 (include </a:t>
            </a:r>
            <a:r>
              <a:rPr lang="en-GB" dirty="0" err="1">
                <a:solidFill>
                  <a:schemeClr val="tx1"/>
                </a:solidFill>
              </a:rPr>
              <a:t>profitto</a:t>
            </a:r>
            <a:r>
              <a:rPr lang="en-GB" dirty="0">
                <a:solidFill>
                  <a:schemeClr val="tx1"/>
                </a:solidFill>
              </a:rPr>
              <a:t>)</a:t>
            </a:r>
            <a:r>
              <a:rPr lang="en-IT" dirty="0">
                <a:solidFill>
                  <a:schemeClr val="tx1"/>
                </a:solidFill>
              </a:rPr>
              <a:t> </a:t>
            </a:r>
            <a:r>
              <a:rPr lang="en-IT" b="1" dirty="0">
                <a:solidFill>
                  <a:schemeClr val="tx1"/>
                </a:solidFill>
              </a:rPr>
              <a:t>6000 EUR</a:t>
            </a:r>
            <a:r>
              <a:rPr lang="en-IT" dirty="0">
                <a:solidFill>
                  <a:schemeClr val="tx1"/>
                </a:solidFill>
              </a:rPr>
              <a:t> Nature   (include profitto)</a:t>
            </a:r>
          </a:p>
          <a:p>
            <a:pPr marL="444500" indent="-342900">
              <a:buFont typeface="Arial" panose="020B0604020202020204" pitchFamily="34" charset="0"/>
              <a:buChar char="•"/>
            </a:pPr>
            <a:r>
              <a:rPr lang="en-IT" b="1" dirty="0">
                <a:solidFill>
                  <a:schemeClr val="tx1"/>
                </a:solidFill>
              </a:rPr>
              <a:t>Probabilmente il costo realistico è intorno a 1000EUR  </a:t>
            </a:r>
            <a:endParaRPr lang="en-GB" b="1" dirty="0">
              <a:solidFill>
                <a:schemeClr val="tx1"/>
              </a:solidFill>
            </a:endParaRPr>
          </a:p>
        </p:txBody>
      </p:sp>
      <p:sp>
        <p:nvSpPr>
          <p:cNvPr id="4" name="Footer Placeholder 3">
            <a:extLst>
              <a:ext uri="{FF2B5EF4-FFF2-40B4-BE49-F238E27FC236}">
                <a16:creationId xmlns:a16="http://schemas.microsoft.com/office/drawing/2014/main" id="{6011CE58-6481-4F4F-ACBE-EA6B5E47A8E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EF86380E-E53F-D64B-A194-A176ADB96A3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61</a:t>
            </a:fld>
            <a:endParaRPr lang="en-US"/>
          </a:p>
        </p:txBody>
      </p:sp>
    </p:spTree>
    <p:extLst>
      <p:ext uri="{BB962C8B-B14F-4D97-AF65-F5344CB8AC3E}">
        <p14:creationId xmlns:p14="http://schemas.microsoft.com/office/powerpoint/2010/main" val="29763071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bg1">
                    <a:lumMod val="75000"/>
                  </a:schemeClr>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62</a:t>
            </a:fld>
            <a:endParaRPr lang="en-US"/>
          </a:p>
        </p:txBody>
      </p:sp>
    </p:spTree>
    <p:extLst>
      <p:ext uri="{BB962C8B-B14F-4D97-AF65-F5344CB8AC3E}">
        <p14:creationId xmlns:p14="http://schemas.microsoft.com/office/powerpoint/2010/main" val="21773269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dirty="0"/>
              <a:t>I </a:t>
            </a:r>
            <a:r>
              <a:rPr lang="en-US" b="1" dirty="0" err="1"/>
              <a:t>contratti</a:t>
            </a:r>
            <a:r>
              <a:rPr lang="en-US" b="1" dirty="0"/>
              <a:t> </a:t>
            </a:r>
            <a:r>
              <a:rPr lang="en-US" b="1" i="1" dirty="0" err="1"/>
              <a:t>trasformativi</a:t>
            </a:r>
            <a:endParaRPr dirty="0"/>
          </a:p>
        </p:txBody>
      </p:sp>
      <p:sp>
        <p:nvSpPr>
          <p:cNvPr id="479" name="Google Shape;479;p31"/>
          <p:cNvSpPr txBox="1">
            <a:spLocks noGrp="1"/>
          </p:cNvSpPr>
          <p:nvPr>
            <p:ph type="body" idx="1"/>
          </p:nvPr>
        </p:nvSpPr>
        <p:spPr>
          <a:xfrm>
            <a:off x="63572" y="1244600"/>
            <a:ext cx="8217399" cy="4800600"/>
          </a:xfrm>
          <a:prstGeom prst="rect">
            <a:avLst/>
          </a:prstGeom>
          <a:noFill/>
          <a:ln>
            <a:noFill/>
          </a:ln>
        </p:spPr>
        <p:txBody>
          <a:bodyPr spcFirstLastPara="1" wrap="square" lIns="91425" tIns="45700" rIns="91425" bIns="45700" anchor="t" anchorCtr="0">
            <a:normAutofit fontScale="92500" lnSpcReduction="20000"/>
          </a:bodyPr>
          <a:lstStyle/>
          <a:p>
            <a:pPr marL="342900" lvl="0" indent="-228600" algn="l" rtl="0">
              <a:spcBef>
                <a:spcPts val="0"/>
              </a:spcBef>
              <a:spcAft>
                <a:spcPts val="0"/>
              </a:spcAft>
              <a:buSzPct val="100000"/>
              <a:buChar char="•"/>
            </a:pPr>
            <a:r>
              <a:rPr lang="en-US" sz="2400" dirty="0"/>
              <a:t>Passaggio da </a:t>
            </a:r>
            <a:r>
              <a:rPr lang="en-US" sz="2400" dirty="0" err="1"/>
              <a:t>ibrido</a:t>
            </a:r>
            <a:r>
              <a:rPr lang="en-US" sz="2400" dirty="0"/>
              <a:t> a APC</a:t>
            </a:r>
            <a:endParaRPr dirty="0"/>
          </a:p>
          <a:p>
            <a:pPr marL="342900" lvl="0" indent="-228600" algn="l" rtl="0">
              <a:spcBef>
                <a:spcPts val="444"/>
              </a:spcBef>
              <a:spcAft>
                <a:spcPts val="0"/>
              </a:spcAft>
              <a:buSzPct val="100000"/>
              <a:buChar char="•"/>
            </a:pPr>
            <a:r>
              <a:rPr lang="en-US" sz="2400" dirty="0" err="1"/>
              <a:t>Conformi</a:t>
            </a:r>
            <a:r>
              <a:rPr lang="en-US" sz="2400" dirty="0"/>
              <a:t> con Plan S</a:t>
            </a:r>
            <a:endParaRPr dirty="0"/>
          </a:p>
          <a:p>
            <a:pPr marL="342900" lvl="0" indent="-228600" algn="l" rtl="0">
              <a:spcBef>
                <a:spcPts val="444"/>
              </a:spcBef>
              <a:spcAft>
                <a:spcPts val="0"/>
              </a:spcAft>
              <a:buSzPct val="100000"/>
              <a:buChar char="•"/>
            </a:pPr>
            <a:r>
              <a:rPr lang="en-US" sz="2400" dirty="0" err="1"/>
              <a:t>Impegno</a:t>
            </a:r>
            <a:r>
              <a:rPr lang="en-US" sz="2400" dirty="0"/>
              <a:t> </a:t>
            </a:r>
            <a:r>
              <a:rPr lang="en-US" sz="2400" i="1" dirty="0"/>
              <a:t>solo morale </a:t>
            </a:r>
            <a:r>
              <a:rPr lang="en-US" sz="2400" dirty="0"/>
              <a:t>a </a:t>
            </a:r>
            <a:r>
              <a:rPr lang="en-US" sz="2400" dirty="0" err="1"/>
              <a:t>convertire</a:t>
            </a:r>
            <a:r>
              <a:rPr lang="en-US" sz="2400" dirty="0"/>
              <a:t> la </a:t>
            </a:r>
            <a:r>
              <a:rPr lang="en-US" sz="2400" dirty="0" err="1"/>
              <a:t>rivista</a:t>
            </a:r>
            <a:r>
              <a:rPr lang="en-US" sz="2400" dirty="0"/>
              <a:t> in puro APC </a:t>
            </a:r>
            <a:r>
              <a:rPr lang="en-US" sz="2400" dirty="0" err="1"/>
              <a:t>entro</a:t>
            </a:r>
            <a:r>
              <a:rPr lang="en-US" sz="2400" dirty="0"/>
              <a:t> il 2024</a:t>
            </a:r>
            <a:endParaRPr dirty="0"/>
          </a:p>
          <a:p>
            <a:pPr marL="342900" lvl="0" indent="-228600" algn="l" rtl="0">
              <a:spcBef>
                <a:spcPts val="444"/>
              </a:spcBef>
              <a:spcAft>
                <a:spcPts val="0"/>
              </a:spcAft>
              <a:buSzPct val="100000"/>
              <a:buChar char="•"/>
            </a:pPr>
            <a:r>
              <a:rPr lang="en-US" sz="2400" dirty="0" err="1"/>
              <a:t>Divisione</a:t>
            </a:r>
            <a:r>
              <a:rPr lang="en-US" sz="2400" dirty="0"/>
              <a:t> </a:t>
            </a:r>
            <a:r>
              <a:rPr lang="en-US" sz="2400" dirty="0" err="1"/>
              <a:t>fra</a:t>
            </a:r>
            <a:r>
              <a:rPr lang="en-US" sz="2400" dirty="0"/>
              <a:t> </a:t>
            </a:r>
            <a:r>
              <a:rPr lang="en-US" sz="2400" dirty="0" err="1"/>
              <a:t>atenei</a:t>
            </a:r>
            <a:r>
              <a:rPr lang="en-US" sz="2400" dirty="0"/>
              <a:t> – Publish and Read fee</a:t>
            </a:r>
            <a:endParaRPr dirty="0"/>
          </a:p>
          <a:p>
            <a:pPr marL="342900" lvl="0" indent="-228600" algn="l" rtl="0">
              <a:spcBef>
                <a:spcPts val="444"/>
              </a:spcBef>
              <a:spcAft>
                <a:spcPts val="0"/>
              </a:spcAft>
              <a:buSzPct val="100000"/>
              <a:buChar char="•"/>
            </a:pPr>
            <a:r>
              <a:rPr lang="en-US" sz="2400" dirty="0" err="1"/>
              <a:t>Diffusi</a:t>
            </a:r>
            <a:r>
              <a:rPr lang="en-US" sz="2400" dirty="0"/>
              <a:t> </a:t>
            </a:r>
            <a:r>
              <a:rPr lang="en-US" sz="2400" dirty="0" err="1"/>
              <a:t>nel</a:t>
            </a:r>
            <a:r>
              <a:rPr lang="en-US" sz="2400" dirty="0"/>
              <a:t> </a:t>
            </a:r>
            <a:r>
              <a:rPr lang="en-US" sz="2400" dirty="0" err="1"/>
              <a:t>nord</a:t>
            </a:r>
            <a:r>
              <a:rPr lang="en-US" sz="2400" dirty="0"/>
              <a:t> Europa e </a:t>
            </a:r>
            <a:r>
              <a:rPr lang="en-US" sz="2400" dirty="0" err="1"/>
              <a:t>negli</a:t>
            </a:r>
            <a:r>
              <a:rPr lang="en-US" sz="2400" dirty="0"/>
              <a:t> USA</a:t>
            </a:r>
            <a:endParaRPr dirty="0"/>
          </a:p>
          <a:p>
            <a:pPr marL="342900" lvl="0" indent="-228600" algn="l" rtl="0">
              <a:spcBef>
                <a:spcPts val="444"/>
              </a:spcBef>
              <a:spcAft>
                <a:spcPts val="0"/>
              </a:spcAft>
              <a:buSzPct val="100000"/>
              <a:buChar char="•"/>
            </a:pPr>
            <a:r>
              <a:rPr lang="en-US" sz="2400" dirty="0"/>
              <a:t>In Italia, </a:t>
            </a:r>
            <a:r>
              <a:rPr lang="en-US" sz="2400" dirty="0" err="1"/>
              <a:t>negoziati</a:t>
            </a:r>
            <a:r>
              <a:rPr lang="en-US" sz="2400" dirty="0"/>
              <a:t> da CRUI-CARE da un </a:t>
            </a:r>
            <a:r>
              <a:rPr lang="en-US" sz="2400" dirty="0" err="1"/>
              <a:t>paio</a:t>
            </a:r>
            <a:r>
              <a:rPr lang="en-US" sz="2400" dirty="0"/>
              <a:t> di anni con </a:t>
            </a:r>
            <a:r>
              <a:rPr lang="en-US" sz="2400" dirty="0" err="1"/>
              <a:t>grande</a:t>
            </a:r>
            <a:r>
              <a:rPr lang="en-US" sz="2400" dirty="0"/>
              <a:t> </a:t>
            </a:r>
            <a:r>
              <a:rPr lang="en-US" sz="2400" dirty="0" err="1"/>
              <a:t>successo</a:t>
            </a:r>
            <a:r>
              <a:rPr lang="en-US" sz="2400" dirty="0"/>
              <a:t> di </a:t>
            </a:r>
            <a:r>
              <a:rPr lang="en-US" sz="2400" dirty="0" err="1"/>
              <a:t>pubblico</a:t>
            </a:r>
            <a:endParaRPr sz="2400" dirty="0"/>
          </a:p>
          <a:p>
            <a:pPr marL="342900" lvl="0" indent="-228600" algn="l" rtl="0">
              <a:spcBef>
                <a:spcPts val="444"/>
              </a:spcBef>
              <a:spcAft>
                <a:spcPts val="0"/>
              </a:spcAft>
              <a:buSzPct val="100000"/>
              <a:buChar char="•"/>
            </a:pPr>
            <a:r>
              <a:rPr lang="en-US" sz="2400" dirty="0" err="1"/>
              <a:t>Domande</a:t>
            </a:r>
            <a:r>
              <a:rPr lang="en-US" sz="2400" dirty="0"/>
              <a:t>: </a:t>
            </a:r>
            <a:endParaRPr dirty="0"/>
          </a:p>
          <a:p>
            <a:pPr marL="640080" lvl="1" indent="-228600" algn="l" rtl="0">
              <a:spcBef>
                <a:spcPts val="444"/>
              </a:spcBef>
              <a:spcAft>
                <a:spcPts val="0"/>
              </a:spcAft>
              <a:buSzPct val="100000"/>
              <a:buChar char="•"/>
            </a:pPr>
            <a:r>
              <a:rPr lang="en-US" sz="2400" dirty="0"/>
              <a:t>Passaggio al </a:t>
            </a:r>
            <a:r>
              <a:rPr lang="en-US" sz="2400" dirty="0" err="1"/>
              <a:t>mercato</a:t>
            </a:r>
            <a:r>
              <a:rPr lang="en-US" sz="2400" dirty="0"/>
              <a:t> APC, </a:t>
            </a:r>
            <a:r>
              <a:rPr lang="en-US" sz="2400" dirty="0" err="1"/>
              <a:t>è</a:t>
            </a:r>
            <a:r>
              <a:rPr lang="en-US" sz="2400" dirty="0"/>
              <a:t> </a:t>
            </a:r>
            <a:r>
              <a:rPr lang="en-US" sz="2400" dirty="0" err="1"/>
              <a:t>veramente</a:t>
            </a:r>
            <a:r>
              <a:rPr lang="en-US" sz="2400" dirty="0"/>
              <a:t> </a:t>
            </a:r>
            <a:r>
              <a:rPr lang="en-US" sz="2400" dirty="0" err="1"/>
              <a:t>meno</a:t>
            </a:r>
            <a:r>
              <a:rPr lang="en-US" sz="2400" dirty="0"/>
              <a:t> </a:t>
            </a:r>
            <a:r>
              <a:rPr lang="en-US" sz="2400" dirty="0" err="1"/>
              <a:t>rigido</a:t>
            </a:r>
            <a:r>
              <a:rPr lang="en-US" sz="2400" dirty="0"/>
              <a:t> di </a:t>
            </a:r>
            <a:r>
              <a:rPr lang="en-US" sz="2400" dirty="0" err="1"/>
              <a:t>quello</a:t>
            </a:r>
            <a:r>
              <a:rPr lang="en-US" sz="2400" dirty="0"/>
              <a:t> </a:t>
            </a:r>
            <a:r>
              <a:rPr lang="en-US" sz="2400" dirty="0" err="1"/>
              <a:t>degli</a:t>
            </a:r>
            <a:r>
              <a:rPr lang="en-US" sz="2400" dirty="0"/>
              <a:t> </a:t>
            </a:r>
            <a:r>
              <a:rPr lang="en-US" sz="2400" dirty="0" err="1"/>
              <a:t>abbonamenti</a:t>
            </a:r>
            <a:r>
              <a:rPr lang="en-US" sz="2400" dirty="0"/>
              <a:t> ?</a:t>
            </a:r>
          </a:p>
          <a:p>
            <a:pPr marL="640080" lvl="1" indent="-228600" algn="l" rtl="0">
              <a:spcBef>
                <a:spcPts val="444"/>
              </a:spcBef>
              <a:spcAft>
                <a:spcPts val="0"/>
              </a:spcAft>
              <a:buSzPct val="100000"/>
              <a:buChar char="•"/>
            </a:pPr>
            <a:r>
              <a:rPr lang="en-US" sz="2400" dirty="0" err="1"/>
              <a:t>Bilanciamento</a:t>
            </a:r>
            <a:r>
              <a:rPr lang="en-US" sz="2400" dirty="0"/>
              <a:t> </a:t>
            </a:r>
            <a:r>
              <a:rPr lang="en-US" sz="2400" dirty="0" err="1"/>
              <a:t>fra</a:t>
            </a:r>
            <a:r>
              <a:rPr lang="en-US" sz="2400" dirty="0"/>
              <a:t> </a:t>
            </a:r>
            <a:r>
              <a:rPr lang="en-US" sz="2400" dirty="0" err="1"/>
              <a:t>atenei</a:t>
            </a:r>
            <a:r>
              <a:rPr lang="en-US" sz="2400" dirty="0"/>
              <a:t> </a:t>
            </a:r>
            <a:r>
              <a:rPr lang="en-US" sz="2400" dirty="0" err="1"/>
              <a:t>che</a:t>
            </a:r>
            <a:r>
              <a:rPr lang="en-US" sz="2400" dirty="0"/>
              <a:t> </a:t>
            </a:r>
            <a:r>
              <a:rPr lang="en-US" sz="2400" dirty="0" err="1"/>
              <a:t>scrivono</a:t>
            </a:r>
            <a:r>
              <a:rPr lang="en-US" sz="2400" dirty="0"/>
              <a:t> molto e </a:t>
            </a:r>
            <a:r>
              <a:rPr lang="en-US" sz="2400" dirty="0" err="1"/>
              <a:t>quelli</a:t>
            </a:r>
            <a:r>
              <a:rPr lang="en-US" sz="2400" dirty="0"/>
              <a:t> </a:t>
            </a:r>
            <a:r>
              <a:rPr lang="en-US" sz="2400" dirty="0" err="1"/>
              <a:t>che</a:t>
            </a:r>
            <a:r>
              <a:rPr lang="en-US" sz="2400" dirty="0"/>
              <a:t> </a:t>
            </a:r>
            <a:r>
              <a:rPr lang="en-US" sz="2400" dirty="0" err="1"/>
              <a:t>scrivono</a:t>
            </a:r>
            <a:r>
              <a:rPr lang="en-US" sz="2400" dirty="0"/>
              <a:t> poco</a:t>
            </a:r>
            <a:endParaRPr dirty="0"/>
          </a:p>
          <a:p>
            <a:pPr marL="640080" lvl="1" indent="-228600" algn="l" rtl="0">
              <a:spcBef>
                <a:spcPts val="444"/>
              </a:spcBef>
              <a:spcAft>
                <a:spcPts val="0"/>
              </a:spcAft>
              <a:buSzPct val="100000"/>
              <a:buChar char="•"/>
            </a:pPr>
            <a:r>
              <a:rPr lang="en-US" sz="2400" dirty="0" err="1"/>
              <a:t>Assicurare</a:t>
            </a:r>
            <a:r>
              <a:rPr lang="en-US" sz="2400" dirty="0"/>
              <a:t> </a:t>
            </a:r>
            <a:r>
              <a:rPr lang="en-US" sz="2400" dirty="0" err="1"/>
              <a:t>possibilità</a:t>
            </a:r>
            <a:r>
              <a:rPr lang="en-US" sz="2400" dirty="0"/>
              <a:t> di </a:t>
            </a:r>
            <a:r>
              <a:rPr lang="en-US" sz="2400" dirty="0" err="1"/>
              <a:t>pubblicare</a:t>
            </a:r>
            <a:r>
              <a:rPr lang="en-US" sz="2400" dirty="0"/>
              <a:t> </a:t>
            </a:r>
            <a:r>
              <a:rPr lang="en-US" sz="2400" dirty="0" err="1"/>
              <a:t>anche</a:t>
            </a:r>
            <a:r>
              <a:rPr lang="en-US" sz="2400" dirty="0"/>
              <a:t> ad </a:t>
            </a:r>
            <a:r>
              <a:rPr lang="en-US" sz="2400" dirty="0" err="1"/>
              <a:t>Atenei</a:t>
            </a:r>
            <a:r>
              <a:rPr lang="en-US" sz="2400" dirty="0"/>
              <a:t> e/o </a:t>
            </a:r>
            <a:r>
              <a:rPr lang="en-US" sz="2400" dirty="0" err="1"/>
              <a:t>privati</a:t>
            </a:r>
            <a:r>
              <a:rPr lang="en-US" sz="2400" dirty="0"/>
              <a:t> senza </a:t>
            </a:r>
            <a:r>
              <a:rPr lang="en-US" sz="2400" dirty="0" err="1"/>
              <a:t>risorse</a:t>
            </a:r>
            <a:r>
              <a:rPr lang="en-US" sz="2400" dirty="0"/>
              <a:t> </a:t>
            </a:r>
            <a:r>
              <a:rPr lang="en-US" sz="2400" dirty="0" err="1"/>
              <a:t>economiche</a:t>
            </a:r>
            <a:r>
              <a:rPr lang="en-US" sz="2400" dirty="0"/>
              <a:t> – </a:t>
            </a:r>
            <a:r>
              <a:rPr lang="en-US" sz="2400" i="1" dirty="0"/>
              <a:t>waivers ?</a:t>
            </a:r>
            <a:endParaRPr dirty="0"/>
          </a:p>
          <a:p>
            <a:pPr marL="640080" lvl="1" indent="-111125" algn="l" rtl="0">
              <a:spcBef>
                <a:spcPts val="370"/>
              </a:spcBef>
              <a:spcAft>
                <a:spcPts val="0"/>
              </a:spcAft>
              <a:buSzPct val="100000"/>
              <a:buNone/>
            </a:pPr>
            <a:endParaRPr dirty="0"/>
          </a:p>
        </p:txBody>
      </p:sp>
      <p:sp>
        <p:nvSpPr>
          <p:cNvPr id="2" name="Footer Placeholder 1">
            <a:extLst>
              <a:ext uri="{FF2B5EF4-FFF2-40B4-BE49-F238E27FC236}">
                <a16:creationId xmlns:a16="http://schemas.microsoft.com/office/drawing/2014/main" id="{FA27824E-F5DA-4947-8588-6AFD18EB14E0}"/>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FBAFC5F-7C72-8446-937A-22291A22F36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63</a:t>
            </a:fld>
            <a:endParaRPr lang="en-US"/>
          </a:p>
        </p:txBody>
      </p:sp>
    </p:spTree>
    <p:extLst>
      <p:ext uri="{BB962C8B-B14F-4D97-AF65-F5344CB8AC3E}">
        <p14:creationId xmlns:p14="http://schemas.microsoft.com/office/powerpoint/2010/main" val="1848784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ottotitolo 2"/>
          <p:cNvSpPr txBox="1"/>
          <p:nvPr/>
        </p:nvSpPr>
        <p:spPr>
          <a:xfrm>
            <a:off x="2727433" y="2888899"/>
            <a:ext cx="5593351" cy="1580625"/>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Autofit/>
          </a:bodyPr>
          <a:lstStyle>
            <a:lvl1pPr>
              <a:spcBef>
                <a:spcPts val="200"/>
              </a:spcBef>
              <a:defRPr sz="1200">
                <a:solidFill>
                  <a:srgbClr val="02204C"/>
                </a:solidFill>
                <a:latin typeface="Arial"/>
                <a:ea typeface="Arial"/>
                <a:cs typeface="Arial"/>
                <a:sym typeface="Arial"/>
              </a:defRPr>
            </a:lvl1pPr>
          </a:lstStyle>
          <a:p>
            <a:r>
              <a:rPr lang="it-IT" sz="2400" dirty="0"/>
              <a:t>VI Convegno Annuale AISA</a:t>
            </a:r>
          </a:p>
          <a:p>
            <a:r>
              <a:rPr lang="it-IT" sz="2400" dirty="0"/>
              <a:t>La borsa e la vita: Scienza Aperta e Pandemia</a:t>
            </a:r>
          </a:p>
          <a:p>
            <a:r>
              <a:rPr lang="it-IT" sz="2400" dirty="0"/>
              <a:t>Palermo, 15 ottobre </a:t>
            </a:r>
            <a:r>
              <a:rPr lang="en-US" sz="2400" dirty="0"/>
              <a:t>2021</a:t>
            </a:r>
          </a:p>
          <a:p>
            <a:endParaRPr sz="2400" dirty="0"/>
          </a:p>
        </p:txBody>
      </p:sp>
      <p:sp>
        <p:nvSpPr>
          <p:cNvPr id="2" name="Text Placeholder 1"/>
          <p:cNvSpPr>
            <a:spLocks noGrp="1"/>
          </p:cNvSpPr>
          <p:nvPr>
            <p:ph type="body" sz="quarter" idx="1"/>
          </p:nvPr>
        </p:nvSpPr>
        <p:spPr>
          <a:xfrm>
            <a:off x="2056334" y="4748243"/>
            <a:ext cx="6425514" cy="1303638"/>
          </a:xfrm>
        </p:spPr>
        <p:txBody>
          <a:bodyPr>
            <a:normAutofit/>
          </a:bodyPr>
          <a:lstStyle/>
          <a:p>
            <a:r>
              <a:rPr lang="en-US" sz="2800" i="1" dirty="0">
                <a:solidFill>
                  <a:schemeClr val="tx1"/>
                </a:solidFill>
              </a:rPr>
              <a:t>Stefano </a:t>
            </a:r>
            <a:r>
              <a:rPr lang="en-US" sz="2800" i="1" dirty="0" err="1">
                <a:solidFill>
                  <a:schemeClr val="tx1"/>
                </a:solidFill>
              </a:rPr>
              <a:t>Ruffo</a:t>
            </a:r>
            <a:endParaRPr lang="en-US" sz="2800" i="1" dirty="0">
              <a:solidFill>
                <a:schemeClr val="tx1"/>
              </a:solidFill>
            </a:endParaRPr>
          </a:p>
          <a:p>
            <a:r>
              <a:rPr lang="en-US" sz="2800" i="1" dirty="0">
                <a:solidFill>
                  <a:schemeClr val="tx1"/>
                </a:solidFill>
              </a:rPr>
              <a:t>SISSA Trieste</a:t>
            </a:r>
          </a:p>
        </p:txBody>
      </p:sp>
      <p:sp>
        <p:nvSpPr>
          <p:cNvPr id="4" name="TextBox 3"/>
          <p:cNvSpPr txBox="1"/>
          <p:nvPr/>
        </p:nvSpPr>
        <p:spPr>
          <a:xfrm>
            <a:off x="2727434" y="1040524"/>
            <a:ext cx="5754414" cy="1569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err="1">
                <a:ln>
                  <a:noFill/>
                </a:ln>
                <a:solidFill>
                  <a:srgbClr val="000000"/>
                </a:solidFill>
                <a:effectLst/>
                <a:uFillTx/>
                <a:latin typeface="+mj-lt"/>
                <a:ea typeface="+mj-ea"/>
                <a:cs typeface="+mj-cs"/>
                <a:sym typeface="Helvetica"/>
              </a:rPr>
              <a:t>L’azione</a:t>
            </a:r>
            <a:r>
              <a:rPr kumimoji="0" lang="en-US" sz="3200" b="1" i="0" u="none" strike="noStrike" cap="none" spc="0" normalizeH="0" baseline="0" dirty="0">
                <a:ln>
                  <a:noFill/>
                </a:ln>
                <a:solidFill>
                  <a:srgbClr val="000000"/>
                </a:solidFill>
                <a:effectLst/>
                <a:uFillTx/>
                <a:latin typeface="+mj-lt"/>
                <a:ea typeface="+mj-ea"/>
                <a:cs typeface="+mj-cs"/>
                <a:sym typeface="Helvetica"/>
              </a:rPr>
              <a:t> </a:t>
            </a:r>
            <a:r>
              <a:rPr kumimoji="0" lang="en-US" sz="3200" b="1" i="0" u="none" strike="noStrike" cap="none" spc="0" normalizeH="0" baseline="0" dirty="0" err="1">
                <a:ln>
                  <a:noFill/>
                </a:ln>
                <a:solidFill>
                  <a:srgbClr val="000000"/>
                </a:solidFill>
                <a:effectLst/>
                <a:uFillTx/>
                <a:latin typeface="+mj-lt"/>
                <a:ea typeface="+mj-ea"/>
                <a:cs typeface="+mj-cs"/>
                <a:sym typeface="Helvetica"/>
              </a:rPr>
              <a:t>della</a:t>
            </a:r>
            <a:r>
              <a:rPr kumimoji="0" lang="en-US" sz="3200" b="1" i="0" u="none" strike="noStrike" cap="none" spc="0" normalizeH="0" baseline="0" dirty="0">
                <a:ln>
                  <a:noFill/>
                </a:ln>
                <a:solidFill>
                  <a:srgbClr val="000000"/>
                </a:solidFill>
                <a:effectLst/>
                <a:uFillTx/>
                <a:latin typeface="+mj-lt"/>
                <a:ea typeface="+mj-ea"/>
                <a:cs typeface="+mj-cs"/>
                <a:sym typeface="Helvetica"/>
              </a:rPr>
              <a:t> CRUI a </a:t>
            </a:r>
            <a:r>
              <a:rPr kumimoji="0" lang="en-US" sz="3200" b="1" i="0" u="none" strike="noStrike" cap="none" spc="0" normalizeH="0" baseline="0" dirty="0" err="1">
                <a:ln>
                  <a:noFill/>
                </a:ln>
                <a:solidFill>
                  <a:srgbClr val="000000"/>
                </a:solidFill>
                <a:effectLst/>
                <a:uFillTx/>
                <a:latin typeface="+mj-lt"/>
                <a:ea typeface="+mj-ea"/>
                <a:cs typeface="+mj-cs"/>
                <a:sym typeface="Helvetica"/>
              </a:rPr>
              <a:t>sostegno</a:t>
            </a:r>
            <a:r>
              <a:rPr kumimoji="0" lang="en-US" sz="3200" b="1" i="0" u="none" strike="noStrike" cap="none" spc="0" normalizeH="0" baseline="0" dirty="0">
                <a:ln>
                  <a:noFill/>
                </a:ln>
                <a:solidFill>
                  <a:srgbClr val="000000"/>
                </a:solidFill>
                <a:effectLst/>
                <a:uFillTx/>
                <a:latin typeface="+mj-lt"/>
                <a:ea typeface="+mj-ea"/>
                <a:cs typeface="+mj-cs"/>
                <a:sym typeface="Helvetica"/>
              </a:rPr>
              <a:t> </a:t>
            </a:r>
            <a:r>
              <a:rPr kumimoji="0" lang="en-US" sz="3200" b="1" i="0" u="none" strike="noStrike" cap="none" spc="0" normalizeH="0" baseline="0" dirty="0" err="1">
                <a:ln>
                  <a:noFill/>
                </a:ln>
                <a:solidFill>
                  <a:srgbClr val="000000"/>
                </a:solidFill>
                <a:effectLst/>
                <a:uFillTx/>
                <a:latin typeface="+mj-lt"/>
                <a:ea typeface="+mj-ea"/>
                <a:cs typeface="+mj-cs"/>
                <a:sym typeface="Helvetica"/>
              </a:rPr>
              <a:t>della</a:t>
            </a:r>
            <a:r>
              <a:rPr kumimoji="0" lang="en-US" sz="3200" b="1" i="0" u="none" strike="noStrike" cap="none" spc="0" normalizeH="0" baseline="0" dirty="0">
                <a:ln>
                  <a:noFill/>
                </a:ln>
                <a:solidFill>
                  <a:srgbClr val="000000"/>
                </a:solidFill>
                <a:effectLst/>
                <a:uFillTx/>
                <a:latin typeface="+mj-lt"/>
                <a:ea typeface="+mj-ea"/>
                <a:cs typeface="+mj-cs"/>
                <a:sym typeface="Helvetica"/>
              </a:rPr>
              <a:t> </a:t>
            </a:r>
            <a:r>
              <a:rPr kumimoji="0" lang="en-US" sz="3200" b="1" i="0" u="none" strike="noStrike" cap="none" spc="0" normalizeH="0" baseline="0" dirty="0" err="1">
                <a:ln>
                  <a:noFill/>
                </a:ln>
                <a:solidFill>
                  <a:srgbClr val="000000"/>
                </a:solidFill>
                <a:effectLst/>
                <a:uFillTx/>
                <a:latin typeface="+mj-lt"/>
                <a:ea typeface="+mj-ea"/>
                <a:cs typeface="+mj-cs"/>
                <a:sym typeface="Helvetica"/>
              </a:rPr>
              <a:t>Scienza</a:t>
            </a:r>
            <a:r>
              <a:rPr kumimoji="0" lang="en-US" sz="3200" b="1" i="0" u="none" strike="noStrike" cap="none" spc="0" normalizeH="0" baseline="0" dirty="0">
                <a:ln>
                  <a:noFill/>
                </a:ln>
                <a:solidFill>
                  <a:srgbClr val="000000"/>
                </a:solidFill>
                <a:effectLst/>
                <a:uFillTx/>
                <a:latin typeface="+mj-lt"/>
                <a:ea typeface="+mj-ea"/>
                <a:cs typeface="+mj-cs"/>
                <a:sym typeface="Helvetica"/>
              </a:rPr>
              <a:t> </a:t>
            </a:r>
            <a:r>
              <a:rPr kumimoji="0" lang="en-US" sz="3200" b="1" i="0" u="none" strike="noStrike" cap="none" spc="0" normalizeH="0" baseline="0" dirty="0" err="1">
                <a:ln>
                  <a:noFill/>
                </a:ln>
                <a:solidFill>
                  <a:srgbClr val="000000"/>
                </a:solidFill>
                <a:effectLst/>
                <a:uFillTx/>
                <a:latin typeface="+mj-lt"/>
                <a:ea typeface="+mj-ea"/>
                <a:cs typeface="+mj-cs"/>
                <a:sym typeface="Helvetica"/>
              </a:rPr>
              <a:t>Aperta</a:t>
            </a:r>
            <a:endParaRPr kumimoji="0" lang="en-US" sz="3200" b="1" i="0" u="none" strike="noStrike" cap="none" spc="0" normalizeH="0" baseline="0" dirty="0">
              <a:ln>
                <a:noFill/>
              </a:ln>
              <a:solidFill>
                <a:srgbClr val="000000"/>
              </a:solidFill>
              <a:effectLst/>
              <a:uFillTx/>
              <a:latin typeface="+mj-lt"/>
              <a:ea typeface="+mj-ea"/>
              <a:cs typeface="+mj-cs"/>
              <a:sym typeface="Helvetica"/>
            </a:endParaRPr>
          </a:p>
        </p:txBody>
      </p:sp>
      <p:sp>
        <p:nvSpPr>
          <p:cNvPr id="3" name="TextBox 2">
            <a:extLst>
              <a:ext uri="{FF2B5EF4-FFF2-40B4-BE49-F238E27FC236}">
                <a16:creationId xmlns:a16="http://schemas.microsoft.com/office/drawing/2014/main" id="{331508A5-8C7A-C44D-854A-B188D6D93AEE}"/>
              </a:ext>
            </a:extLst>
          </p:cNvPr>
          <p:cNvSpPr txBox="1"/>
          <p:nvPr/>
        </p:nvSpPr>
        <p:spPr>
          <a:xfrm rot="19519741">
            <a:off x="-99335" y="925732"/>
            <a:ext cx="3485249" cy="738664"/>
          </a:xfrm>
          <a:prstGeom prst="rect">
            <a:avLst/>
          </a:prstGeom>
          <a:noFill/>
        </p:spPr>
        <p:txBody>
          <a:bodyPr wrap="none" rtlCol="0">
            <a:spAutoFit/>
          </a:bodyPr>
          <a:lstStyle/>
          <a:p>
            <a:pPr algn="ctr"/>
            <a:r>
              <a:rPr lang="en-IT" b="1" dirty="0"/>
              <a:t>Recentissima presentazione di S.Ruffo</a:t>
            </a:r>
          </a:p>
          <a:p>
            <a:pPr algn="ctr"/>
            <a:r>
              <a:rPr lang="en-IT" b="1" dirty="0"/>
              <a:t>Presidente Commissione Biblioteche </a:t>
            </a:r>
          </a:p>
          <a:p>
            <a:pPr algn="ctr"/>
            <a:r>
              <a:rPr lang="en-IT" b="1" dirty="0"/>
              <a:t>CRUI</a:t>
            </a:r>
          </a:p>
        </p:txBody>
      </p:sp>
      <p:sp>
        <p:nvSpPr>
          <p:cNvPr id="5" name="Footer Placeholder 4">
            <a:extLst>
              <a:ext uri="{FF2B5EF4-FFF2-40B4-BE49-F238E27FC236}">
                <a16:creationId xmlns:a16="http://schemas.microsoft.com/office/drawing/2014/main" id="{A548A70E-DC24-C342-A626-5D863FE81F75}"/>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6" name="Slide Number Placeholder 5">
            <a:extLst>
              <a:ext uri="{FF2B5EF4-FFF2-40B4-BE49-F238E27FC236}">
                <a16:creationId xmlns:a16="http://schemas.microsoft.com/office/drawing/2014/main" id="{31669C14-1BD5-704F-9439-4C294A9C755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64</a:t>
            </a:fld>
            <a:endParaRPr lang="en-US"/>
          </a:p>
        </p:txBody>
      </p:sp>
    </p:spTree>
    <p:extLst>
      <p:ext uri="{BB962C8B-B14F-4D97-AF65-F5344CB8AC3E}">
        <p14:creationId xmlns:p14="http://schemas.microsoft.com/office/powerpoint/2010/main" val="1326165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ottotitolo 2"/>
          <p:cNvSpPr txBox="1"/>
          <p:nvPr/>
        </p:nvSpPr>
        <p:spPr>
          <a:xfrm>
            <a:off x="197709" y="762906"/>
            <a:ext cx="8744272" cy="583964"/>
          </a:xfrm>
          <a:prstGeom prst="rect">
            <a:avLst/>
          </a:prstGeom>
          <a:ln w="12700">
            <a:miter lim="400000"/>
          </a:ln>
          <a:extLst>
            <a:ext uri="{C572A759-6A51-4108-AA02-DFA0A04FC94B}">
              <ma14:wrappingTextBoxFlag xmlns="" xmlns:ma14="http://schemas.microsoft.com/office/mac/drawingml/2011/main" val="1"/>
            </a:ext>
          </a:extLst>
        </p:spPr>
        <p:txBody>
          <a:bodyPr lIns="46800" tIns="45718" rIns="45718" bIns="45718">
            <a:noAutofit/>
          </a:bodyPr>
          <a:lstStyle>
            <a:lvl1pPr algn="ctr">
              <a:spcBef>
                <a:spcPts val="300"/>
              </a:spcBef>
              <a:defRPr sz="1600">
                <a:solidFill>
                  <a:srgbClr val="02204C"/>
                </a:solidFill>
                <a:latin typeface="Arial"/>
                <a:ea typeface="Arial"/>
                <a:cs typeface="Arial"/>
                <a:sym typeface="Arial"/>
              </a:defRPr>
            </a:lvl1pPr>
          </a:lstStyle>
          <a:p>
            <a:r>
              <a:rPr lang="it-IT" sz="2800" b="1" dirty="0"/>
              <a:t>L’Osservatorio della Scienza Aperta </a:t>
            </a:r>
            <a:endParaRPr lang="it-IT" sz="2800" dirty="0"/>
          </a:p>
        </p:txBody>
      </p:sp>
      <p:sp>
        <p:nvSpPr>
          <p:cNvPr id="5" name="Segnaposto piè di pagina 2">
            <a:extLst>
              <a:ext uri="{FF2B5EF4-FFF2-40B4-BE49-F238E27FC236}">
                <a16:creationId xmlns:a16="http://schemas.microsoft.com/office/drawing/2014/main" id="{78B028F3-FA63-8F4E-AF41-C031A360AC36}"/>
              </a:ext>
            </a:extLst>
          </p:cNvPr>
          <p:cNvSpPr txBox="1">
            <a:spLocks/>
          </p:cNvSpPr>
          <p:nvPr/>
        </p:nvSpPr>
        <p:spPr>
          <a:xfrm>
            <a:off x="1" y="11544"/>
            <a:ext cx="9143999" cy="365125"/>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pPr algn="ctr"/>
            <a:r>
              <a:rPr lang="en-US" sz="1000">
                <a:solidFill>
                  <a:srgbClr val="02204C"/>
                </a:solidFill>
              </a:rPr>
              <a:t>The information, data and news contained in this documentation are of a strictly confidential nature. The dissemination and distribution, even partial, of the information contained therein is prohibited.</a:t>
            </a:r>
          </a:p>
        </p:txBody>
      </p:sp>
      <p:sp>
        <p:nvSpPr>
          <p:cNvPr id="8" name="Sottotitolo 2">
            <a:extLst>
              <a:ext uri="{FF2B5EF4-FFF2-40B4-BE49-F238E27FC236}">
                <a16:creationId xmlns:a16="http://schemas.microsoft.com/office/drawing/2014/main" id="{3317F275-3E76-AD44-8E46-CAD0CD6096C6}"/>
              </a:ext>
            </a:extLst>
          </p:cNvPr>
          <p:cNvSpPr txBox="1"/>
          <p:nvPr/>
        </p:nvSpPr>
        <p:spPr>
          <a:xfrm>
            <a:off x="197709" y="1733108"/>
            <a:ext cx="8850598" cy="174298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a:spcBef>
                <a:spcPts val="300"/>
              </a:spcBef>
              <a:defRPr sz="1600">
                <a:solidFill>
                  <a:srgbClr val="02204C"/>
                </a:solidFill>
                <a:latin typeface="Arial"/>
                <a:ea typeface="Arial"/>
                <a:cs typeface="Arial"/>
                <a:sym typeface="Arial"/>
              </a:defRPr>
            </a:lvl1pPr>
          </a:lstStyle>
          <a:p>
            <a:pPr marL="457200" marR="0" lvl="4" indent="-457200" defTabSz="914400" eaLnBrk="1" fontAlgn="auto" latinLnBrk="0" hangingPunct="1">
              <a:lnSpc>
                <a:spcPct val="100000"/>
              </a:lnSpc>
              <a:spcBef>
                <a:spcPts val="600"/>
              </a:spcBef>
              <a:spcAft>
                <a:spcPts val="0"/>
              </a:spcAft>
              <a:buClrTx/>
              <a:buSzTx/>
              <a:buFont typeface="Wingdings" pitchFamily="2" charset="2"/>
              <a:buNone/>
              <a:tabLst/>
              <a:defRPr/>
            </a:pPr>
            <a:endParaRPr lang="en-US" sz="2400" b="1" dirty="0">
              <a:solidFill>
                <a:srgbClr val="02204C"/>
              </a:solidFill>
              <a:latin typeface="Arial"/>
              <a:cs typeface="Arial"/>
              <a:sym typeface="Arial"/>
            </a:endParaRPr>
          </a:p>
        </p:txBody>
      </p:sp>
      <p:sp>
        <p:nvSpPr>
          <p:cNvPr id="2" name="TextBox 1"/>
          <p:cNvSpPr txBox="1"/>
          <p:nvPr/>
        </p:nvSpPr>
        <p:spPr>
          <a:xfrm>
            <a:off x="721981" y="1512390"/>
            <a:ext cx="7695727" cy="4524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it-IT" dirty="0"/>
              <a:t>Nel 2020, la CRUI ha istituito l'Osservatorio sulla Scienza Aperta, che </a:t>
            </a:r>
            <a:r>
              <a:rPr lang="it-IT" b="1" dirty="0"/>
              <a:t>raccoglie informazioni </a:t>
            </a:r>
            <a:r>
              <a:rPr lang="it-IT" dirty="0"/>
              <a:t>sui cambiamenti in atto nel mercato della comunicazione scientifica e supporta il ruolo delle biblioteche nell'ambiente della Scienza Aperta.</a:t>
            </a:r>
          </a:p>
          <a:p>
            <a:r>
              <a:rPr lang="it-IT" dirty="0"/>
              <a:t>Al fine di facilitare la </a:t>
            </a:r>
            <a:r>
              <a:rPr lang="it-IT" dirty="0" err="1"/>
              <a:t>governance</a:t>
            </a:r>
            <a:r>
              <a:rPr lang="it-IT" dirty="0"/>
              <a:t> dell'Ateneo nel prendere decisioni consapevoli su questi temi complessi, l'Osservatorio raccoglie dati relativi a</a:t>
            </a:r>
          </a:p>
          <a:p>
            <a:pPr marL="285750" indent="-285750">
              <a:buFont typeface="Arial" charset="0"/>
              <a:buChar char="•"/>
            </a:pPr>
            <a:r>
              <a:rPr lang="it-IT" dirty="0"/>
              <a:t>Le numerose iniziative in corso in Europa e nel mondo per promuovere la Scienza Aperta;</a:t>
            </a:r>
          </a:p>
          <a:p>
            <a:pPr marL="285750" indent="-285750">
              <a:buFont typeface="Arial" charset="0"/>
              <a:buChar char="•"/>
            </a:pPr>
            <a:r>
              <a:rPr lang="it-IT" dirty="0"/>
              <a:t>le pratiche concrete di Scienza Aperta nelle Università e nei Centri di Ricerca italiani, con particolare attenzione a statuti, politiche, pubblicazione di riviste, collane di libri, dati di ricerca, adozione di standard Open Data FAIR, ecc. ;</a:t>
            </a:r>
          </a:p>
          <a:p>
            <a:pPr marL="285750" indent="-285750">
              <a:buFont typeface="Arial" charset="0"/>
              <a:buChar char="•"/>
            </a:pPr>
            <a:r>
              <a:rPr lang="it-IT" dirty="0"/>
              <a:t>(in sinergia con il gruppo CARE) i costi che le Università e gli enti di ricerca sostengono non solo per gli abbonamenti a riviste e collane di libri, sia in formato elettronico che cartaceo, ma anche i costi delle APC richieste ad autori e istituzioni da editori nazionali e internazionali.</a:t>
            </a:r>
            <a:endParaRPr kumimoji="0" lang="it-IT" sz="1800" b="0" i="0" u="none" strike="noStrike" cap="none" spc="0" normalizeH="0" baseline="0" dirty="0">
              <a:ln>
                <a:noFill/>
              </a:ln>
              <a:solidFill>
                <a:srgbClr val="000000"/>
              </a:solidFill>
              <a:effectLst/>
              <a:uFillTx/>
              <a:sym typeface="Helvetica"/>
            </a:endParaRPr>
          </a:p>
        </p:txBody>
      </p:sp>
      <p:sp>
        <p:nvSpPr>
          <p:cNvPr id="6" name="TextBox 5">
            <a:extLst>
              <a:ext uri="{FF2B5EF4-FFF2-40B4-BE49-F238E27FC236}">
                <a16:creationId xmlns:a16="http://schemas.microsoft.com/office/drawing/2014/main" id="{951FA8E9-8975-9649-911A-E82F254ECF6C}"/>
              </a:ext>
            </a:extLst>
          </p:cNvPr>
          <p:cNvSpPr txBox="1"/>
          <p:nvPr/>
        </p:nvSpPr>
        <p:spPr>
          <a:xfrm rot="19519741">
            <a:off x="383550" y="5193603"/>
            <a:ext cx="3485249" cy="738664"/>
          </a:xfrm>
          <a:prstGeom prst="rect">
            <a:avLst/>
          </a:prstGeom>
          <a:noFill/>
        </p:spPr>
        <p:txBody>
          <a:bodyPr wrap="none" rtlCol="0">
            <a:spAutoFit/>
          </a:bodyPr>
          <a:lstStyle/>
          <a:p>
            <a:pPr algn="ctr"/>
            <a:r>
              <a:rPr lang="en-IT" b="1" dirty="0"/>
              <a:t>Recentissima presentazione di S.Ruffo</a:t>
            </a:r>
          </a:p>
          <a:p>
            <a:pPr algn="ctr"/>
            <a:r>
              <a:rPr lang="en-IT" b="1" dirty="0"/>
              <a:t>Presidente Commissione Biblioteche </a:t>
            </a:r>
          </a:p>
          <a:p>
            <a:pPr algn="ctr"/>
            <a:r>
              <a:rPr lang="en-IT" b="1" dirty="0"/>
              <a:t>CRUI</a:t>
            </a:r>
          </a:p>
        </p:txBody>
      </p:sp>
      <p:sp>
        <p:nvSpPr>
          <p:cNvPr id="3" name="Slide Number Placeholder 2">
            <a:extLst>
              <a:ext uri="{FF2B5EF4-FFF2-40B4-BE49-F238E27FC236}">
                <a16:creationId xmlns:a16="http://schemas.microsoft.com/office/drawing/2014/main" id="{B0AD7A8B-2D70-984D-B546-F58D75E49545}"/>
              </a:ext>
            </a:extLst>
          </p:cNvPr>
          <p:cNvSpPr>
            <a:spLocks noGrp="1"/>
          </p:cNvSpPr>
          <p:nvPr>
            <p:ph type="sldNum" sz="quarter" idx="2"/>
          </p:nvPr>
        </p:nvSpPr>
        <p:spPr/>
        <p:txBody>
          <a:bodyPr/>
          <a:lstStyle/>
          <a:p>
            <a:fld id="{86CB4B4D-7CA3-9044-876B-883B54F8677D}" type="slidenum">
              <a:rPr lang="en-IT" smtClean="0"/>
              <a:t>65</a:t>
            </a:fld>
            <a:endParaRPr lang="en-IT"/>
          </a:p>
        </p:txBody>
      </p:sp>
    </p:spTree>
    <p:extLst>
      <p:ext uri="{BB962C8B-B14F-4D97-AF65-F5344CB8AC3E}">
        <p14:creationId xmlns:p14="http://schemas.microsoft.com/office/powerpoint/2010/main" val="559467182"/>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ottotitolo 2"/>
          <p:cNvSpPr txBox="1"/>
          <p:nvPr/>
        </p:nvSpPr>
        <p:spPr>
          <a:xfrm>
            <a:off x="378931" y="1470424"/>
            <a:ext cx="8413275" cy="387657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a:spcBef>
                <a:spcPts val="300"/>
              </a:spcBef>
              <a:defRPr sz="1600">
                <a:solidFill>
                  <a:srgbClr val="02204C"/>
                </a:solidFill>
                <a:latin typeface="Arial"/>
                <a:ea typeface="Arial"/>
                <a:cs typeface="Arial"/>
                <a:sym typeface="Arial"/>
              </a:defRPr>
            </a:lvl1pPr>
          </a:lstStyle>
          <a:p>
            <a:pPr marL="285750" indent="-285750" algn="l">
              <a:buFont typeface="Arial" charset="0"/>
              <a:buChar char="•"/>
            </a:pPr>
            <a:endParaRPr lang="it-IT" sz="2400" dirty="0"/>
          </a:p>
        </p:txBody>
      </p:sp>
      <p:sp>
        <p:nvSpPr>
          <p:cNvPr id="2" name="CasellaDiTesto 1">
            <a:extLst>
              <a:ext uri="{FF2B5EF4-FFF2-40B4-BE49-F238E27FC236}">
                <a16:creationId xmlns:a16="http://schemas.microsoft.com/office/drawing/2014/main" id="{A201059E-CA2F-42FA-A10E-54D36E7AF96A}"/>
              </a:ext>
            </a:extLst>
          </p:cNvPr>
          <p:cNvSpPr txBox="1"/>
          <p:nvPr/>
        </p:nvSpPr>
        <p:spPr>
          <a:xfrm>
            <a:off x="2759626" y="328536"/>
            <a:ext cx="5212628" cy="1200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it-IT" sz="2400" b="1" dirty="0">
                <a:solidFill>
                  <a:srgbClr val="02204C"/>
                </a:solidFill>
                <a:latin typeface="Arial"/>
                <a:cs typeface="Arial"/>
                <a:sym typeface="Arial"/>
              </a:rPr>
              <a:t>CONTRATTI</a:t>
            </a:r>
            <a:r>
              <a:rPr lang="it-IT" sz="2400" b="1" dirty="0">
                <a:latin typeface="Arial" panose="020B0604020202020204" pitchFamily="34" charset="0"/>
                <a:cs typeface="Arial" panose="020B0604020202020204" pitchFamily="34" charset="0"/>
              </a:rPr>
              <a:t> </a:t>
            </a:r>
            <a:r>
              <a:rPr lang="it-IT" sz="2400" b="1" dirty="0">
                <a:solidFill>
                  <a:srgbClr val="02204C"/>
                </a:solidFill>
                <a:latin typeface="Arial"/>
                <a:cs typeface="Arial"/>
              </a:rPr>
              <a:t>TRASFORMATIVI</a:t>
            </a:r>
          </a:p>
          <a:p>
            <a:r>
              <a:rPr lang="it-IT" sz="2400" b="1" dirty="0">
                <a:solidFill>
                  <a:srgbClr val="02204C"/>
                </a:solidFill>
                <a:latin typeface="Arial"/>
                <a:cs typeface="Arial"/>
              </a:rPr>
              <a:t>Contesto internazionale</a:t>
            </a:r>
          </a:p>
          <a:p>
            <a:pPr marL="0" marR="0" indent="0" algn="l" defTabSz="457200" rtl="0" fontAlgn="auto" latinLnBrk="0" hangingPunct="0">
              <a:lnSpc>
                <a:spcPct val="100000"/>
              </a:lnSpc>
              <a:spcBef>
                <a:spcPts val="0"/>
              </a:spcBef>
              <a:spcAft>
                <a:spcPts val="0"/>
              </a:spcAft>
              <a:buClrTx/>
              <a:buSzTx/>
              <a:buFontTx/>
              <a:buNone/>
              <a:tabLst/>
            </a:pPr>
            <a:endParaRPr kumimoji="0" lang="it-IT" sz="24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Helvetica"/>
            </a:endParaRPr>
          </a:p>
        </p:txBody>
      </p:sp>
      <p:pic>
        <p:nvPicPr>
          <p:cNvPr id="6" name="Immagine 5">
            <a:extLst>
              <a:ext uri="{FF2B5EF4-FFF2-40B4-BE49-F238E27FC236}">
                <a16:creationId xmlns:a16="http://schemas.microsoft.com/office/drawing/2014/main" id="{4A7EB046-D925-470D-B979-189F2A2C6D19}"/>
              </a:ext>
            </a:extLst>
          </p:cNvPr>
          <p:cNvPicPr>
            <a:picLocks noChangeAspect="1"/>
          </p:cNvPicPr>
          <p:nvPr/>
        </p:nvPicPr>
        <p:blipFill>
          <a:blip r:embed="rId2"/>
          <a:stretch>
            <a:fillRect/>
          </a:stretch>
        </p:blipFill>
        <p:spPr>
          <a:xfrm>
            <a:off x="0" y="1105013"/>
            <a:ext cx="9144000" cy="4647973"/>
          </a:xfrm>
          <a:prstGeom prst="rect">
            <a:avLst/>
          </a:prstGeom>
        </p:spPr>
      </p:pic>
      <p:sp>
        <p:nvSpPr>
          <p:cNvPr id="5" name="TextBox 4">
            <a:extLst>
              <a:ext uri="{FF2B5EF4-FFF2-40B4-BE49-F238E27FC236}">
                <a16:creationId xmlns:a16="http://schemas.microsoft.com/office/drawing/2014/main" id="{35E6E0A9-6D96-1543-872A-728262782E28}"/>
              </a:ext>
            </a:extLst>
          </p:cNvPr>
          <p:cNvSpPr txBox="1"/>
          <p:nvPr/>
        </p:nvSpPr>
        <p:spPr>
          <a:xfrm rot="21121890">
            <a:off x="4688422" y="5960069"/>
            <a:ext cx="3485249" cy="738664"/>
          </a:xfrm>
          <a:prstGeom prst="rect">
            <a:avLst/>
          </a:prstGeom>
          <a:noFill/>
        </p:spPr>
        <p:txBody>
          <a:bodyPr wrap="none" rtlCol="0">
            <a:spAutoFit/>
          </a:bodyPr>
          <a:lstStyle/>
          <a:p>
            <a:pPr algn="ctr"/>
            <a:r>
              <a:rPr lang="en-IT" b="1" dirty="0"/>
              <a:t>Recentissima presentazione di S.Ruffo</a:t>
            </a:r>
          </a:p>
          <a:p>
            <a:pPr algn="ctr"/>
            <a:r>
              <a:rPr lang="en-IT" b="1" dirty="0"/>
              <a:t>Presidente Commissione Biblioteche </a:t>
            </a:r>
          </a:p>
          <a:p>
            <a:pPr algn="ctr"/>
            <a:r>
              <a:rPr lang="en-IT" b="1" dirty="0"/>
              <a:t>CRUI</a:t>
            </a:r>
          </a:p>
        </p:txBody>
      </p:sp>
      <p:sp>
        <p:nvSpPr>
          <p:cNvPr id="3" name="Explosion 1 2">
            <a:extLst>
              <a:ext uri="{FF2B5EF4-FFF2-40B4-BE49-F238E27FC236}">
                <a16:creationId xmlns:a16="http://schemas.microsoft.com/office/drawing/2014/main" id="{997E8012-D2C8-104C-9184-FB51D915733C}"/>
              </a:ext>
            </a:extLst>
          </p:cNvPr>
          <p:cNvSpPr/>
          <p:nvPr/>
        </p:nvSpPr>
        <p:spPr>
          <a:xfrm>
            <a:off x="5804899" y="2044557"/>
            <a:ext cx="1520575" cy="1797978"/>
          </a:xfrm>
          <a:prstGeom prst="irregularSeal1">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sp>
        <p:nvSpPr>
          <p:cNvPr id="4" name="Slide Number Placeholder 3">
            <a:extLst>
              <a:ext uri="{FF2B5EF4-FFF2-40B4-BE49-F238E27FC236}">
                <a16:creationId xmlns:a16="http://schemas.microsoft.com/office/drawing/2014/main" id="{7B02FDE2-26B9-9B4E-A462-F356B007F89E}"/>
              </a:ext>
            </a:extLst>
          </p:cNvPr>
          <p:cNvSpPr>
            <a:spLocks noGrp="1"/>
          </p:cNvSpPr>
          <p:nvPr>
            <p:ph type="sldNum" sz="quarter" idx="2"/>
          </p:nvPr>
        </p:nvSpPr>
        <p:spPr/>
        <p:txBody>
          <a:bodyPr/>
          <a:lstStyle/>
          <a:p>
            <a:fld id="{86CB4B4D-7CA3-9044-876B-883B54F8677D}" type="slidenum">
              <a:rPr lang="en-IT" smtClean="0"/>
              <a:t>66</a:t>
            </a:fld>
            <a:endParaRPr lang="en-IT"/>
          </a:p>
        </p:txBody>
      </p:sp>
    </p:spTree>
    <p:extLst>
      <p:ext uri="{BB962C8B-B14F-4D97-AF65-F5344CB8AC3E}">
        <p14:creationId xmlns:p14="http://schemas.microsoft.com/office/powerpoint/2010/main" val="1634064170"/>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ottotitolo 2"/>
          <p:cNvSpPr txBox="1"/>
          <p:nvPr/>
        </p:nvSpPr>
        <p:spPr>
          <a:xfrm>
            <a:off x="197709" y="1149144"/>
            <a:ext cx="8744272" cy="583964"/>
          </a:xfrm>
          <a:prstGeom prst="rect">
            <a:avLst/>
          </a:prstGeom>
          <a:ln w="12700">
            <a:miter lim="400000"/>
          </a:ln>
          <a:extLst>
            <a:ext uri="{C572A759-6A51-4108-AA02-DFA0A04FC94B}">
              <ma14:wrappingTextBoxFlag xmlns="" xmlns:ma14="http://schemas.microsoft.com/office/mac/drawingml/2011/main" val="1"/>
            </a:ext>
          </a:extLst>
        </p:spPr>
        <p:txBody>
          <a:bodyPr lIns="46800" tIns="45718" rIns="45718" bIns="45718">
            <a:noAutofit/>
          </a:bodyPr>
          <a:lstStyle>
            <a:lvl1pPr algn="ctr">
              <a:spcBef>
                <a:spcPts val="300"/>
              </a:spcBef>
              <a:defRPr sz="1600">
                <a:solidFill>
                  <a:srgbClr val="02204C"/>
                </a:solidFill>
                <a:latin typeface="Arial"/>
                <a:ea typeface="Arial"/>
                <a:cs typeface="Arial"/>
                <a:sym typeface="Arial"/>
              </a:defRPr>
            </a:lvl1pPr>
          </a:lstStyle>
          <a:p>
            <a:r>
              <a:rPr lang="it-IT" sz="2800" b="1" dirty="0"/>
              <a:t>Punti critici dei trasformativi</a:t>
            </a:r>
            <a:endParaRPr lang="it-IT" sz="2800" dirty="0"/>
          </a:p>
        </p:txBody>
      </p:sp>
      <p:sp>
        <p:nvSpPr>
          <p:cNvPr id="5" name="Segnaposto piè di pagina 2">
            <a:extLst>
              <a:ext uri="{FF2B5EF4-FFF2-40B4-BE49-F238E27FC236}">
                <a16:creationId xmlns:a16="http://schemas.microsoft.com/office/drawing/2014/main" id="{78B028F3-FA63-8F4E-AF41-C031A360AC36}"/>
              </a:ext>
            </a:extLst>
          </p:cNvPr>
          <p:cNvSpPr txBox="1">
            <a:spLocks/>
          </p:cNvSpPr>
          <p:nvPr/>
        </p:nvSpPr>
        <p:spPr>
          <a:xfrm>
            <a:off x="1" y="11544"/>
            <a:ext cx="9143999" cy="365125"/>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pPr algn="ctr"/>
            <a:r>
              <a:rPr lang="en-US" sz="1000">
                <a:solidFill>
                  <a:srgbClr val="02204C"/>
                </a:solidFill>
              </a:rPr>
              <a:t>The information, data and news contained in this documentation are of a strictly confidential nature. The dissemination and distribution, even partial, of the information contained therein is prohibited.</a:t>
            </a:r>
          </a:p>
        </p:txBody>
      </p:sp>
      <p:sp>
        <p:nvSpPr>
          <p:cNvPr id="8" name="Sottotitolo 2">
            <a:extLst>
              <a:ext uri="{FF2B5EF4-FFF2-40B4-BE49-F238E27FC236}">
                <a16:creationId xmlns:a16="http://schemas.microsoft.com/office/drawing/2014/main" id="{3317F275-3E76-AD44-8E46-CAD0CD6096C6}"/>
              </a:ext>
            </a:extLst>
          </p:cNvPr>
          <p:cNvSpPr txBox="1"/>
          <p:nvPr/>
        </p:nvSpPr>
        <p:spPr>
          <a:xfrm>
            <a:off x="478464" y="1984381"/>
            <a:ext cx="8133907" cy="351265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a:spcBef>
                <a:spcPts val="300"/>
              </a:spcBef>
              <a:defRPr sz="1600">
                <a:solidFill>
                  <a:srgbClr val="02204C"/>
                </a:solidFill>
                <a:latin typeface="Arial"/>
                <a:ea typeface="Arial"/>
                <a:cs typeface="Arial"/>
                <a:sym typeface="Arial"/>
              </a:defRPr>
            </a:lvl1pPr>
          </a:lstStyle>
          <a:p>
            <a:pPr marL="457200" lvl="4" indent="-457200">
              <a:spcBef>
                <a:spcPts val="600"/>
              </a:spcBef>
              <a:buFont typeface="Wingdings" pitchFamily="2" charset="2"/>
              <a:buChar char="Ø"/>
            </a:pPr>
            <a:r>
              <a:rPr lang="it-IT" sz="2800" dirty="0">
                <a:solidFill>
                  <a:srgbClr val="02204C"/>
                </a:solidFill>
                <a:latin typeface="Arial"/>
                <a:cs typeface="Arial"/>
                <a:sym typeface="Arial"/>
              </a:rPr>
              <a:t>in alcuni contratti gli articoli non sono illimitati: </a:t>
            </a:r>
            <a:r>
              <a:rPr lang="it-IT" sz="2800" b="1" dirty="0">
                <a:solidFill>
                  <a:srgbClr val="02204C"/>
                </a:solidFill>
                <a:latin typeface="Arial"/>
                <a:cs typeface="Arial"/>
                <a:sym typeface="Arial"/>
              </a:rPr>
              <a:t>extra costi </a:t>
            </a:r>
            <a:r>
              <a:rPr lang="it-IT" sz="2800" dirty="0">
                <a:solidFill>
                  <a:srgbClr val="02204C"/>
                </a:solidFill>
                <a:latin typeface="Arial"/>
                <a:cs typeface="Arial"/>
                <a:sym typeface="Arial"/>
              </a:rPr>
              <a:t>e impatto sui budget.</a:t>
            </a:r>
          </a:p>
          <a:p>
            <a:pPr marL="457200" lvl="4" indent="-457200">
              <a:spcBef>
                <a:spcPts val="600"/>
              </a:spcBef>
              <a:buFont typeface="Wingdings" pitchFamily="2" charset="2"/>
              <a:buChar char="Ø"/>
            </a:pPr>
            <a:r>
              <a:rPr lang="it-IT" sz="2800" b="1" dirty="0">
                <a:solidFill>
                  <a:srgbClr val="02204C"/>
                </a:solidFill>
                <a:latin typeface="Arial"/>
                <a:cs typeface="Arial"/>
                <a:sym typeface="Arial"/>
              </a:rPr>
              <a:t>“finanziamenti impropri”:</a:t>
            </a:r>
            <a:r>
              <a:rPr lang="it-IT" sz="2800" dirty="0">
                <a:solidFill>
                  <a:srgbClr val="02204C"/>
                </a:solidFill>
                <a:latin typeface="Arial"/>
                <a:cs typeface="Arial"/>
                <a:sym typeface="Arial"/>
              </a:rPr>
              <a:t> le APC dei TA sono usate al posto dei fondi dedicati dei contratti di ricerca (e.g. EU). </a:t>
            </a:r>
          </a:p>
          <a:p>
            <a:pPr marL="457200" lvl="4" indent="-457200">
              <a:spcBef>
                <a:spcPts val="600"/>
              </a:spcBef>
              <a:buFont typeface="Wingdings" pitchFamily="2" charset="2"/>
              <a:buChar char="Ø"/>
            </a:pPr>
            <a:r>
              <a:rPr lang="it-IT" sz="2800" b="1" dirty="0">
                <a:solidFill>
                  <a:srgbClr val="02204C"/>
                </a:solidFill>
                <a:latin typeface="Arial"/>
                <a:cs typeface="Arial"/>
                <a:sym typeface="Arial"/>
              </a:rPr>
              <a:t>affiliazioni multiple </a:t>
            </a:r>
            <a:r>
              <a:rPr lang="it-IT" sz="2800" dirty="0">
                <a:solidFill>
                  <a:srgbClr val="02204C"/>
                </a:solidFill>
                <a:latin typeface="Arial"/>
                <a:cs typeface="Arial"/>
                <a:sym typeface="Arial"/>
              </a:rPr>
              <a:t>del singolo autore</a:t>
            </a:r>
          </a:p>
          <a:p>
            <a:pPr marL="457200" lvl="4" indent="-457200">
              <a:buFont typeface="Wingdings" pitchFamily="2" charset="2"/>
              <a:buChar char="Ø"/>
            </a:pPr>
            <a:endParaRPr lang="en-US" sz="2800" b="1" u="sng" dirty="0">
              <a:solidFill>
                <a:srgbClr val="02204C"/>
              </a:solidFill>
              <a:latin typeface="Arial"/>
              <a:cs typeface="Arial"/>
              <a:sym typeface="Arial"/>
            </a:endParaRPr>
          </a:p>
        </p:txBody>
      </p:sp>
      <p:sp>
        <p:nvSpPr>
          <p:cNvPr id="6" name="TextBox 5">
            <a:extLst>
              <a:ext uri="{FF2B5EF4-FFF2-40B4-BE49-F238E27FC236}">
                <a16:creationId xmlns:a16="http://schemas.microsoft.com/office/drawing/2014/main" id="{B17F7FBD-8300-F34B-871D-FD981959E4F5}"/>
              </a:ext>
            </a:extLst>
          </p:cNvPr>
          <p:cNvSpPr txBox="1"/>
          <p:nvPr/>
        </p:nvSpPr>
        <p:spPr>
          <a:xfrm rot="19519741">
            <a:off x="-99335" y="925732"/>
            <a:ext cx="3485249" cy="738664"/>
          </a:xfrm>
          <a:prstGeom prst="rect">
            <a:avLst/>
          </a:prstGeom>
          <a:noFill/>
        </p:spPr>
        <p:txBody>
          <a:bodyPr wrap="none" rtlCol="0">
            <a:spAutoFit/>
          </a:bodyPr>
          <a:lstStyle/>
          <a:p>
            <a:pPr algn="ctr"/>
            <a:r>
              <a:rPr lang="en-IT" b="1" dirty="0"/>
              <a:t>Recentissima presentazione di S.Ruffo</a:t>
            </a:r>
          </a:p>
          <a:p>
            <a:pPr algn="ctr"/>
            <a:r>
              <a:rPr lang="en-IT" b="1" dirty="0"/>
              <a:t>Presidente Commissione Biblioteche </a:t>
            </a:r>
          </a:p>
          <a:p>
            <a:pPr algn="ctr"/>
            <a:r>
              <a:rPr lang="en-IT" b="1" dirty="0"/>
              <a:t>CRUI</a:t>
            </a:r>
          </a:p>
        </p:txBody>
      </p:sp>
      <p:sp>
        <p:nvSpPr>
          <p:cNvPr id="2" name="Slide Number Placeholder 1">
            <a:extLst>
              <a:ext uri="{FF2B5EF4-FFF2-40B4-BE49-F238E27FC236}">
                <a16:creationId xmlns:a16="http://schemas.microsoft.com/office/drawing/2014/main" id="{A162C888-8B11-8D48-88F2-B006C6C2A9AF}"/>
              </a:ext>
            </a:extLst>
          </p:cNvPr>
          <p:cNvSpPr>
            <a:spLocks noGrp="1"/>
          </p:cNvSpPr>
          <p:nvPr>
            <p:ph type="sldNum" sz="quarter" idx="2"/>
          </p:nvPr>
        </p:nvSpPr>
        <p:spPr/>
        <p:txBody>
          <a:bodyPr/>
          <a:lstStyle/>
          <a:p>
            <a:fld id="{86CB4B4D-7CA3-9044-876B-883B54F8677D}" type="slidenum">
              <a:rPr lang="en-IT" smtClean="0"/>
              <a:t>67</a:t>
            </a:fld>
            <a:endParaRPr lang="en-IT"/>
          </a:p>
        </p:txBody>
      </p:sp>
    </p:spTree>
    <p:extLst>
      <p:ext uri="{BB962C8B-B14F-4D97-AF65-F5344CB8AC3E}">
        <p14:creationId xmlns:p14="http://schemas.microsoft.com/office/powerpoint/2010/main" val="1301009612"/>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81B209A1-CE24-514D-82A7-1C695532F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579" y="3606728"/>
            <a:ext cx="3487564" cy="2451600"/>
          </a:xfrm>
          <a:prstGeom prst="rect">
            <a:avLst/>
          </a:prstGeom>
        </p:spPr>
      </p:pic>
      <p:pic>
        <p:nvPicPr>
          <p:cNvPr id="14" name="Immagine 13">
            <a:extLst>
              <a:ext uri="{FF2B5EF4-FFF2-40B4-BE49-F238E27FC236}">
                <a16:creationId xmlns:a16="http://schemas.microsoft.com/office/drawing/2014/main" id="{870E2372-F4D0-1047-8D0C-0084C55AD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709" y="3606728"/>
            <a:ext cx="3487564" cy="2451600"/>
          </a:xfrm>
          <a:prstGeom prst="rect">
            <a:avLst/>
          </a:prstGeom>
        </p:spPr>
      </p:pic>
      <p:sp>
        <p:nvSpPr>
          <p:cNvPr id="99" name="Sottotitolo 2"/>
          <p:cNvSpPr txBox="1"/>
          <p:nvPr/>
        </p:nvSpPr>
        <p:spPr>
          <a:xfrm>
            <a:off x="197709" y="1149144"/>
            <a:ext cx="8744272" cy="583964"/>
          </a:xfrm>
          <a:prstGeom prst="rect">
            <a:avLst/>
          </a:prstGeom>
          <a:ln w="12700">
            <a:miter lim="400000"/>
          </a:ln>
          <a:extLst>
            <a:ext uri="{C572A759-6A51-4108-AA02-DFA0A04FC94B}">
              <ma14:wrappingTextBoxFlag xmlns="" xmlns:ma14="http://schemas.microsoft.com/office/mac/drawingml/2011/main" val="1"/>
            </a:ext>
          </a:extLst>
        </p:spPr>
        <p:txBody>
          <a:bodyPr lIns="46800" tIns="45718" rIns="45718" bIns="45718">
            <a:noAutofit/>
          </a:bodyPr>
          <a:lstStyle>
            <a:lvl1pPr algn="ctr">
              <a:spcBef>
                <a:spcPts val="300"/>
              </a:spcBef>
              <a:defRPr sz="1600">
                <a:solidFill>
                  <a:srgbClr val="02204C"/>
                </a:solidFill>
                <a:latin typeface="Arial"/>
                <a:ea typeface="Arial"/>
                <a:cs typeface="Arial"/>
                <a:sym typeface="Arial"/>
              </a:defRPr>
            </a:lvl1pPr>
          </a:lstStyle>
          <a:p>
            <a:r>
              <a:rPr lang="it-IT" sz="2800" b="1" dirty="0"/>
              <a:t>La gestione di CRUI-CARE – Fase 2</a:t>
            </a:r>
            <a:endParaRPr lang="it-IT" sz="2800" dirty="0"/>
          </a:p>
        </p:txBody>
      </p:sp>
      <p:sp>
        <p:nvSpPr>
          <p:cNvPr id="5" name="Segnaposto piè di pagina 2">
            <a:extLst>
              <a:ext uri="{FF2B5EF4-FFF2-40B4-BE49-F238E27FC236}">
                <a16:creationId xmlns:a16="http://schemas.microsoft.com/office/drawing/2014/main" id="{78B028F3-FA63-8F4E-AF41-C031A360AC36}"/>
              </a:ext>
            </a:extLst>
          </p:cNvPr>
          <p:cNvSpPr txBox="1">
            <a:spLocks/>
          </p:cNvSpPr>
          <p:nvPr/>
        </p:nvSpPr>
        <p:spPr>
          <a:xfrm>
            <a:off x="1" y="11544"/>
            <a:ext cx="9143999" cy="365125"/>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pPr algn="ctr"/>
            <a:r>
              <a:rPr lang="en-US" sz="1000">
                <a:solidFill>
                  <a:srgbClr val="02204C"/>
                </a:solidFill>
              </a:rPr>
              <a:t>The information, data and news contained in this documentation are of a strictly confidential nature. The dissemination and distribution, even partial, of the information contained therein is prohibited.</a:t>
            </a:r>
          </a:p>
        </p:txBody>
      </p:sp>
      <p:sp>
        <p:nvSpPr>
          <p:cNvPr id="8" name="Sottotitolo 2">
            <a:extLst>
              <a:ext uri="{FF2B5EF4-FFF2-40B4-BE49-F238E27FC236}">
                <a16:creationId xmlns:a16="http://schemas.microsoft.com/office/drawing/2014/main" id="{3317F275-3E76-AD44-8E46-CAD0CD6096C6}"/>
              </a:ext>
            </a:extLst>
          </p:cNvPr>
          <p:cNvSpPr txBox="1"/>
          <p:nvPr/>
        </p:nvSpPr>
        <p:spPr>
          <a:xfrm>
            <a:off x="197709" y="1733108"/>
            <a:ext cx="8850598" cy="174298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a:spcBef>
                <a:spcPts val="300"/>
              </a:spcBef>
              <a:defRPr sz="1600">
                <a:solidFill>
                  <a:srgbClr val="02204C"/>
                </a:solidFill>
                <a:latin typeface="Arial"/>
                <a:ea typeface="Arial"/>
                <a:cs typeface="Arial"/>
                <a:sym typeface="Arial"/>
              </a:defRPr>
            </a:lvl1pPr>
          </a:lstStyle>
          <a:p>
            <a:pPr marL="457200" lvl="4" indent="-457200">
              <a:spcBef>
                <a:spcPts val="600"/>
              </a:spcBef>
              <a:buFont typeface="Wingdings" pitchFamily="2" charset="2"/>
              <a:buChar char="Ø"/>
            </a:pPr>
            <a:r>
              <a:rPr lang="it-IT" sz="2400" dirty="0">
                <a:solidFill>
                  <a:srgbClr val="02204C"/>
                </a:solidFill>
                <a:latin typeface="Arial"/>
                <a:cs typeface="Arial"/>
                <a:sym typeface="Arial"/>
              </a:rPr>
              <a:t>Uno studio dell’andamento delle pubblicazioni verificherà l’impatto sui costi individuali in due passi:</a:t>
            </a:r>
          </a:p>
          <a:p>
            <a:pPr marL="762000" lvl="7" indent="-508000">
              <a:spcBef>
                <a:spcPts val="600"/>
              </a:spcBef>
              <a:buFont typeface="Wingdings" pitchFamily="2" charset="2"/>
              <a:buChar char="ü"/>
            </a:pPr>
            <a:r>
              <a:rPr lang="it-IT" sz="2400" dirty="0">
                <a:solidFill>
                  <a:srgbClr val="0070C0"/>
                </a:solidFill>
                <a:latin typeface="Arial"/>
                <a:cs typeface="Arial"/>
                <a:sym typeface="Arial"/>
              </a:rPr>
              <a:t>test e monitoraggio del comportamento delle Università</a:t>
            </a:r>
          </a:p>
          <a:p>
            <a:pPr marL="762000" lvl="7" indent="-508000">
              <a:spcBef>
                <a:spcPts val="600"/>
              </a:spcBef>
              <a:buFont typeface="Wingdings" pitchFamily="2" charset="2"/>
              <a:buChar char="ü"/>
            </a:pPr>
            <a:r>
              <a:rPr lang="it-IT" sz="2400" dirty="0">
                <a:solidFill>
                  <a:srgbClr val="FF0000"/>
                </a:solidFill>
                <a:latin typeface="Arial"/>
                <a:cs typeface="Arial"/>
                <a:sym typeface="Arial"/>
              </a:rPr>
              <a:t>correzioni della spesa individuale</a:t>
            </a:r>
          </a:p>
          <a:p>
            <a:pPr marL="457200" lvl="4" indent="-457200">
              <a:spcBef>
                <a:spcPts val="600"/>
              </a:spcBef>
              <a:buFont typeface="Wingdings" pitchFamily="2" charset="2"/>
              <a:buChar char="Ø"/>
            </a:pPr>
            <a:endParaRPr lang="en-US" sz="2400" b="1" dirty="0">
              <a:solidFill>
                <a:srgbClr val="02204C"/>
              </a:solidFill>
              <a:latin typeface="Arial"/>
              <a:cs typeface="Arial"/>
              <a:sym typeface="Arial"/>
            </a:endParaRPr>
          </a:p>
        </p:txBody>
      </p:sp>
      <p:cxnSp>
        <p:nvCxnSpPr>
          <p:cNvPr id="3" name="Connettore 2 2">
            <a:extLst>
              <a:ext uri="{FF2B5EF4-FFF2-40B4-BE49-F238E27FC236}">
                <a16:creationId xmlns:a16="http://schemas.microsoft.com/office/drawing/2014/main" id="{9FC898F2-9D18-7E42-8D83-0A8853752B9C}"/>
              </a:ext>
            </a:extLst>
          </p:cNvPr>
          <p:cNvCxnSpPr>
            <a:cxnSpLocks/>
            <a:stCxn id="13" idx="1"/>
          </p:cNvCxnSpPr>
          <p:nvPr/>
        </p:nvCxnSpPr>
        <p:spPr>
          <a:xfrm flipH="1">
            <a:off x="2252550" y="4285108"/>
            <a:ext cx="1492656" cy="599126"/>
          </a:xfrm>
          <a:prstGeom prst="straightConnector1">
            <a:avLst/>
          </a:prstGeom>
          <a:noFill/>
          <a:ln w="25400" cap="flat">
            <a:solidFill>
              <a:schemeClr val="accent1"/>
            </a:solidFill>
            <a:prstDash val="solid"/>
            <a:round/>
            <a:tailEnd type="triangle"/>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cxnSp>
      <p:sp>
        <p:nvSpPr>
          <p:cNvPr id="13" name="CasellaDiTesto 12">
            <a:extLst>
              <a:ext uri="{FF2B5EF4-FFF2-40B4-BE49-F238E27FC236}">
                <a16:creationId xmlns:a16="http://schemas.microsoft.com/office/drawing/2014/main" id="{31B3F928-B3D4-DA43-858A-3D1FF44DE223}"/>
              </a:ext>
            </a:extLst>
          </p:cNvPr>
          <p:cNvSpPr txBox="1"/>
          <p:nvPr/>
        </p:nvSpPr>
        <p:spPr>
          <a:xfrm>
            <a:off x="3745206" y="3869611"/>
            <a:ext cx="2392771" cy="830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err="1">
                <a:ln>
                  <a:noFill/>
                </a:ln>
                <a:solidFill>
                  <a:srgbClr val="000000"/>
                </a:solidFill>
                <a:effectLst/>
                <a:uFillTx/>
                <a:latin typeface="+mj-lt"/>
                <a:ea typeface="+mj-ea"/>
                <a:cs typeface="+mj-cs"/>
                <a:sym typeface="Helvetica"/>
              </a:rPr>
              <a:t>Disparità</a:t>
            </a:r>
            <a:endParaRPr kumimoji="0" lang="en-US" sz="2400" b="1" i="0" u="none" strike="noStrike" cap="none" spc="0" normalizeH="0" baseline="0" dirty="0">
              <a:ln>
                <a:noFill/>
              </a:ln>
              <a:solidFill>
                <a:srgbClr val="000000"/>
              </a:solidFill>
              <a:effectLst/>
              <a:uFillTx/>
              <a:latin typeface="+mj-lt"/>
              <a:ea typeface="+mj-ea"/>
              <a:cs typeface="+mj-cs"/>
              <a:sym typeface="Helvetica"/>
            </a:endParaRPr>
          </a:p>
          <a:p>
            <a:pPr marL="0" marR="0" indent="0" algn="l" defTabSz="4572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dirty="0">
              <a:ln>
                <a:noFill/>
              </a:ln>
              <a:solidFill>
                <a:srgbClr val="000000"/>
              </a:solidFill>
              <a:effectLst/>
              <a:uFillTx/>
              <a:latin typeface="+mj-lt"/>
              <a:ea typeface="+mj-ea"/>
              <a:cs typeface="+mj-cs"/>
              <a:sym typeface="Helvetica"/>
            </a:endParaRPr>
          </a:p>
        </p:txBody>
      </p:sp>
      <p:cxnSp>
        <p:nvCxnSpPr>
          <p:cNvPr id="15" name="Connettore 2 14">
            <a:extLst>
              <a:ext uri="{FF2B5EF4-FFF2-40B4-BE49-F238E27FC236}">
                <a16:creationId xmlns:a16="http://schemas.microsoft.com/office/drawing/2014/main" id="{41E48E09-9699-B240-9D43-31040602BE47}"/>
              </a:ext>
            </a:extLst>
          </p:cNvPr>
          <p:cNvCxnSpPr>
            <a:cxnSpLocks/>
          </p:cNvCxnSpPr>
          <p:nvPr/>
        </p:nvCxnSpPr>
        <p:spPr>
          <a:xfrm>
            <a:off x="5458729" y="4832528"/>
            <a:ext cx="1761514" cy="361733"/>
          </a:xfrm>
          <a:prstGeom prst="straightConnector1">
            <a:avLst/>
          </a:prstGeom>
          <a:noFill/>
          <a:ln w="25400" cap="flat">
            <a:solidFill>
              <a:schemeClr val="accent1"/>
            </a:solidFill>
            <a:prstDash val="solid"/>
            <a:round/>
            <a:tailEnd type="triangle"/>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cxnSp>
      <p:sp>
        <p:nvSpPr>
          <p:cNvPr id="17" name="CasellaDiTesto 16">
            <a:extLst>
              <a:ext uri="{FF2B5EF4-FFF2-40B4-BE49-F238E27FC236}">
                <a16:creationId xmlns:a16="http://schemas.microsoft.com/office/drawing/2014/main" id="{39BAA4E8-9B0B-1142-AD95-36C88C05DCA0}"/>
              </a:ext>
            </a:extLst>
          </p:cNvPr>
          <p:cNvSpPr txBox="1"/>
          <p:nvPr/>
        </p:nvSpPr>
        <p:spPr>
          <a:xfrm>
            <a:off x="3745207" y="4521423"/>
            <a:ext cx="1911230"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err="1">
                <a:ln>
                  <a:noFill/>
                </a:ln>
                <a:solidFill>
                  <a:srgbClr val="000000"/>
                </a:solidFill>
                <a:effectLst/>
                <a:uFillTx/>
                <a:latin typeface="+mj-lt"/>
                <a:ea typeface="+mj-ea"/>
                <a:cs typeface="+mj-cs"/>
                <a:sym typeface="Helvetica"/>
              </a:rPr>
              <a:t>Parità</a:t>
            </a:r>
            <a:endParaRPr kumimoji="0" lang="en-US" sz="2400" b="1" i="0" u="none" strike="noStrike" cap="none" spc="0" normalizeH="0" baseline="0" dirty="0">
              <a:ln>
                <a:noFill/>
              </a:ln>
              <a:solidFill>
                <a:srgbClr val="000000"/>
              </a:solidFill>
              <a:effectLst/>
              <a:uFillTx/>
              <a:latin typeface="+mj-lt"/>
              <a:ea typeface="+mj-ea"/>
              <a:cs typeface="+mj-cs"/>
              <a:sym typeface="Helvetica"/>
            </a:endParaRPr>
          </a:p>
        </p:txBody>
      </p:sp>
      <p:sp>
        <p:nvSpPr>
          <p:cNvPr id="11" name="TextBox 10">
            <a:extLst>
              <a:ext uri="{FF2B5EF4-FFF2-40B4-BE49-F238E27FC236}">
                <a16:creationId xmlns:a16="http://schemas.microsoft.com/office/drawing/2014/main" id="{6789CB60-98D7-3D4F-A54F-6019681D45D3}"/>
              </a:ext>
            </a:extLst>
          </p:cNvPr>
          <p:cNvSpPr txBox="1"/>
          <p:nvPr/>
        </p:nvSpPr>
        <p:spPr>
          <a:xfrm rot="19519741">
            <a:off x="-99335" y="925732"/>
            <a:ext cx="3485249" cy="738664"/>
          </a:xfrm>
          <a:prstGeom prst="rect">
            <a:avLst/>
          </a:prstGeom>
          <a:noFill/>
        </p:spPr>
        <p:txBody>
          <a:bodyPr wrap="none" rtlCol="0">
            <a:spAutoFit/>
          </a:bodyPr>
          <a:lstStyle/>
          <a:p>
            <a:pPr algn="ctr"/>
            <a:r>
              <a:rPr lang="en-IT" b="1" dirty="0"/>
              <a:t>Recentissima presentazione di S.Ruffo</a:t>
            </a:r>
          </a:p>
          <a:p>
            <a:pPr algn="ctr"/>
            <a:r>
              <a:rPr lang="en-IT" b="1" dirty="0"/>
              <a:t>Presidente Commissione Biblioteche </a:t>
            </a:r>
          </a:p>
          <a:p>
            <a:pPr algn="ctr"/>
            <a:r>
              <a:rPr lang="en-IT" b="1" dirty="0"/>
              <a:t>CRUI</a:t>
            </a:r>
          </a:p>
        </p:txBody>
      </p:sp>
      <p:sp>
        <p:nvSpPr>
          <p:cNvPr id="2" name="TextBox 1">
            <a:extLst>
              <a:ext uri="{FF2B5EF4-FFF2-40B4-BE49-F238E27FC236}">
                <a16:creationId xmlns:a16="http://schemas.microsoft.com/office/drawing/2014/main" id="{68690C2B-CBEA-4342-B7DA-7C3C3BAAB2AC}"/>
              </a:ext>
            </a:extLst>
          </p:cNvPr>
          <p:cNvSpPr txBox="1"/>
          <p:nvPr/>
        </p:nvSpPr>
        <p:spPr>
          <a:xfrm>
            <a:off x="1072512" y="6035078"/>
            <a:ext cx="2214068" cy="307777"/>
          </a:xfrm>
          <a:prstGeom prst="rect">
            <a:avLst/>
          </a:prstGeom>
          <a:noFill/>
        </p:spPr>
        <p:txBody>
          <a:bodyPr wrap="none" rtlCol="0">
            <a:spAutoFit/>
          </a:bodyPr>
          <a:lstStyle/>
          <a:p>
            <a:r>
              <a:rPr lang="en-GB" dirty="0"/>
              <a:t>S</a:t>
            </a:r>
            <a:r>
              <a:rPr lang="en-IT" dirty="0"/>
              <a:t>ottoscrittori del contratto</a:t>
            </a:r>
          </a:p>
        </p:txBody>
      </p:sp>
      <p:sp>
        <p:nvSpPr>
          <p:cNvPr id="16" name="TextBox 15">
            <a:extLst>
              <a:ext uri="{FF2B5EF4-FFF2-40B4-BE49-F238E27FC236}">
                <a16:creationId xmlns:a16="http://schemas.microsoft.com/office/drawing/2014/main" id="{74AC5AED-1E13-7F41-B411-4F63BC9EF6CF}"/>
              </a:ext>
            </a:extLst>
          </p:cNvPr>
          <p:cNvSpPr txBox="1"/>
          <p:nvPr/>
        </p:nvSpPr>
        <p:spPr>
          <a:xfrm>
            <a:off x="6113209" y="5976261"/>
            <a:ext cx="2214068" cy="307777"/>
          </a:xfrm>
          <a:prstGeom prst="rect">
            <a:avLst/>
          </a:prstGeom>
          <a:noFill/>
        </p:spPr>
        <p:txBody>
          <a:bodyPr wrap="none" rtlCol="0">
            <a:spAutoFit/>
          </a:bodyPr>
          <a:lstStyle/>
          <a:p>
            <a:r>
              <a:rPr lang="en-GB" dirty="0"/>
              <a:t>S</a:t>
            </a:r>
            <a:r>
              <a:rPr lang="en-IT" dirty="0"/>
              <a:t>ottoscrittori del contratto</a:t>
            </a:r>
          </a:p>
        </p:txBody>
      </p:sp>
      <p:sp>
        <p:nvSpPr>
          <p:cNvPr id="4" name="Slide Number Placeholder 3">
            <a:extLst>
              <a:ext uri="{FF2B5EF4-FFF2-40B4-BE49-F238E27FC236}">
                <a16:creationId xmlns:a16="http://schemas.microsoft.com/office/drawing/2014/main" id="{F983020D-2E99-4B4B-8BEA-6D131DC72889}"/>
              </a:ext>
            </a:extLst>
          </p:cNvPr>
          <p:cNvSpPr>
            <a:spLocks noGrp="1"/>
          </p:cNvSpPr>
          <p:nvPr>
            <p:ph type="sldNum" sz="quarter" idx="2"/>
          </p:nvPr>
        </p:nvSpPr>
        <p:spPr/>
        <p:txBody>
          <a:bodyPr/>
          <a:lstStyle/>
          <a:p>
            <a:fld id="{86CB4B4D-7CA3-9044-876B-883B54F8677D}" type="slidenum">
              <a:rPr lang="en-IT" smtClean="0"/>
              <a:t>68</a:t>
            </a:fld>
            <a:endParaRPr lang="en-IT"/>
          </a:p>
        </p:txBody>
      </p:sp>
    </p:spTree>
    <p:extLst>
      <p:ext uri="{BB962C8B-B14F-4D97-AF65-F5344CB8AC3E}">
        <p14:creationId xmlns:p14="http://schemas.microsoft.com/office/powerpoint/2010/main" val="1906407064"/>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12EA-1F32-2740-9461-1D17437AA9B6}"/>
              </a:ext>
            </a:extLst>
          </p:cNvPr>
          <p:cNvSpPr>
            <a:spLocks noGrp="1"/>
          </p:cNvSpPr>
          <p:nvPr>
            <p:ph type="title"/>
          </p:nvPr>
        </p:nvSpPr>
        <p:spPr/>
        <p:txBody>
          <a:bodyPr/>
          <a:lstStyle/>
          <a:p>
            <a:endParaRPr lang="en-IT"/>
          </a:p>
        </p:txBody>
      </p:sp>
      <p:sp>
        <p:nvSpPr>
          <p:cNvPr id="3" name="Text Placeholder 2">
            <a:extLst>
              <a:ext uri="{FF2B5EF4-FFF2-40B4-BE49-F238E27FC236}">
                <a16:creationId xmlns:a16="http://schemas.microsoft.com/office/drawing/2014/main" id="{D1A13D04-FAFD-4749-82E8-D9F87C698410}"/>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4D0CA63E-8862-D144-852E-BF710010AFF5}"/>
              </a:ext>
            </a:extLst>
          </p:cNvPr>
          <p:cNvSpPr>
            <a:spLocks noGrp="1"/>
          </p:cNvSpPr>
          <p:nvPr>
            <p:ph type="sldNum" sz="quarter" idx="2"/>
          </p:nvPr>
        </p:nvSpPr>
        <p:spPr/>
        <p:txBody>
          <a:bodyPr/>
          <a:lstStyle/>
          <a:p>
            <a:fld id="{86CB4B4D-7CA3-9044-876B-883B54F8677D}" type="slidenum">
              <a:rPr lang="en-IT" smtClean="0"/>
              <a:t>69</a:t>
            </a:fld>
            <a:endParaRPr lang="en-IT"/>
          </a:p>
        </p:txBody>
      </p:sp>
      <p:pic>
        <p:nvPicPr>
          <p:cNvPr id="8" name="Picture 7">
            <a:extLst>
              <a:ext uri="{FF2B5EF4-FFF2-40B4-BE49-F238E27FC236}">
                <a16:creationId xmlns:a16="http://schemas.microsoft.com/office/drawing/2014/main" id="{65D5D146-B120-654E-A4B6-3776971B1C39}"/>
              </a:ext>
            </a:extLst>
          </p:cNvPr>
          <p:cNvPicPr>
            <a:picLocks noChangeAspect="1"/>
          </p:cNvPicPr>
          <p:nvPr/>
        </p:nvPicPr>
        <p:blipFill>
          <a:blip r:embed="rId2"/>
          <a:stretch>
            <a:fillRect/>
          </a:stretch>
        </p:blipFill>
        <p:spPr>
          <a:xfrm>
            <a:off x="384033" y="457200"/>
            <a:ext cx="8147755" cy="4583112"/>
          </a:xfrm>
          <a:prstGeom prst="rect">
            <a:avLst/>
          </a:prstGeom>
        </p:spPr>
      </p:pic>
      <p:sp>
        <p:nvSpPr>
          <p:cNvPr id="9" name="TextBox 8">
            <a:extLst>
              <a:ext uri="{FF2B5EF4-FFF2-40B4-BE49-F238E27FC236}">
                <a16:creationId xmlns:a16="http://schemas.microsoft.com/office/drawing/2014/main" id="{F426B736-FFC3-E349-9272-4216B2BA7170}"/>
              </a:ext>
            </a:extLst>
          </p:cNvPr>
          <p:cNvSpPr txBox="1"/>
          <p:nvPr/>
        </p:nvSpPr>
        <p:spPr>
          <a:xfrm rot="21014378">
            <a:off x="1313508" y="5387349"/>
            <a:ext cx="5907386" cy="523220"/>
          </a:xfrm>
          <a:prstGeom prst="rect">
            <a:avLst/>
          </a:prstGeom>
          <a:noFill/>
        </p:spPr>
        <p:txBody>
          <a:bodyPr wrap="none" rtlCol="0">
            <a:spAutoFit/>
          </a:bodyPr>
          <a:lstStyle/>
          <a:p>
            <a:r>
              <a:rPr lang="en-IT" dirty="0"/>
              <a:t>Recentissima presentazione P.Galimberti (UniMI e Osservatorio CRUI)</a:t>
            </a:r>
          </a:p>
          <a:p>
            <a:r>
              <a:rPr lang="en-IT" dirty="0"/>
              <a:t>Congresso AISA </a:t>
            </a:r>
            <a:r>
              <a:rPr lang="en-IT"/>
              <a:t>Palermo 2021.10</a:t>
            </a:r>
            <a:endParaRPr lang="en-IT" dirty="0"/>
          </a:p>
        </p:txBody>
      </p:sp>
    </p:spTree>
    <p:extLst>
      <p:ext uri="{BB962C8B-B14F-4D97-AF65-F5344CB8AC3E}">
        <p14:creationId xmlns:p14="http://schemas.microsoft.com/office/powerpoint/2010/main" val="827191729"/>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3CC9-85CB-AA41-93A7-FB60A2E00AB1}"/>
              </a:ext>
            </a:extLst>
          </p:cNvPr>
          <p:cNvSpPr>
            <a:spLocks noGrp="1"/>
          </p:cNvSpPr>
          <p:nvPr>
            <p:ph type="title"/>
          </p:nvPr>
        </p:nvSpPr>
        <p:spPr>
          <a:xfrm>
            <a:off x="174661" y="274638"/>
            <a:ext cx="8188503" cy="1143000"/>
          </a:xfrm>
        </p:spPr>
        <p:txBody>
          <a:bodyPr/>
          <a:lstStyle/>
          <a:p>
            <a:r>
              <a:rPr lang="en-GB" dirty="0"/>
              <a:t>M</a:t>
            </a:r>
            <a:r>
              <a:rPr lang="en-IT" dirty="0"/>
              <a:t>odello S2O (subscribe 2 open)</a:t>
            </a:r>
            <a:br>
              <a:rPr lang="en-IT" dirty="0"/>
            </a:br>
            <a:r>
              <a:rPr lang="en-IT" sz="1600" dirty="0"/>
              <a:t>[R.Crow et al., </a:t>
            </a:r>
            <a:r>
              <a:rPr lang="en-GB" sz="1600" dirty="0">
                <a:hlinkClick r:id="rId2"/>
              </a:rPr>
              <a:t>https://onlinelibrary.wiley.com/doi/full/10.1002/leap.1262</a:t>
            </a:r>
            <a:r>
              <a:rPr lang="en-GB" sz="1600" dirty="0"/>
              <a:t> ]</a:t>
            </a:r>
            <a:endParaRPr lang="en-IT" dirty="0"/>
          </a:p>
        </p:txBody>
      </p:sp>
      <p:sp>
        <p:nvSpPr>
          <p:cNvPr id="3" name="Text Placeholder 2">
            <a:extLst>
              <a:ext uri="{FF2B5EF4-FFF2-40B4-BE49-F238E27FC236}">
                <a16:creationId xmlns:a16="http://schemas.microsoft.com/office/drawing/2014/main" id="{F363D241-9F69-C149-9326-4852FD4D366F}"/>
              </a:ext>
            </a:extLst>
          </p:cNvPr>
          <p:cNvSpPr>
            <a:spLocks noGrp="1"/>
          </p:cNvSpPr>
          <p:nvPr>
            <p:ph type="body" idx="1"/>
          </p:nvPr>
        </p:nvSpPr>
        <p:spPr>
          <a:xfrm>
            <a:off x="174661" y="1600200"/>
            <a:ext cx="7902539" cy="4800600"/>
          </a:xfrm>
        </p:spPr>
        <p:txBody>
          <a:bodyPr>
            <a:normAutofit/>
          </a:bodyPr>
          <a:lstStyle/>
          <a:p>
            <a:r>
              <a:rPr lang="en-IT" sz="3200" dirty="0"/>
              <a:t>Nel 2021 sono stati conclusi dalla CRUI contratti secondo il modello subscribe to open</a:t>
            </a:r>
          </a:p>
          <a:p>
            <a:r>
              <a:rPr lang="en-IT" sz="3200" dirty="0"/>
              <a:t>Si tratta di un modello senza APC, con abbonamento, che fornisce OA immediato sia della VOR sia della AAM</a:t>
            </a:r>
          </a:p>
          <a:p>
            <a:r>
              <a:rPr lang="en-IT" sz="3200" dirty="0"/>
              <a:t>Conforme ai principi di Plan S</a:t>
            </a:r>
          </a:p>
          <a:p>
            <a:r>
              <a:rPr lang="en-IT" sz="3200" dirty="0"/>
              <a:t>Ha richiesto un certo lavoro per assicurare conformità alla norme di gara PA.</a:t>
            </a:r>
          </a:p>
        </p:txBody>
      </p:sp>
      <p:sp>
        <p:nvSpPr>
          <p:cNvPr id="4" name="Slide Number Placeholder 3">
            <a:extLst>
              <a:ext uri="{FF2B5EF4-FFF2-40B4-BE49-F238E27FC236}">
                <a16:creationId xmlns:a16="http://schemas.microsoft.com/office/drawing/2014/main" id="{62C53C1E-3545-9643-915D-C2D73260CC2E}"/>
              </a:ext>
            </a:extLst>
          </p:cNvPr>
          <p:cNvSpPr>
            <a:spLocks noGrp="1"/>
          </p:cNvSpPr>
          <p:nvPr>
            <p:ph type="sldNum" sz="quarter" idx="2"/>
          </p:nvPr>
        </p:nvSpPr>
        <p:spPr/>
        <p:txBody>
          <a:bodyPr/>
          <a:lstStyle/>
          <a:p>
            <a:fld id="{86CB4B4D-7CA3-9044-876B-883B54F8677D}" type="slidenum">
              <a:rPr lang="en-IT" smtClean="0"/>
              <a:t>70</a:t>
            </a:fld>
            <a:endParaRPr lang="en-IT"/>
          </a:p>
        </p:txBody>
      </p:sp>
    </p:spTree>
    <p:extLst>
      <p:ext uri="{BB962C8B-B14F-4D97-AF65-F5344CB8AC3E}">
        <p14:creationId xmlns:p14="http://schemas.microsoft.com/office/powerpoint/2010/main" val="860368130"/>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tx1"/>
                </a:solidFill>
              </a:rPr>
              <a:t>    valutazione della ricerca</a:t>
            </a:r>
          </a:p>
          <a:p>
            <a:pPr marL="88900" indent="0"/>
            <a:r>
              <a:rPr lang="en-IT" sz="2800" dirty="0">
                <a:solidFill>
                  <a:schemeClr val="bg1">
                    <a:lumMod val="75000"/>
                  </a:schemeClr>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71</a:t>
            </a:fld>
            <a:endParaRPr lang="en-US"/>
          </a:p>
        </p:txBody>
      </p:sp>
    </p:spTree>
    <p:extLst>
      <p:ext uri="{BB962C8B-B14F-4D97-AF65-F5344CB8AC3E}">
        <p14:creationId xmlns:p14="http://schemas.microsoft.com/office/powerpoint/2010/main" val="5780501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99E3-2154-194E-9ACC-C1F60B4885E7}"/>
              </a:ext>
            </a:extLst>
          </p:cNvPr>
          <p:cNvSpPr>
            <a:spLocks noGrp="1"/>
          </p:cNvSpPr>
          <p:nvPr>
            <p:ph type="ctrTitle"/>
          </p:nvPr>
        </p:nvSpPr>
        <p:spPr>
          <a:xfrm>
            <a:off x="685800" y="390994"/>
            <a:ext cx="7543800" cy="943131"/>
          </a:xfrm>
        </p:spPr>
        <p:txBody>
          <a:bodyPr/>
          <a:lstStyle/>
          <a:p>
            <a:r>
              <a:rPr lang="en-IT" sz="2800" b="1" dirty="0">
                <a:latin typeface="Calibri" panose="020F0502020204030204" pitchFamily="34" charset="0"/>
                <a:cs typeface="Calibri" panose="020F0502020204030204" pitchFamily="34" charset="0"/>
              </a:rPr>
              <a:t>Valutazione della ricerca (VQR, ASN, etc) e OA</a:t>
            </a:r>
          </a:p>
        </p:txBody>
      </p:sp>
      <p:sp>
        <p:nvSpPr>
          <p:cNvPr id="3" name="Subtitle 2">
            <a:extLst>
              <a:ext uri="{FF2B5EF4-FFF2-40B4-BE49-F238E27FC236}">
                <a16:creationId xmlns:a16="http://schemas.microsoft.com/office/drawing/2014/main" id="{68C57B16-1AC1-F445-827C-A2EF0FF1A471}"/>
              </a:ext>
            </a:extLst>
          </p:cNvPr>
          <p:cNvSpPr>
            <a:spLocks noGrp="1"/>
          </p:cNvSpPr>
          <p:nvPr>
            <p:ph type="subTitle" idx="1"/>
          </p:nvPr>
        </p:nvSpPr>
        <p:spPr>
          <a:xfrm>
            <a:off x="685800" y="1701798"/>
            <a:ext cx="7266398" cy="4343401"/>
          </a:xfrm>
        </p:spPr>
        <p:txBody>
          <a:bodyPr>
            <a:normAutofit/>
          </a:bodyPr>
          <a:lstStyle/>
          <a:p>
            <a:pPr marL="431800" indent="-342900">
              <a:buFont typeface="Arial" panose="020B0604020202020204" pitchFamily="34" charset="0"/>
              <a:buChar char="•"/>
            </a:pPr>
            <a:r>
              <a:rPr lang="en-IT" dirty="0">
                <a:solidFill>
                  <a:schemeClr val="tx1"/>
                </a:solidFill>
              </a:rPr>
              <a:t>E’un lento cammino verso l’ abbandono dell’IF</a:t>
            </a:r>
          </a:p>
          <a:p>
            <a:pPr marL="431800" indent="-342900">
              <a:buFont typeface="Arial" panose="020B0604020202020204" pitchFamily="34" charset="0"/>
              <a:buChar char="•"/>
            </a:pPr>
            <a:r>
              <a:rPr lang="en-GB" dirty="0">
                <a:solidFill>
                  <a:schemeClr val="tx1"/>
                </a:solidFill>
              </a:rPr>
              <a:t>N</a:t>
            </a:r>
            <a:r>
              <a:rPr lang="en-IT" dirty="0">
                <a:solidFill>
                  <a:schemeClr val="tx1"/>
                </a:solidFill>
              </a:rPr>
              <a:t>ella VQR 2015-2019, obbligo dell’OA e deposito in archivio aperto per tutti </a:t>
            </a:r>
            <a:r>
              <a:rPr lang="en-GB" dirty="0">
                <a:solidFill>
                  <a:schemeClr val="tx1"/>
                </a:solidFill>
              </a:rPr>
              <a:t>i</a:t>
            </a:r>
            <a:r>
              <a:rPr lang="en-IT" dirty="0">
                <a:solidFill>
                  <a:schemeClr val="tx1"/>
                </a:solidFill>
              </a:rPr>
              <a:t> prodotti non OA entro giugno 2022</a:t>
            </a:r>
          </a:p>
        </p:txBody>
      </p:sp>
      <p:sp>
        <p:nvSpPr>
          <p:cNvPr id="4" name="Footer Placeholder 3">
            <a:extLst>
              <a:ext uri="{FF2B5EF4-FFF2-40B4-BE49-F238E27FC236}">
                <a16:creationId xmlns:a16="http://schemas.microsoft.com/office/drawing/2014/main" id="{9D3F45F8-AD1E-F042-A62F-CCAA76833FBC}"/>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DC208834-DEAB-9943-9CA9-C167015CD4C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72</a:t>
            </a:fld>
            <a:endParaRPr lang="en-US"/>
          </a:p>
        </p:txBody>
      </p:sp>
    </p:spTree>
    <p:extLst>
      <p:ext uri="{BB962C8B-B14F-4D97-AF65-F5344CB8AC3E}">
        <p14:creationId xmlns:p14="http://schemas.microsoft.com/office/powerpoint/2010/main" val="42809313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5F05551-94D0-D841-9B2F-8BFAB1AFBCF0}"/>
              </a:ext>
            </a:extLst>
          </p:cNvPr>
          <p:cNvPicPr>
            <a:picLocks noGrp="1" noChangeAspect="1"/>
          </p:cNvPicPr>
          <p:nvPr>
            <p:ph idx="1"/>
          </p:nvPr>
        </p:nvPicPr>
        <p:blipFill>
          <a:blip r:embed="rId2"/>
          <a:stretch>
            <a:fillRect/>
          </a:stretch>
        </p:blipFill>
        <p:spPr>
          <a:xfrm>
            <a:off x="-4733" y="206849"/>
            <a:ext cx="8450387" cy="6337790"/>
          </a:xfrm>
        </p:spPr>
      </p:pic>
      <p:sp>
        <p:nvSpPr>
          <p:cNvPr id="4" name="Footer Placeholder 3">
            <a:extLst>
              <a:ext uri="{FF2B5EF4-FFF2-40B4-BE49-F238E27FC236}">
                <a16:creationId xmlns:a16="http://schemas.microsoft.com/office/drawing/2014/main" id="{71B7257E-8D8B-194D-A14A-7A659B9845CA}"/>
              </a:ext>
            </a:extLst>
          </p:cNvPr>
          <p:cNvSpPr>
            <a:spLocks noGrp="1"/>
          </p:cNvSpPr>
          <p:nvPr>
            <p:ph type="ftr" sz="quarter" idx="11"/>
          </p:nvPr>
        </p:nvSpPr>
        <p:spPr/>
        <p:txBody>
          <a:bodyPr/>
          <a:lstStyle/>
          <a:p>
            <a:pPr algn="ctr"/>
            <a:r>
              <a:rPr lang="en-US">
                <a:solidFill>
                  <a:srgbClr val="C6E7FC"/>
                </a:solidFill>
              </a:rPr>
              <a:t>S.Bianco con R.Barbera, M.Maggi, D.Menasce, L.Patrizii - Accesso equo, aperto e sostenibile alla conoscenza - GenOA Week 2021.10.26 DOI 10.15161/oar.it/74229</a:t>
            </a:r>
            <a:endParaRPr lang="en-US" dirty="0">
              <a:solidFill>
                <a:srgbClr val="C6E7FC"/>
              </a:solidFill>
            </a:endParaRPr>
          </a:p>
        </p:txBody>
      </p:sp>
      <p:sp>
        <p:nvSpPr>
          <p:cNvPr id="5" name="Slide Number Placeholder 4">
            <a:extLst>
              <a:ext uri="{FF2B5EF4-FFF2-40B4-BE49-F238E27FC236}">
                <a16:creationId xmlns:a16="http://schemas.microsoft.com/office/drawing/2014/main" id="{562D8623-649B-5F4E-AF1E-46F6CD0AE41F}"/>
              </a:ext>
            </a:extLst>
          </p:cNvPr>
          <p:cNvSpPr>
            <a:spLocks noGrp="1"/>
          </p:cNvSpPr>
          <p:nvPr>
            <p:ph type="sldNum" sz="quarter" idx="12"/>
          </p:nvPr>
        </p:nvSpPr>
        <p:spPr/>
        <p:txBody>
          <a:bodyPr/>
          <a:lstStyle/>
          <a:p>
            <a:fld id="{BA258971-2581-1140-A045-EF224496870B}" type="slidenum">
              <a:rPr lang="en-US" smtClean="0">
                <a:latin typeface="Calibri"/>
              </a:rPr>
              <a:pPr/>
              <a:t>73</a:t>
            </a:fld>
            <a:endParaRPr lang="en-US">
              <a:latin typeface="Calibri"/>
            </a:endParaRPr>
          </a:p>
        </p:txBody>
      </p:sp>
      <p:sp>
        <p:nvSpPr>
          <p:cNvPr id="2" name="Title 1">
            <a:extLst>
              <a:ext uri="{FF2B5EF4-FFF2-40B4-BE49-F238E27FC236}">
                <a16:creationId xmlns:a16="http://schemas.microsoft.com/office/drawing/2014/main" id="{FFD1DACB-0A68-9A4A-871B-2374500C39C4}"/>
              </a:ext>
            </a:extLst>
          </p:cNvPr>
          <p:cNvSpPr>
            <a:spLocks noGrp="1"/>
          </p:cNvSpPr>
          <p:nvPr>
            <p:ph type="title"/>
          </p:nvPr>
        </p:nvSpPr>
        <p:spPr>
          <a:xfrm rot="2239085">
            <a:off x="5167332" y="4272281"/>
            <a:ext cx="3333964" cy="1143000"/>
          </a:xfrm>
        </p:spPr>
        <p:txBody>
          <a:bodyPr/>
          <a:lstStyle/>
          <a:p>
            <a:r>
              <a:rPr lang="en-IT" b="1" dirty="0"/>
              <a:t>VQR </a:t>
            </a:r>
          </a:p>
        </p:txBody>
      </p:sp>
    </p:spTree>
    <p:extLst>
      <p:ext uri="{BB962C8B-B14F-4D97-AF65-F5344CB8AC3E}">
        <p14:creationId xmlns:p14="http://schemas.microsoft.com/office/powerpoint/2010/main" val="2237259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tx1"/>
                </a:solidFill>
              </a:rPr>
              <a:t>    valutazione della ricerca</a:t>
            </a:r>
          </a:p>
          <a:p>
            <a:pPr marL="88900" indent="0"/>
            <a:r>
              <a:rPr lang="en-IT" sz="2800" dirty="0">
                <a:solidFill>
                  <a:schemeClr val="tx1"/>
                </a:solidFill>
              </a:rPr>
              <a:t>    editoria italiana</a:t>
            </a:r>
          </a:p>
          <a:p>
            <a:pPr marL="88900" indent="0"/>
            <a:r>
              <a:rPr lang="en-IT" sz="2800" dirty="0">
                <a:solidFill>
                  <a:schemeClr val="bg1">
                    <a:lumMod val="75000"/>
                  </a:schemeClr>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74</a:t>
            </a:fld>
            <a:endParaRPr lang="en-US"/>
          </a:p>
        </p:txBody>
      </p:sp>
    </p:spTree>
    <p:extLst>
      <p:ext uri="{BB962C8B-B14F-4D97-AF65-F5344CB8AC3E}">
        <p14:creationId xmlns:p14="http://schemas.microsoft.com/office/powerpoint/2010/main" val="3877164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CD2C-9A8D-4F43-AD8B-9936D3DE8EFC}"/>
              </a:ext>
            </a:extLst>
          </p:cNvPr>
          <p:cNvSpPr>
            <a:spLocks noGrp="1"/>
          </p:cNvSpPr>
          <p:nvPr>
            <p:ph type="ctrTitle"/>
          </p:nvPr>
        </p:nvSpPr>
        <p:spPr>
          <a:xfrm>
            <a:off x="565879" y="329687"/>
            <a:ext cx="7543800" cy="616678"/>
          </a:xfrm>
        </p:spPr>
        <p:txBody>
          <a:bodyPr/>
          <a:lstStyle/>
          <a:p>
            <a:r>
              <a:rPr lang="en-GB" b="1" dirty="0">
                <a:latin typeface="Calibri" panose="020F0502020204030204" pitchFamily="34" charset="0"/>
                <a:cs typeface="Calibri" panose="020F0502020204030204" pitchFamily="34" charset="0"/>
              </a:rPr>
              <a:t>e</a:t>
            </a:r>
            <a:r>
              <a:rPr lang="en-IT" b="1" dirty="0">
                <a:latin typeface="Calibri" panose="020F0502020204030204" pitchFamily="34" charset="0"/>
                <a:cs typeface="Calibri" panose="020F0502020204030204" pitchFamily="34" charset="0"/>
              </a:rPr>
              <a:t>ditoria italiana</a:t>
            </a:r>
          </a:p>
        </p:txBody>
      </p:sp>
      <p:sp>
        <p:nvSpPr>
          <p:cNvPr id="3" name="Subtitle 2">
            <a:extLst>
              <a:ext uri="{FF2B5EF4-FFF2-40B4-BE49-F238E27FC236}">
                <a16:creationId xmlns:a16="http://schemas.microsoft.com/office/drawing/2014/main" id="{BF3514AE-0DA8-1946-AA96-625A03E1B41D}"/>
              </a:ext>
            </a:extLst>
          </p:cNvPr>
          <p:cNvSpPr>
            <a:spLocks noGrp="1"/>
          </p:cNvSpPr>
          <p:nvPr>
            <p:ph type="subTitle" idx="1"/>
          </p:nvPr>
        </p:nvSpPr>
        <p:spPr>
          <a:xfrm>
            <a:off x="668620" y="832207"/>
            <a:ext cx="7324674" cy="5696106"/>
          </a:xfrm>
        </p:spPr>
        <p:txBody>
          <a:bodyPr>
            <a:normAutofit lnSpcReduction="10000"/>
          </a:bodyPr>
          <a:lstStyle/>
          <a:p>
            <a:pPr marL="88900" indent="0"/>
            <a:r>
              <a:rPr lang="en-GB" dirty="0">
                <a:solidFill>
                  <a:schemeClr val="tx1"/>
                </a:solidFill>
              </a:rPr>
              <a:t>V</a:t>
            </a:r>
            <a:r>
              <a:rPr lang="en-IT" dirty="0">
                <a:solidFill>
                  <a:schemeClr val="tx1"/>
                </a:solidFill>
              </a:rPr>
              <a:t>ivace dialogo in corso. Vedi il recentissimo commento del direttore editoriale de Il Mulino:</a:t>
            </a:r>
          </a:p>
          <a:p>
            <a:pPr marL="88900" indent="0"/>
            <a:r>
              <a:rPr lang="en-GB" sz="1400" dirty="0">
                <a:solidFill>
                  <a:schemeClr val="tx1"/>
                </a:solidFill>
              </a:rPr>
              <a:t>https://</a:t>
            </a:r>
            <a:r>
              <a:rPr lang="en-GB" sz="1400" dirty="0" err="1">
                <a:solidFill>
                  <a:schemeClr val="tx1"/>
                </a:solidFill>
              </a:rPr>
              <a:t>www.jlis.it</a:t>
            </a:r>
            <a:r>
              <a:rPr lang="en-GB" sz="1400" dirty="0">
                <a:solidFill>
                  <a:schemeClr val="tx1"/>
                </a:solidFill>
              </a:rPr>
              <a:t>/article/view/1276</a:t>
            </a:r>
            <a:endParaRPr lang="en-IT" dirty="0">
              <a:solidFill>
                <a:schemeClr val="tx1"/>
              </a:solidFill>
            </a:endParaRPr>
          </a:p>
          <a:p>
            <a:pPr marL="88900" indent="0"/>
            <a:r>
              <a:rPr lang="en-GB" dirty="0">
                <a:solidFill>
                  <a:schemeClr val="tx1"/>
                </a:solidFill>
              </a:rPr>
              <a:t>a</a:t>
            </a:r>
            <a:r>
              <a:rPr lang="en-IT" dirty="0">
                <a:solidFill>
                  <a:schemeClr val="tx1"/>
                </a:solidFill>
              </a:rPr>
              <a:t>l quale alcuni di noi hanno risposto:</a:t>
            </a:r>
          </a:p>
          <a:p>
            <a:pPr marL="88900" indent="0"/>
            <a:r>
              <a:rPr lang="en-GB" sz="1050" dirty="0">
                <a:solidFill>
                  <a:schemeClr val="tx1"/>
                </a:solidFill>
                <a:hlinkClick r:id="rId2">
                  <a:extLst>
                    <a:ext uri="{A12FA001-AC4F-418D-AE19-62706E023703}">
                      <ahyp:hlinkClr xmlns:ahyp="http://schemas.microsoft.com/office/drawing/2018/hyperlinkcolor" val="tx"/>
                    </a:ext>
                  </a:extLst>
                </a:hlinkClick>
              </a:rPr>
              <a:t>https://www.roars.it/online/accesso-aperto-e-accesso-chiuso-una-risposta-ad-andrea-angiolini-direttore-editoriale-de-il-mulino/</a:t>
            </a:r>
            <a:endParaRPr lang="en-IT" sz="1050" dirty="0">
              <a:solidFill>
                <a:schemeClr val="tx1"/>
              </a:solidFill>
            </a:endParaRPr>
          </a:p>
          <a:p>
            <a:pPr marL="88900" indent="0"/>
            <a:r>
              <a:rPr lang="en-IT" dirty="0">
                <a:solidFill>
                  <a:schemeClr val="tx1"/>
                </a:solidFill>
              </a:rPr>
              <a:t>L’ editoria italiana ha un ruolo limitato ai settori delle Scienze Umane e Sociali, comprendendo  pochissime riviste nei settori delle scienze matematiche, fisiche, naturali, ingegneria  e medicina.</a:t>
            </a:r>
          </a:p>
          <a:p>
            <a:pPr marL="88900" indent="0"/>
            <a:r>
              <a:rPr lang="en-IT" dirty="0">
                <a:solidFill>
                  <a:schemeClr val="tx1"/>
                </a:solidFill>
              </a:rPr>
              <a:t>In generale si verifica una forte opposizione al green O</a:t>
            </a:r>
            <a:r>
              <a:rPr lang="en-GB" dirty="0">
                <a:solidFill>
                  <a:schemeClr val="tx1"/>
                </a:solidFill>
              </a:rPr>
              <a:t>A e </a:t>
            </a:r>
            <a:r>
              <a:rPr lang="en-GB" dirty="0" err="1">
                <a:solidFill>
                  <a:schemeClr val="tx1"/>
                </a:solidFill>
              </a:rPr>
              <a:t>soprattutto</a:t>
            </a:r>
            <a:r>
              <a:rPr lang="en-GB" dirty="0">
                <a:solidFill>
                  <a:schemeClr val="tx1"/>
                </a:solidFill>
              </a:rPr>
              <a:t> al </a:t>
            </a:r>
            <a:r>
              <a:rPr lang="en-IT" dirty="0">
                <a:solidFill>
                  <a:schemeClr val="tx1"/>
                </a:solidFill>
              </a:rPr>
              <a:t>deposito negli archivi ad embargo zero, temendo la cancellazione degli abbonamenti.</a:t>
            </a:r>
          </a:p>
          <a:p>
            <a:pPr marL="88900" indent="0"/>
            <a:r>
              <a:rPr lang="en-IT" dirty="0">
                <a:solidFill>
                  <a:schemeClr val="tx1"/>
                </a:solidFill>
              </a:rPr>
              <a:t>Non esiste una dimostrazione del rapporto causa-effetto del deposito immediato della  AAM e la cancellazione degli abbonamenti, semmai e’vero il contrario.</a:t>
            </a:r>
          </a:p>
          <a:p>
            <a:pPr marL="88900" indent="0"/>
            <a:r>
              <a:rPr lang="en-IT" dirty="0">
                <a:solidFill>
                  <a:schemeClr val="tx1"/>
                </a:solidFill>
              </a:rPr>
              <a:t>La AAM non è sufficiente per la valutazione, è necessaria la VOR, quindi gli abbonamenti non verranno cancellati.</a:t>
            </a:r>
          </a:p>
          <a:p>
            <a:pPr marL="88900" indent="0"/>
            <a:r>
              <a:rPr lang="en-IT" dirty="0">
                <a:solidFill>
                  <a:schemeClr val="tx1"/>
                </a:solidFill>
              </a:rPr>
              <a:t>Il dialogo e’ in corso, gli editori italiani sono attori importanti sul palcoscenico dominato dagli oligopolisti globali.</a:t>
            </a:r>
          </a:p>
        </p:txBody>
      </p:sp>
      <p:sp>
        <p:nvSpPr>
          <p:cNvPr id="4" name="Footer Placeholder 3">
            <a:extLst>
              <a:ext uri="{FF2B5EF4-FFF2-40B4-BE49-F238E27FC236}">
                <a16:creationId xmlns:a16="http://schemas.microsoft.com/office/drawing/2014/main" id="{88E42BE3-F9BB-B640-A555-9C0E02E7D6CB}"/>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2356E27A-917E-3A49-97AC-CA4FEA338FA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75</a:t>
            </a:fld>
            <a:endParaRPr lang="en-US"/>
          </a:p>
        </p:txBody>
      </p:sp>
    </p:spTree>
    <p:extLst>
      <p:ext uri="{BB962C8B-B14F-4D97-AF65-F5344CB8AC3E}">
        <p14:creationId xmlns:p14="http://schemas.microsoft.com/office/powerpoint/2010/main" val="34489708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tx1"/>
                </a:solidFill>
              </a:rPr>
              <a:t>    valutazione della ricerca</a:t>
            </a:r>
          </a:p>
          <a:p>
            <a:pPr marL="88900" indent="0"/>
            <a:r>
              <a:rPr lang="en-IT" sz="2800" dirty="0">
                <a:solidFill>
                  <a:schemeClr val="tx1"/>
                </a:solidFill>
              </a:rPr>
              <a:t>    editoria italiana</a:t>
            </a:r>
          </a:p>
          <a:p>
            <a:pPr marL="88900" indent="0"/>
            <a:r>
              <a:rPr lang="en-IT" sz="2800" dirty="0">
                <a:solidFill>
                  <a:schemeClr val="tx1"/>
                </a:solidFill>
              </a:rPr>
              <a:t>    società scientifiche</a:t>
            </a:r>
          </a:p>
          <a:p>
            <a:pPr marL="88900" indent="0"/>
            <a:r>
              <a:rPr lang="en-IT" sz="2800" dirty="0">
                <a:solidFill>
                  <a:schemeClr val="bg1">
                    <a:lumMod val="75000"/>
                  </a:schemeClr>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76</a:t>
            </a:fld>
            <a:endParaRPr lang="en-US"/>
          </a:p>
        </p:txBody>
      </p:sp>
    </p:spTree>
    <p:extLst>
      <p:ext uri="{BB962C8B-B14F-4D97-AF65-F5344CB8AC3E}">
        <p14:creationId xmlns:p14="http://schemas.microsoft.com/office/powerpoint/2010/main" val="1050305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4000" b="1" dirty="0">
                <a:latin typeface="Calibri" panose="020F0502020204030204" pitchFamily="34" charset="0"/>
                <a:cs typeface="Calibri" panose="020F0502020204030204" pitchFamily="34" charset="0"/>
              </a:rPr>
              <a:t>Le </a:t>
            </a:r>
            <a:r>
              <a:rPr lang="en-US" sz="4000" b="1" dirty="0" err="1">
                <a:latin typeface="Calibri" panose="020F0502020204030204" pitchFamily="34" charset="0"/>
                <a:cs typeface="Calibri" panose="020F0502020204030204" pitchFamily="34" charset="0"/>
              </a:rPr>
              <a:t>società</a:t>
            </a:r>
            <a:r>
              <a:rPr lang="en-US" sz="4000" b="1" dirty="0">
                <a:latin typeface="Calibri" panose="020F0502020204030204" pitchFamily="34" charset="0"/>
                <a:cs typeface="Calibri" panose="020F0502020204030204" pitchFamily="34" charset="0"/>
              </a:rPr>
              <a:t> </a:t>
            </a:r>
            <a:r>
              <a:rPr lang="en-US" sz="4000" b="1" dirty="0" err="1">
                <a:latin typeface="Calibri" panose="020F0502020204030204" pitchFamily="34" charset="0"/>
                <a:cs typeface="Calibri" panose="020F0502020204030204" pitchFamily="34" charset="0"/>
              </a:rPr>
              <a:t>scientifiche</a:t>
            </a:r>
            <a:endParaRPr sz="4000" b="1" dirty="0">
              <a:latin typeface="Calibri" panose="020F0502020204030204" pitchFamily="34" charset="0"/>
              <a:cs typeface="Calibri" panose="020F0502020204030204" pitchFamily="34" charset="0"/>
            </a:endParaRPr>
          </a:p>
        </p:txBody>
      </p:sp>
      <p:sp>
        <p:nvSpPr>
          <p:cNvPr id="487" name="Google Shape;487;p32"/>
          <p:cNvSpPr txBox="1">
            <a:spLocks noGrp="1"/>
          </p:cNvSpPr>
          <p:nvPr>
            <p:ph type="body" idx="1"/>
          </p:nvPr>
        </p:nvSpPr>
        <p:spPr>
          <a:xfrm>
            <a:off x="357976" y="1203370"/>
            <a:ext cx="8685356" cy="4912203"/>
          </a:xfrm>
          <a:prstGeom prst="rect">
            <a:avLst/>
          </a:prstGeom>
          <a:noFill/>
          <a:ln>
            <a:noFill/>
          </a:ln>
        </p:spPr>
        <p:txBody>
          <a:bodyPr spcFirstLastPara="1" wrap="square" lIns="91425" tIns="45700" rIns="91425" bIns="45700" anchor="t" anchorCtr="0">
            <a:normAutofit lnSpcReduction="10000"/>
          </a:bodyPr>
          <a:lstStyle/>
          <a:p>
            <a:pPr marL="342900" lvl="0" indent="-228600" algn="l" rtl="0">
              <a:spcBef>
                <a:spcPts val="0"/>
              </a:spcBef>
              <a:spcAft>
                <a:spcPts val="0"/>
              </a:spcAft>
              <a:buSzPts val="2800"/>
              <a:buChar char="•"/>
            </a:pPr>
            <a:r>
              <a:rPr lang="en-US" sz="2800" dirty="0" err="1"/>
              <a:t>Storicamente</a:t>
            </a:r>
            <a:r>
              <a:rPr lang="en-US" sz="2800" dirty="0"/>
              <a:t> il </a:t>
            </a:r>
            <a:r>
              <a:rPr lang="en-US" sz="2800" dirty="0" err="1"/>
              <a:t>più</a:t>
            </a:r>
            <a:r>
              <a:rPr lang="en-US" sz="2800" dirty="0"/>
              <a:t> antico </a:t>
            </a:r>
            <a:r>
              <a:rPr lang="en-US" sz="2800" dirty="0" err="1"/>
              <a:t>veicolo</a:t>
            </a:r>
            <a:r>
              <a:rPr lang="en-US" sz="2800" dirty="0"/>
              <a:t> di </a:t>
            </a:r>
            <a:r>
              <a:rPr lang="en-US" sz="2800" dirty="0" err="1"/>
              <a:t>distribuzione</a:t>
            </a:r>
            <a:r>
              <a:rPr lang="en-US" sz="2800" dirty="0"/>
              <a:t> </a:t>
            </a:r>
            <a:r>
              <a:rPr lang="en-US" sz="2800" dirty="0" err="1"/>
              <a:t>organizzata</a:t>
            </a:r>
            <a:r>
              <a:rPr lang="en-US" sz="2800" dirty="0"/>
              <a:t> del </a:t>
            </a:r>
            <a:r>
              <a:rPr lang="en-US" sz="2800" dirty="0" err="1"/>
              <a:t>sapere</a:t>
            </a:r>
            <a:endParaRPr lang="en-US" sz="2800" dirty="0"/>
          </a:p>
          <a:p>
            <a:pPr marL="342900" lvl="0" indent="-228600" algn="l" rtl="0">
              <a:spcBef>
                <a:spcPts val="0"/>
              </a:spcBef>
              <a:spcAft>
                <a:spcPts val="0"/>
              </a:spcAft>
              <a:buSzPts val="2800"/>
              <a:buChar char="•"/>
            </a:pPr>
            <a:endParaRPr dirty="0"/>
          </a:p>
          <a:p>
            <a:pPr marL="342900" lvl="0" indent="-228600" algn="l" rtl="0">
              <a:spcBef>
                <a:spcPts val="560"/>
              </a:spcBef>
              <a:spcAft>
                <a:spcPts val="0"/>
              </a:spcAft>
              <a:buSzPts val="2800"/>
              <a:buChar char="•"/>
            </a:pPr>
            <a:r>
              <a:rPr lang="en-US" sz="2800" dirty="0"/>
              <a:t>no-profit/no-loss </a:t>
            </a:r>
            <a:endParaRPr dirty="0"/>
          </a:p>
          <a:p>
            <a:pPr marL="640080" lvl="1" indent="-228600" algn="l" rtl="0">
              <a:spcBef>
                <a:spcPts val="520"/>
              </a:spcBef>
              <a:spcAft>
                <a:spcPts val="0"/>
              </a:spcAft>
              <a:buSzPts val="2600"/>
              <a:buChar char="•"/>
            </a:pPr>
            <a:r>
              <a:rPr lang="en-US" sz="2600" dirty="0"/>
              <a:t>ma molto </a:t>
            </a:r>
            <a:r>
              <a:rPr lang="en-US" sz="2600" dirty="0" err="1"/>
              <a:t>dipendenti</a:t>
            </a:r>
            <a:r>
              <a:rPr lang="en-US" sz="2600" dirty="0"/>
              <a:t> dal </a:t>
            </a:r>
            <a:r>
              <a:rPr lang="en-US" sz="2600" dirty="0" err="1"/>
              <a:t>settore</a:t>
            </a:r>
            <a:r>
              <a:rPr lang="en-US" sz="2600" dirty="0"/>
              <a:t> </a:t>
            </a:r>
            <a:r>
              <a:rPr lang="en-US" sz="2600" dirty="0" err="1"/>
              <a:t>pubblicazioni</a:t>
            </a:r>
            <a:endParaRPr lang="en-US" sz="2600" dirty="0"/>
          </a:p>
          <a:p>
            <a:pPr marL="640080" lvl="1" indent="-228600" algn="l" rtl="0">
              <a:spcBef>
                <a:spcPts val="520"/>
              </a:spcBef>
              <a:spcAft>
                <a:spcPts val="0"/>
              </a:spcAft>
              <a:buSzPts val="2600"/>
              <a:buChar char="•"/>
            </a:pPr>
            <a:endParaRPr sz="2600" dirty="0"/>
          </a:p>
          <a:p>
            <a:pPr marL="342900" lvl="0" indent="-228600" algn="l" rtl="0">
              <a:spcBef>
                <a:spcPts val="560"/>
              </a:spcBef>
              <a:spcAft>
                <a:spcPts val="0"/>
              </a:spcAft>
              <a:buSzPts val="2800"/>
              <a:buChar char="•"/>
            </a:pPr>
            <a:r>
              <a:rPr lang="en-US" sz="2800" dirty="0"/>
              <a:t>molto </a:t>
            </a:r>
            <a:r>
              <a:rPr lang="en-US" sz="2800" dirty="0" err="1"/>
              <a:t>caute</a:t>
            </a:r>
            <a:r>
              <a:rPr lang="en-US" sz="2800" dirty="0"/>
              <a:t> </a:t>
            </a:r>
            <a:r>
              <a:rPr lang="en-US" sz="2800" dirty="0" err="1"/>
              <a:t>nel</a:t>
            </a:r>
            <a:r>
              <a:rPr lang="en-US" sz="2800" dirty="0"/>
              <a:t> </a:t>
            </a:r>
            <a:r>
              <a:rPr lang="en-US" sz="2800" dirty="0" err="1"/>
              <a:t>transire</a:t>
            </a:r>
            <a:r>
              <a:rPr lang="en-US" sz="2800" dirty="0"/>
              <a:t> da </a:t>
            </a:r>
            <a:r>
              <a:rPr lang="en-US" sz="2800" dirty="0" err="1"/>
              <a:t>abbonamenti</a:t>
            </a:r>
            <a:r>
              <a:rPr lang="en-US" sz="2800" dirty="0"/>
              <a:t> a APC</a:t>
            </a:r>
            <a:endParaRPr dirty="0"/>
          </a:p>
          <a:p>
            <a:pPr marL="640080" lvl="1" indent="-228600" algn="l" rtl="0">
              <a:spcBef>
                <a:spcPts val="520"/>
              </a:spcBef>
              <a:spcAft>
                <a:spcPts val="0"/>
              </a:spcAft>
              <a:buSzPts val="2600"/>
              <a:buChar char="•"/>
            </a:pPr>
            <a:r>
              <a:rPr lang="en-US" sz="2600" dirty="0"/>
              <a:t>ma molto in </a:t>
            </a:r>
            <a:r>
              <a:rPr lang="en-US" sz="2600" dirty="0" err="1"/>
              <a:t>favore</a:t>
            </a:r>
            <a:r>
              <a:rPr lang="en-US" sz="2600" dirty="0"/>
              <a:t> della </a:t>
            </a:r>
            <a:r>
              <a:rPr lang="en-US" sz="2600" dirty="0" err="1"/>
              <a:t>strada</a:t>
            </a:r>
            <a:r>
              <a:rPr lang="en-US" sz="2600" dirty="0"/>
              <a:t> green</a:t>
            </a:r>
          </a:p>
          <a:p>
            <a:pPr marL="640080" lvl="1" indent="-228600" algn="l" rtl="0">
              <a:spcBef>
                <a:spcPts val="520"/>
              </a:spcBef>
              <a:spcAft>
                <a:spcPts val="0"/>
              </a:spcAft>
              <a:buSzPts val="2600"/>
              <a:buChar char="•"/>
            </a:pPr>
            <a:endParaRPr dirty="0"/>
          </a:p>
          <a:p>
            <a:pPr marL="342900" lvl="0" indent="-228600" algn="l" rtl="0">
              <a:spcBef>
                <a:spcPts val="560"/>
              </a:spcBef>
              <a:spcAft>
                <a:spcPts val="0"/>
              </a:spcAft>
              <a:buSzPts val="2800"/>
              <a:buChar char="•"/>
            </a:pPr>
            <a:r>
              <a:rPr lang="en-US" sz="2800" dirty="0" err="1"/>
              <a:t>modello</a:t>
            </a:r>
            <a:r>
              <a:rPr lang="en-US" sz="2800" dirty="0"/>
              <a:t> non-APC e </a:t>
            </a:r>
            <a:r>
              <a:rPr lang="en-US" sz="2800" dirty="0" err="1"/>
              <a:t>conforme</a:t>
            </a:r>
            <a:r>
              <a:rPr lang="en-US" sz="2800" dirty="0"/>
              <a:t> con Plan S </a:t>
            </a:r>
            <a:r>
              <a:rPr lang="en-US" sz="2800" dirty="0" err="1"/>
              <a:t>adottato</a:t>
            </a:r>
            <a:r>
              <a:rPr lang="en-US" sz="2800" dirty="0"/>
              <a:t> da </a:t>
            </a:r>
            <a:r>
              <a:rPr lang="en-US" sz="2800" dirty="0" err="1"/>
              <a:t>Europ</a:t>
            </a:r>
            <a:r>
              <a:rPr lang="en-US" sz="2800" dirty="0"/>
              <a:t> Math Society </a:t>
            </a:r>
            <a:r>
              <a:rPr lang="en-US" sz="2000" dirty="0">
                <a:hlinkClick r:id="rId3"/>
              </a:rPr>
              <a:t>https://ems.press/subscribe-to-open</a:t>
            </a:r>
            <a:r>
              <a:rPr lang="en-US" sz="2000" dirty="0"/>
              <a:t> </a:t>
            </a:r>
            <a:endParaRPr sz="2800" dirty="0"/>
          </a:p>
        </p:txBody>
      </p:sp>
      <p:sp>
        <p:nvSpPr>
          <p:cNvPr id="2" name="Footer Placeholder 1">
            <a:extLst>
              <a:ext uri="{FF2B5EF4-FFF2-40B4-BE49-F238E27FC236}">
                <a16:creationId xmlns:a16="http://schemas.microsoft.com/office/drawing/2014/main" id="{58A059CB-1031-4040-98F3-E4A1D239B1B0}"/>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3009147-CCC9-9549-ADC0-31038D6EAA9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77</a:t>
            </a:fld>
            <a:endParaRPr lang="en-US"/>
          </a:p>
        </p:txBody>
      </p:sp>
    </p:spTree>
    <p:extLst>
      <p:ext uri="{BB962C8B-B14F-4D97-AF65-F5344CB8AC3E}">
        <p14:creationId xmlns:p14="http://schemas.microsoft.com/office/powerpoint/2010/main" val="1085144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0"/>
          <p:cNvSpPr txBox="1">
            <a:spLocks noGrp="1"/>
          </p:cNvSpPr>
          <p:nvPr>
            <p:ph type="title"/>
          </p:nvPr>
        </p:nvSpPr>
        <p:spPr>
          <a:xfrm>
            <a:off x="134223" y="2766728"/>
            <a:ext cx="2776757" cy="207121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1600" b="1" dirty="0"/>
              <a:t>Report and Toolkit to Support Learned Society Publishers Transition to Immediate Open Access</a:t>
            </a:r>
            <a:br>
              <a:rPr lang="en-US" b="1" dirty="0"/>
            </a:br>
            <a:r>
              <a:rPr lang="en-US" sz="1200" u="sng" dirty="0">
                <a:solidFill>
                  <a:schemeClr val="hlink"/>
                </a:solidFill>
                <a:hlinkClick r:id="rId3"/>
              </a:rPr>
              <a:t>https://doi.org/10.6084/m9.figshare.c.4561397</a:t>
            </a:r>
            <a:endParaRPr dirty="0"/>
          </a:p>
        </p:txBody>
      </p:sp>
      <p:pic>
        <p:nvPicPr>
          <p:cNvPr id="471" name="Google Shape;471;p30"/>
          <p:cNvPicPr preferRelativeResize="0">
            <a:picLocks noGrp="1"/>
          </p:cNvPicPr>
          <p:nvPr>
            <p:ph type="body" idx="1"/>
          </p:nvPr>
        </p:nvPicPr>
        <p:blipFill rotWithShape="1">
          <a:blip r:embed="rId4">
            <a:alphaModFix/>
          </a:blip>
          <a:srcRect/>
          <a:stretch/>
        </p:blipFill>
        <p:spPr>
          <a:xfrm>
            <a:off x="2910980" y="2020053"/>
            <a:ext cx="6098797" cy="4254911"/>
          </a:xfrm>
          <a:prstGeom prst="rect">
            <a:avLst/>
          </a:prstGeom>
          <a:noFill/>
          <a:ln>
            <a:noFill/>
          </a:ln>
        </p:spPr>
      </p:pic>
      <p:sp>
        <p:nvSpPr>
          <p:cNvPr id="7" name="Google Shape;470;p30">
            <a:extLst>
              <a:ext uri="{FF2B5EF4-FFF2-40B4-BE49-F238E27FC236}">
                <a16:creationId xmlns:a16="http://schemas.microsoft.com/office/drawing/2014/main" id="{B878DB93-825C-4105-8418-869E9A9353BC}"/>
              </a:ext>
            </a:extLst>
          </p:cNvPr>
          <p:cNvSpPr txBox="1">
            <a:spLocks/>
          </p:cNvSpPr>
          <p:nvPr/>
        </p:nvSpPr>
        <p:spPr>
          <a:xfrm>
            <a:off x="357976" y="770662"/>
            <a:ext cx="8114951" cy="1249392"/>
          </a:xfrm>
          <a:prstGeom prst="rect">
            <a:avLst/>
          </a:prstGeom>
          <a:noFill/>
          <a:ln>
            <a:noFill/>
          </a:ln>
        </p:spPr>
        <p:txBody>
          <a:bodyPr spcFirstLastPara="1" vert="horz" wrap="square" lIns="91425" tIns="45700" rIns="91425" bIns="45700" rtlCol="0" anchor="ctr" anchorCtr="0">
            <a:noAutofit/>
          </a:bodyPr>
          <a:lstStyle>
            <a:lvl1pPr lvl="0" algn="l" defTabSz="685766" rtl="0" eaLnBrk="1" latinLnBrk="0" hangingPunct="1">
              <a:lnSpc>
                <a:spcPct val="90000"/>
              </a:lnSpc>
              <a:spcBef>
                <a:spcPts val="0"/>
              </a:spcBef>
              <a:spcAft>
                <a:spcPts val="0"/>
              </a:spcAft>
              <a:buClr>
                <a:schemeClr val="dk2"/>
              </a:buClr>
              <a:buSzPts val="1800"/>
              <a:buNone/>
              <a:defRPr sz="2700" b="1" kern="1200">
                <a:solidFill>
                  <a:schemeClr val="tx1">
                    <a:lumMod val="85000"/>
                    <a:lumOff val="15000"/>
                  </a:schemeClr>
                </a:solidFill>
                <a:latin typeface="Roboto Slab" pitchFamily="2" charset="0"/>
                <a:ea typeface="Roboto Slab" pitchFamily="2" charset="0"/>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buSzPts val="4600"/>
              <a:buFont typeface="Cambria"/>
              <a:buNone/>
            </a:pPr>
            <a:r>
              <a:rPr lang="en-US" sz="3600" dirty="0"/>
              <a:t>Dal </a:t>
            </a:r>
            <a:r>
              <a:rPr lang="en-US" sz="3600" dirty="0" err="1"/>
              <a:t>sondaggio</a:t>
            </a:r>
            <a:r>
              <a:rPr lang="en-US" sz="3600" dirty="0"/>
              <a:t> di </a:t>
            </a:r>
            <a:r>
              <a:rPr lang="en-US" sz="3600" dirty="0" err="1"/>
              <a:t>cOAlition</a:t>
            </a:r>
            <a:r>
              <a:rPr lang="en-US" sz="3600" dirty="0"/>
              <a:t> S </a:t>
            </a:r>
            <a:r>
              <a:rPr lang="en-US" sz="3600" dirty="0" err="1"/>
              <a:t>rivolto</a:t>
            </a:r>
            <a:r>
              <a:rPr lang="en-US" sz="3600" dirty="0"/>
              <a:t> alle </a:t>
            </a:r>
            <a:r>
              <a:rPr lang="en-US" sz="3600" dirty="0" err="1"/>
              <a:t>società</a:t>
            </a:r>
            <a:r>
              <a:rPr lang="en-US" sz="3600" dirty="0"/>
              <a:t> </a:t>
            </a:r>
            <a:r>
              <a:rPr lang="en-US" sz="3600" dirty="0" err="1"/>
              <a:t>scientifiche</a:t>
            </a:r>
            <a:endParaRPr lang="en-US" dirty="0"/>
          </a:p>
        </p:txBody>
      </p:sp>
      <p:sp>
        <p:nvSpPr>
          <p:cNvPr id="2" name="Footer Placeholder 1">
            <a:extLst>
              <a:ext uri="{FF2B5EF4-FFF2-40B4-BE49-F238E27FC236}">
                <a16:creationId xmlns:a16="http://schemas.microsoft.com/office/drawing/2014/main" id="{98B4D207-3910-6B4F-ABF8-8842386E0FC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D8EA2DB1-751D-1A41-85A0-B0CA1FE2E65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78</a:t>
            </a:fld>
            <a:endParaRPr lang="en-US"/>
          </a:p>
        </p:txBody>
      </p:sp>
    </p:spTree>
    <p:extLst>
      <p:ext uri="{BB962C8B-B14F-4D97-AF65-F5344CB8AC3E}">
        <p14:creationId xmlns:p14="http://schemas.microsoft.com/office/powerpoint/2010/main" val="34959460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1166-4337-4F44-831E-12F1E05E0E33}"/>
              </a:ext>
            </a:extLst>
          </p:cNvPr>
          <p:cNvSpPr>
            <a:spLocks noGrp="1"/>
          </p:cNvSpPr>
          <p:nvPr>
            <p:ph type="title"/>
          </p:nvPr>
        </p:nvSpPr>
        <p:spPr>
          <a:xfrm>
            <a:off x="296355" y="462178"/>
            <a:ext cx="8147406" cy="1143000"/>
          </a:xfrm>
        </p:spPr>
        <p:txBody>
          <a:bodyPr/>
          <a:lstStyle/>
          <a:p>
            <a:r>
              <a:rPr lang="it-IT" sz="2000" b="1" dirty="0"/>
              <a:t>Una recente conferenza con alcune società scientifiche SIF, EPS, EMS 2020.07.14</a:t>
            </a:r>
            <a:br>
              <a:rPr lang="it-IT" sz="4800" dirty="0"/>
            </a:br>
            <a:endParaRPr lang="en-IT" dirty="0"/>
          </a:p>
        </p:txBody>
      </p:sp>
      <p:sp>
        <p:nvSpPr>
          <p:cNvPr id="6" name="TextBox 5">
            <a:extLst>
              <a:ext uri="{FF2B5EF4-FFF2-40B4-BE49-F238E27FC236}">
                <a16:creationId xmlns:a16="http://schemas.microsoft.com/office/drawing/2014/main" id="{42037FB4-6C48-DC41-BCFF-CCC610D7F462}"/>
              </a:ext>
            </a:extLst>
          </p:cNvPr>
          <p:cNvSpPr txBox="1"/>
          <p:nvPr/>
        </p:nvSpPr>
        <p:spPr>
          <a:xfrm>
            <a:off x="1674688" y="3051425"/>
            <a:ext cx="184731" cy="369332"/>
          </a:xfrm>
          <a:prstGeom prst="rect">
            <a:avLst/>
          </a:prstGeom>
          <a:noFill/>
        </p:spPr>
        <p:txBody>
          <a:bodyPr wrap="none" rtlCol="0">
            <a:spAutoFit/>
          </a:bodyPr>
          <a:lstStyle/>
          <a:p>
            <a:endParaRPr lang="en-IT" dirty="0"/>
          </a:p>
        </p:txBody>
      </p:sp>
      <p:pic>
        <p:nvPicPr>
          <p:cNvPr id="8" name="Picture 7">
            <a:extLst>
              <a:ext uri="{FF2B5EF4-FFF2-40B4-BE49-F238E27FC236}">
                <a16:creationId xmlns:a16="http://schemas.microsoft.com/office/drawing/2014/main" id="{145CCAF8-7E14-354F-B76E-0262533AF7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9446" b="86255"/>
          <a:stretch/>
        </p:blipFill>
        <p:spPr>
          <a:xfrm>
            <a:off x="1203678" y="1126760"/>
            <a:ext cx="6332759" cy="1360297"/>
          </a:xfrm>
          <a:prstGeom prst="rect">
            <a:avLst/>
          </a:prstGeom>
        </p:spPr>
      </p:pic>
      <p:pic>
        <p:nvPicPr>
          <p:cNvPr id="9" name="Picture 8">
            <a:extLst>
              <a:ext uri="{FF2B5EF4-FFF2-40B4-BE49-F238E27FC236}">
                <a16:creationId xmlns:a16="http://schemas.microsoft.com/office/drawing/2014/main" id="{1BE7FB42-B12C-234E-AF35-3A0B6DACE2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4494" r="23693" b="45009"/>
          <a:stretch/>
        </p:blipFill>
        <p:spPr>
          <a:xfrm>
            <a:off x="296355" y="2471486"/>
            <a:ext cx="7997696" cy="3040082"/>
          </a:xfrm>
          <a:prstGeom prst="rect">
            <a:avLst/>
          </a:prstGeom>
        </p:spPr>
      </p:pic>
      <p:sp>
        <p:nvSpPr>
          <p:cNvPr id="7" name="Oval 6">
            <a:extLst>
              <a:ext uri="{FF2B5EF4-FFF2-40B4-BE49-F238E27FC236}">
                <a16:creationId xmlns:a16="http://schemas.microsoft.com/office/drawing/2014/main" id="{EA06C8A3-0EC0-8E40-B493-DD0AE01EE507}"/>
              </a:ext>
            </a:extLst>
          </p:cNvPr>
          <p:cNvSpPr/>
          <p:nvPr/>
        </p:nvSpPr>
        <p:spPr>
          <a:xfrm>
            <a:off x="152446" y="2901014"/>
            <a:ext cx="6669594" cy="2688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sp>
        <p:nvSpPr>
          <p:cNvPr id="10" name="Oval 9">
            <a:extLst>
              <a:ext uri="{FF2B5EF4-FFF2-40B4-BE49-F238E27FC236}">
                <a16:creationId xmlns:a16="http://schemas.microsoft.com/office/drawing/2014/main" id="{737EE899-F866-F249-859B-D8F2FBC68C91}"/>
              </a:ext>
            </a:extLst>
          </p:cNvPr>
          <p:cNvSpPr/>
          <p:nvPr/>
        </p:nvSpPr>
        <p:spPr>
          <a:xfrm>
            <a:off x="304846" y="3649310"/>
            <a:ext cx="6669594" cy="2688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sp>
        <p:nvSpPr>
          <p:cNvPr id="11" name="Oval 10">
            <a:extLst>
              <a:ext uri="{FF2B5EF4-FFF2-40B4-BE49-F238E27FC236}">
                <a16:creationId xmlns:a16="http://schemas.microsoft.com/office/drawing/2014/main" id="{81EF0A03-9F15-724A-8D74-D1DEEC322B66}"/>
              </a:ext>
            </a:extLst>
          </p:cNvPr>
          <p:cNvSpPr/>
          <p:nvPr/>
        </p:nvSpPr>
        <p:spPr>
          <a:xfrm>
            <a:off x="304846" y="4666452"/>
            <a:ext cx="6669594" cy="2688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sp>
        <p:nvSpPr>
          <p:cNvPr id="12" name="Oval 11">
            <a:extLst>
              <a:ext uri="{FF2B5EF4-FFF2-40B4-BE49-F238E27FC236}">
                <a16:creationId xmlns:a16="http://schemas.microsoft.com/office/drawing/2014/main" id="{5AB0E2FC-B6E2-2641-9986-FA26087B13A2}"/>
              </a:ext>
            </a:extLst>
          </p:cNvPr>
          <p:cNvSpPr/>
          <p:nvPr/>
        </p:nvSpPr>
        <p:spPr>
          <a:xfrm>
            <a:off x="304846" y="4933581"/>
            <a:ext cx="7561886" cy="2688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sp>
        <p:nvSpPr>
          <p:cNvPr id="13" name="TextBox 12">
            <a:extLst>
              <a:ext uri="{FF2B5EF4-FFF2-40B4-BE49-F238E27FC236}">
                <a16:creationId xmlns:a16="http://schemas.microsoft.com/office/drawing/2014/main" id="{A4D4272B-CA3E-6F4F-9298-BD2E654EF695}"/>
              </a:ext>
            </a:extLst>
          </p:cNvPr>
          <p:cNvSpPr txBox="1"/>
          <p:nvPr/>
        </p:nvSpPr>
        <p:spPr>
          <a:xfrm>
            <a:off x="304846" y="1156028"/>
            <a:ext cx="8842485" cy="369332"/>
          </a:xfrm>
          <a:prstGeom prst="rect">
            <a:avLst/>
          </a:prstGeom>
          <a:noFill/>
        </p:spPr>
        <p:txBody>
          <a:bodyPr wrap="none" rtlCol="0">
            <a:spAutoFit/>
          </a:bodyPr>
          <a:lstStyle/>
          <a:p>
            <a:r>
              <a:rPr lang="en-IT" dirty="0">
                <a:latin typeface="Fira Sans" panose="020B0604020202020204" charset="0"/>
              </a:rPr>
              <a:t>Organizzato da GSSI con collaborazione di UMI e INFN (P.Marcati,  B.Nelli, S.Bianco)</a:t>
            </a:r>
          </a:p>
        </p:txBody>
      </p:sp>
      <p:sp>
        <p:nvSpPr>
          <p:cNvPr id="3" name="Content Placeholder 2">
            <a:extLst>
              <a:ext uri="{FF2B5EF4-FFF2-40B4-BE49-F238E27FC236}">
                <a16:creationId xmlns:a16="http://schemas.microsoft.com/office/drawing/2014/main" id="{1A8C1BB1-55D2-AA43-AC66-8DDCB1AA376E}"/>
              </a:ext>
            </a:extLst>
          </p:cNvPr>
          <p:cNvSpPr>
            <a:spLocks noGrp="1"/>
          </p:cNvSpPr>
          <p:nvPr>
            <p:ph idx="1"/>
          </p:nvPr>
        </p:nvSpPr>
        <p:spPr>
          <a:xfrm>
            <a:off x="304846" y="5597437"/>
            <a:ext cx="8462037" cy="706571"/>
          </a:xfrm>
        </p:spPr>
        <p:txBody>
          <a:bodyPr>
            <a:normAutofit/>
          </a:bodyPr>
          <a:lstStyle/>
          <a:p>
            <a:pPr marL="114300" indent="0">
              <a:buNone/>
            </a:pPr>
            <a:r>
              <a:rPr lang="en-GB" sz="1400" dirty="0">
                <a:solidFill>
                  <a:srgbClr val="3385C3"/>
                </a:solidFill>
                <a:hlinkClick r:id="rId3">
                  <a:extLst>
                    <a:ext uri="{A12FA001-AC4F-418D-AE19-62706E023703}">
                      <ahyp:hlinkClr xmlns:ahyp="http://schemas.microsoft.com/office/drawing/2018/hyperlinkcolor" val="tx"/>
                    </a:ext>
                  </a:extLst>
                </a:hlinkClick>
              </a:rPr>
              <a:t>https://www.gssi.it/seminars/seminars-and-events-2020/item/9917-workshop-on-green-open-access-transformative-agreements-and-plans</a:t>
            </a:r>
            <a:r>
              <a:rPr lang="en-GB" sz="1400" dirty="0">
                <a:solidFill>
                  <a:srgbClr val="3385C3"/>
                </a:solidFill>
              </a:rPr>
              <a:t> </a:t>
            </a:r>
            <a:endParaRPr lang="en-IT" sz="1400" dirty="0">
              <a:solidFill>
                <a:srgbClr val="3385C3"/>
              </a:solidFill>
            </a:endParaRPr>
          </a:p>
        </p:txBody>
      </p:sp>
      <p:sp>
        <p:nvSpPr>
          <p:cNvPr id="4" name="Footer Placeholder 3">
            <a:extLst>
              <a:ext uri="{FF2B5EF4-FFF2-40B4-BE49-F238E27FC236}">
                <a16:creationId xmlns:a16="http://schemas.microsoft.com/office/drawing/2014/main" id="{A4DF265B-F9BC-4840-ADCA-32F40B492315}"/>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5" name="Slide Number Placeholder 4">
            <a:extLst>
              <a:ext uri="{FF2B5EF4-FFF2-40B4-BE49-F238E27FC236}">
                <a16:creationId xmlns:a16="http://schemas.microsoft.com/office/drawing/2014/main" id="{20FB4A83-9E3A-5444-B103-5E8440D23A9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79</a:t>
            </a:fld>
            <a:endParaRPr lang="en-US"/>
          </a:p>
        </p:txBody>
      </p:sp>
    </p:spTree>
    <p:extLst>
      <p:ext uri="{BB962C8B-B14F-4D97-AF65-F5344CB8AC3E}">
        <p14:creationId xmlns:p14="http://schemas.microsoft.com/office/powerpoint/2010/main" val="2767429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0" name="Google Shape;520;p35"/>
          <p:cNvSpPr txBox="1">
            <a:spLocks noGrp="1"/>
          </p:cNvSpPr>
          <p:nvPr>
            <p:ph type="body" idx="1"/>
          </p:nvPr>
        </p:nvSpPr>
        <p:spPr>
          <a:xfrm>
            <a:off x="91535" y="779217"/>
            <a:ext cx="8775629" cy="615069"/>
          </a:xfrm>
          <a:prstGeom prst="rect">
            <a:avLst/>
          </a:prstGeom>
          <a:noFill/>
          <a:ln>
            <a:noFill/>
          </a:ln>
        </p:spPr>
        <p:txBody>
          <a:bodyPr spcFirstLastPara="1" wrap="square" lIns="91425" tIns="45700" rIns="91425" bIns="45700" anchor="t" anchorCtr="0">
            <a:normAutofit/>
          </a:bodyPr>
          <a:lstStyle/>
          <a:p>
            <a:pPr marL="114300" lvl="0" indent="0" rtl="0">
              <a:spcBef>
                <a:spcPts val="0"/>
              </a:spcBef>
              <a:spcAft>
                <a:spcPts val="0"/>
              </a:spcAft>
              <a:buSzPts val="1400"/>
              <a:buNone/>
            </a:pPr>
            <a:r>
              <a:rPr lang="en-US" sz="1400" dirty="0" err="1"/>
              <a:t>S.Bianco</a:t>
            </a:r>
            <a:r>
              <a:rPr lang="en-US" sz="1400" dirty="0"/>
              <a:t>, </a:t>
            </a:r>
            <a:r>
              <a:rPr lang="en-US" sz="1400" dirty="0" err="1"/>
              <a:t>L.Patrizii</a:t>
            </a:r>
            <a:r>
              <a:rPr lang="en-US" sz="1400" dirty="0"/>
              <a:t>, “Plan S e le </a:t>
            </a:r>
            <a:r>
              <a:rPr lang="en-US" sz="1400" dirty="0" err="1"/>
              <a:t>societa</a:t>
            </a:r>
            <a:r>
              <a:rPr lang="en-US" sz="1400" dirty="0"/>
              <a:t>’ </a:t>
            </a:r>
            <a:r>
              <a:rPr lang="en-US" sz="1400" dirty="0" err="1"/>
              <a:t>scientifiche</a:t>
            </a:r>
            <a:r>
              <a:rPr lang="en-US" sz="1400" dirty="0"/>
              <a:t> –Una </a:t>
            </a:r>
            <a:r>
              <a:rPr lang="en-US" sz="1400" dirty="0" err="1"/>
              <a:t>rivoluzione</a:t>
            </a:r>
            <a:r>
              <a:rPr lang="en-US" sz="1400" dirty="0"/>
              <a:t> per </a:t>
            </a:r>
            <a:r>
              <a:rPr lang="en-US" sz="1400" dirty="0" err="1"/>
              <a:t>l’Open</a:t>
            </a:r>
            <a:r>
              <a:rPr lang="en-US" sz="1400" dirty="0"/>
              <a:t> Access ? ”, Il Nuovo </a:t>
            </a:r>
            <a:r>
              <a:rPr lang="en-US" sz="1400" dirty="0" err="1"/>
              <a:t>Saggiatore</a:t>
            </a:r>
            <a:r>
              <a:rPr lang="en-US" sz="1400" dirty="0"/>
              <a:t> 2020 </a:t>
            </a:r>
            <a:r>
              <a:rPr lang="en-US" sz="1400" u="sng" dirty="0">
                <a:solidFill>
                  <a:schemeClr val="hlink"/>
                </a:solidFill>
                <a:hlinkClick r:id="rId3"/>
              </a:rPr>
              <a:t>https://doi.org/10.15161/oar.it/23538</a:t>
            </a:r>
            <a:endParaRPr sz="1400" dirty="0"/>
          </a:p>
          <a:p>
            <a:pPr marL="342900" lvl="0" indent="-88900" algn="l" rtl="0">
              <a:spcBef>
                <a:spcPts val="440"/>
              </a:spcBef>
              <a:spcAft>
                <a:spcPts val="0"/>
              </a:spcAft>
              <a:buSzPts val="2200"/>
              <a:buNone/>
            </a:pPr>
            <a:endParaRPr b="1" dirty="0"/>
          </a:p>
          <a:p>
            <a:pPr marL="342900" lvl="0" indent="-88900" algn="l" rtl="0">
              <a:spcBef>
                <a:spcPts val="440"/>
              </a:spcBef>
              <a:spcAft>
                <a:spcPts val="0"/>
              </a:spcAft>
              <a:buSzPts val="2200"/>
              <a:buNone/>
            </a:pPr>
            <a:endParaRPr dirty="0"/>
          </a:p>
        </p:txBody>
      </p:sp>
      <p:sp>
        <p:nvSpPr>
          <p:cNvPr id="522" name="Google Shape;522;p35"/>
          <p:cNvSpPr>
            <a:spLocks noGrp="1"/>
          </p:cNvSpPr>
          <p:nvPr>
            <p:ph type="sldNum" idx="4294967295"/>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latin typeface="Calibri"/>
                <a:ea typeface="Calibri"/>
                <a:cs typeface="Calibri"/>
                <a:sym typeface="Calibri"/>
              </a:rPr>
              <a:t>80</a:t>
            </a:fld>
            <a:endParaRPr>
              <a:latin typeface="Calibri"/>
              <a:ea typeface="Calibri"/>
              <a:cs typeface="Calibri"/>
              <a:sym typeface="Calibri"/>
            </a:endParaRPr>
          </a:p>
        </p:txBody>
      </p:sp>
      <p:pic>
        <p:nvPicPr>
          <p:cNvPr id="523" name="Google Shape;523;p35"/>
          <p:cNvPicPr preferRelativeResize="0"/>
          <p:nvPr/>
        </p:nvPicPr>
        <p:blipFill rotWithShape="1">
          <a:blip r:embed="rId4">
            <a:alphaModFix/>
          </a:blip>
          <a:srcRect/>
          <a:stretch/>
        </p:blipFill>
        <p:spPr>
          <a:xfrm>
            <a:off x="155720" y="1685991"/>
            <a:ext cx="3753550" cy="3129290"/>
          </a:xfrm>
          <a:prstGeom prst="rect">
            <a:avLst/>
          </a:prstGeom>
          <a:noFill/>
          <a:ln>
            <a:noFill/>
          </a:ln>
        </p:spPr>
      </p:pic>
      <p:pic>
        <p:nvPicPr>
          <p:cNvPr id="524" name="Google Shape;524;p35"/>
          <p:cNvPicPr preferRelativeResize="0"/>
          <p:nvPr/>
        </p:nvPicPr>
        <p:blipFill rotWithShape="1">
          <a:blip r:embed="rId5">
            <a:alphaModFix/>
          </a:blip>
          <a:srcRect/>
          <a:stretch/>
        </p:blipFill>
        <p:spPr>
          <a:xfrm>
            <a:off x="4093827" y="1614488"/>
            <a:ext cx="4894453" cy="4279234"/>
          </a:xfrm>
          <a:prstGeom prst="rect">
            <a:avLst/>
          </a:prstGeom>
          <a:noFill/>
          <a:ln>
            <a:noFill/>
          </a:ln>
        </p:spPr>
      </p:pic>
      <p:sp>
        <p:nvSpPr>
          <p:cNvPr id="2" name="Footer Placeholder 1">
            <a:extLst>
              <a:ext uri="{FF2B5EF4-FFF2-40B4-BE49-F238E27FC236}">
                <a16:creationId xmlns:a16="http://schemas.microsoft.com/office/drawing/2014/main" id="{B2BCD469-45FE-BB47-8935-D0ED8AA35CF0}"/>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TextBox 2">
            <a:extLst>
              <a:ext uri="{FF2B5EF4-FFF2-40B4-BE49-F238E27FC236}">
                <a16:creationId xmlns:a16="http://schemas.microsoft.com/office/drawing/2014/main" id="{FE007879-DCB5-5849-8844-23C7064A24F0}"/>
              </a:ext>
            </a:extLst>
          </p:cNvPr>
          <p:cNvSpPr txBox="1"/>
          <p:nvPr/>
        </p:nvSpPr>
        <p:spPr>
          <a:xfrm>
            <a:off x="236305" y="251238"/>
            <a:ext cx="1685077" cy="307777"/>
          </a:xfrm>
          <a:prstGeom prst="rect">
            <a:avLst/>
          </a:prstGeom>
          <a:noFill/>
        </p:spPr>
        <p:txBody>
          <a:bodyPr wrap="none" rtlCol="0">
            <a:spAutoFit/>
          </a:bodyPr>
          <a:lstStyle/>
          <a:p>
            <a:r>
              <a:rPr lang="en-IT" b="1" dirty="0"/>
              <a:t>Approfondimento</a:t>
            </a:r>
          </a:p>
        </p:txBody>
      </p:sp>
    </p:spTree>
    <p:extLst>
      <p:ext uri="{BB962C8B-B14F-4D97-AF65-F5344CB8AC3E}">
        <p14:creationId xmlns:p14="http://schemas.microsoft.com/office/powerpoint/2010/main" val="994306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33"/>
          <p:cNvSpPr txBox="1">
            <a:spLocks noGrp="1"/>
          </p:cNvSpPr>
          <p:nvPr>
            <p:ph type="title"/>
          </p:nvPr>
        </p:nvSpPr>
        <p:spPr>
          <a:xfrm>
            <a:off x="463422" y="387252"/>
            <a:ext cx="7620000" cy="60589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2400"/>
              <a:buFont typeface="Cambria"/>
              <a:buNone/>
            </a:pPr>
            <a:r>
              <a:rPr lang="en-US" sz="2000" dirty="0"/>
              <a:t>Stefano Bianco, </a:t>
            </a:r>
            <a:r>
              <a:rPr lang="en-US" sz="2000" dirty="0" err="1"/>
              <a:t>doi</a:t>
            </a:r>
            <a:r>
              <a:rPr lang="en-US" sz="2000" dirty="0"/>
              <a:t>: 10.15161/oar.it/1510565379.35 </a:t>
            </a:r>
            <a:endParaRPr sz="2000" dirty="0"/>
          </a:p>
        </p:txBody>
      </p:sp>
      <p:pic>
        <p:nvPicPr>
          <p:cNvPr id="495" name="Google Shape;495;p33" descr="PRESENTATIONINFN-2017-011.pptx.pdf"/>
          <p:cNvPicPr preferRelativeResize="0">
            <a:picLocks noGrp="1"/>
          </p:cNvPicPr>
          <p:nvPr>
            <p:ph type="body" idx="1"/>
          </p:nvPr>
        </p:nvPicPr>
        <p:blipFill rotWithShape="1">
          <a:blip r:embed="rId3">
            <a:alphaModFix/>
          </a:blip>
          <a:srcRect t="5424" r="13829" b="5423"/>
          <a:stretch/>
        </p:blipFill>
        <p:spPr>
          <a:xfrm>
            <a:off x="646164" y="942316"/>
            <a:ext cx="7619999" cy="5380109"/>
          </a:xfrm>
          <a:prstGeom prst="rect">
            <a:avLst/>
          </a:prstGeom>
          <a:noFill/>
          <a:ln>
            <a:noFill/>
          </a:ln>
        </p:spPr>
      </p:pic>
      <p:sp>
        <p:nvSpPr>
          <p:cNvPr id="498" name="Google Shape;498;p33"/>
          <p:cNvSpPr/>
          <p:nvPr/>
        </p:nvSpPr>
        <p:spPr>
          <a:xfrm>
            <a:off x="161418" y="2069018"/>
            <a:ext cx="3471333" cy="474133"/>
          </a:xfrm>
          <a:prstGeom prst="rect">
            <a:avLst/>
          </a:prstGeom>
          <a:solidFill>
            <a:schemeClr val="lt1"/>
          </a:solidFill>
          <a:ln>
            <a:noFill/>
          </a:ln>
          <a:effectLst>
            <a:outerShdw blurRad="50800" dist="25400" algn="bl"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9" name="Google Shape;499;p33"/>
          <p:cNvSpPr txBox="1"/>
          <p:nvPr/>
        </p:nvSpPr>
        <p:spPr>
          <a:xfrm rot="2046259">
            <a:off x="3460579" y="5734134"/>
            <a:ext cx="3005498"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1" dirty="0" err="1">
                <a:solidFill>
                  <a:schemeClr val="dk1"/>
                </a:solidFill>
                <a:latin typeface="Fira Sans" panose="020B0604020202020204" charset="0"/>
                <a:ea typeface="Calibri"/>
                <a:cs typeface="Calibri"/>
                <a:sym typeface="Calibri"/>
              </a:rPr>
              <a:t>Pubblicazioni</a:t>
            </a:r>
            <a:r>
              <a:rPr lang="en-US" b="1" dirty="0">
                <a:solidFill>
                  <a:schemeClr val="dk1"/>
                </a:solidFill>
                <a:latin typeface="Fira Sans" panose="020B0604020202020204" charset="0"/>
                <a:ea typeface="Calibri"/>
                <a:cs typeface="Calibri"/>
                <a:sym typeface="Calibri"/>
              </a:rPr>
              <a:t> </a:t>
            </a:r>
            <a:r>
              <a:rPr lang="en-US" b="1" dirty="0" err="1">
                <a:solidFill>
                  <a:schemeClr val="dk1"/>
                </a:solidFill>
                <a:latin typeface="Fira Sans" panose="020B0604020202020204" charset="0"/>
                <a:ea typeface="Calibri"/>
                <a:cs typeface="Calibri"/>
                <a:sym typeface="Calibri"/>
              </a:rPr>
              <a:t>scientifiche</a:t>
            </a:r>
            <a:endParaRPr sz="1100" b="1" dirty="0">
              <a:latin typeface="Fira Sans" panose="020B0604020202020204" charset="0"/>
            </a:endParaRPr>
          </a:p>
        </p:txBody>
      </p:sp>
      <p:sp>
        <p:nvSpPr>
          <p:cNvPr id="2" name="TextBox 1">
            <a:extLst>
              <a:ext uri="{FF2B5EF4-FFF2-40B4-BE49-F238E27FC236}">
                <a16:creationId xmlns:a16="http://schemas.microsoft.com/office/drawing/2014/main" id="{6481703D-34D5-7046-8973-DCBFEB6614B6}"/>
              </a:ext>
            </a:extLst>
          </p:cNvPr>
          <p:cNvSpPr txBox="1"/>
          <p:nvPr/>
        </p:nvSpPr>
        <p:spPr>
          <a:xfrm>
            <a:off x="161418" y="2069018"/>
            <a:ext cx="3236784" cy="369332"/>
          </a:xfrm>
          <a:prstGeom prst="rect">
            <a:avLst/>
          </a:prstGeom>
          <a:noFill/>
        </p:spPr>
        <p:txBody>
          <a:bodyPr wrap="none" rtlCol="0">
            <a:spAutoFit/>
          </a:bodyPr>
          <a:lstStyle/>
          <a:p>
            <a:r>
              <a:rPr lang="en-IT" b="1" dirty="0">
                <a:latin typeface="Roboto Slab" panose="020B0604020202020204" charset="0"/>
                <a:ea typeface="Roboto Slab" panose="020B0604020202020204" charset="0"/>
              </a:rPr>
              <a:t>American Physical Society  </a:t>
            </a:r>
          </a:p>
        </p:txBody>
      </p:sp>
      <p:sp>
        <p:nvSpPr>
          <p:cNvPr id="3" name="Footer Placeholder 2">
            <a:extLst>
              <a:ext uri="{FF2B5EF4-FFF2-40B4-BE49-F238E27FC236}">
                <a16:creationId xmlns:a16="http://schemas.microsoft.com/office/drawing/2014/main" id="{5396D830-7BC5-4744-9153-2D491B77DC68}"/>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F14E8431-10BB-CB4B-A78B-6DCC216A05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81</a:t>
            </a:fld>
            <a:endParaRPr lang="en-US"/>
          </a:p>
        </p:txBody>
      </p:sp>
      <p:sp>
        <p:nvSpPr>
          <p:cNvPr id="11" name="Google Shape;499;p33">
            <a:extLst>
              <a:ext uri="{FF2B5EF4-FFF2-40B4-BE49-F238E27FC236}">
                <a16:creationId xmlns:a16="http://schemas.microsoft.com/office/drawing/2014/main" id="{0875A371-1F4B-3F45-8FBB-5F4CC2A6A23D}"/>
              </a:ext>
            </a:extLst>
          </p:cNvPr>
          <p:cNvSpPr txBox="1"/>
          <p:nvPr/>
        </p:nvSpPr>
        <p:spPr>
          <a:xfrm rot="2046259">
            <a:off x="7474156" y="5154238"/>
            <a:ext cx="786288"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b="1" dirty="0" err="1">
                <a:solidFill>
                  <a:schemeClr val="dk1"/>
                </a:solidFill>
                <a:latin typeface="Fira Sans" panose="020B0604020202020204" charset="0"/>
                <a:cs typeface="Calibri"/>
                <a:sym typeface="Calibri"/>
              </a:rPr>
              <a:t>Totale</a:t>
            </a:r>
            <a:endParaRPr sz="1100" b="1" dirty="0">
              <a:latin typeface="Fira Sans" panose="020B0604020202020204" charset="0"/>
            </a:endParaRPr>
          </a:p>
        </p:txBody>
      </p:sp>
    </p:spTree>
    <p:extLst>
      <p:ext uri="{BB962C8B-B14F-4D97-AF65-F5344CB8AC3E}">
        <p14:creationId xmlns:p14="http://schemas.microsoft.com/office/powerpoint/2010/main" val="29369556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D-OABackrounder.pdf.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8509" t="24945" r="2456"/>
          <a:stretch/>
        </p:blipFill>
        <p:spPr>
          <a:xfrm rot="16200000">
            <a:off x="1510225" y="-362729"/>
            <a:ext cx="5574960" cy="7683650"/>
          </a:xfrm>
        </p:spPr>
      </p:pic>
      <p:sp>
        <p:nvSpPr>
          <p:cNvPr id="7" name="TextBox 6"/>
          <p:cNvSpPr txBox="1"/>
          <p:nvPr/>
        </p:nvSpPr>
        <p:spPr>
          <a:xfrm rot="16200000">
            <a:off x="6149820" y="3896860"/>
            <a:ext cx="4014240" cy="369332"/>
          </a:xfrm>
          <a:prstGeom prst="rect">
            <a:avLst/>
          </a:prstGeom>
          <a:noFill/>
        </p:spPr>
        <p:txBody>
          <a:bodyPr wrap="none" rtlCol="0">
            <a:spAutoFit/>
          </a:bodyPr>
          <a:lstStyle/>
          <a:p>
            <a:r>
              <a:rPr lang="en-US" dirty="0">
                <a:solidFill>
                  <a:srgbClr val="FF0000"/>
                </a:solidFill>
                <a:latin typeface="Fira Sans" panose="020B0604020202020204" charset="0"/>
              </a:rPr>
              <a:t>Courtesy of </a:t>
            </a:r>
            <a:r>
              <a:rPr lang="en-US" dirty="0" err="1">
                <a:solidFill>
                  <a:srgbClr val="FF0000"/>
                </a:solidFill>
                <a:latin typeface="Fira Sans" panose="020B0604020202020204" charset="0"/>
              </a:rPr>
              <a:t>A.Kohls</a:t>
            </a:r>
            <a:r>
              <a:rPr lang="en-US" dirty="0">
                <a:solidFill>
                  <a:srgbClr val="FF0000"/>
                </a:solidFill>
                <a:latin typeface="Fira Sans" panose="020B0604020202020204" charset="0"/>
              </a:rPr>
              <a:t> and </a:t>
            </a:r>
            <a:r>
              <a:rPr lang="en-US" dirty="0" err="1">
                <a:solidFill>
                  <a:srgbClr val="FF0000"/>
                </a:solidFill>
                <a:latin typeface="Fira Sans" panose="020B0604020202020204" charset="0"/>
              </a:rPr>
              <a:t>S.Mele</a:t>
            </a:r>
            <a:r>
              <a:rPr lang="en-US" dirty="0">
                <a:solidFill>
                  <a:srgbClr val="FF0000"/>
                </a:solidFill>
                <a:latin typeface="Fira Sans" panose="020B0604020202020204" charset="0"/>
              </a:rPr>
              <a:t> CERN</a:t>
            </a:r>
          </a:p>
        </p:txBody>
      </p:sp>
      <p:sp>
        <p:nvSpPr>
          <p:cNvPr id="8" name="Title 1"/>
          <p:cNvSpPr txBox="1">
            <a:spLocks/>
          </p:cNvSpPr>
          <p:nvPr/>
        </p:nvSpPr>
        <p:spPr>
          <a:xfrm>
            <a:off x="157244" y="641116"/>
            <a:ext cx="5216965" cy="85010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3600" b="1" dirty="0">
                <a:solidFill>
                  <a:srgbClr val="FF0000"/>
                </a:solidFill>
                <a:latin typeface="Roboto Slab" panose="020B0604020202020204" charset="0"/>
                <a:ea typeface="Roboto Slab" panose="020B0604020202020204" charset="0"/>
              </a:rPr>
              <a:t>How much do publishers make ?</a:t>
            </a:r>
            <a:br>
              <a:rPr lang="en-US" sz="3600" b="1" dirty="0">
                <a:solidFill>
                  <a:srgbClr val="FF0000"/>
                </a:solidFill>
                <a:latin typeface="Roboto Slab" panose="020B0604020202020204" charset="0"/>
                <a:ea typeface="Roboto Slab" panose="020B0604020202020204" charset="0"/>
              </a:rPr>
            </a:br>
            <a:r>
              <a:rPr lang="en-US" sz="1600" dirty="0">
                <a:solidFill>
                  <a:srgbClr val="FF0000"/>
                </a:solidFill>
                <a:latin typeface="Roboto Slab" panose="020B0604020202020204" charset="0"/>
                <a:ea typeface="Roboto Slab" panose="020B0604020202020204" charset="0"/>
              </a:rPr>
              <a:t>let’s compare to music industry</a:t>
            </a:r>
            <a:endParaRPr lang="en-US" sz="3600" dirty="0">
              <a:solidFill>
                <a:srgbClr val="FF0000"/>
              </a:solidFill>
              <a:latin typeface="Roboto Slab" panose="020B0604020202020204" charset="0"/>
              <a:ea typeface="Roboto Slab" panose="020B0604020202020204" charset="0"/>
            </a:endParaRPr>
          </a:p>
        </p:txBody>
      </p:sp>
      <p:pic>
        <p:nvPicPr>
          <p:cNvPr id="9" name="Immagine 11" descr="license.img"/>
          <p:cNvPicPr>
            <a:picLocks/>
          </p:cNvPicPr>
          <p:nvPr/>
        </p:nvPicPr>
        <p:blipFill>
          <a:blip r:embed="rId3" cstate="print"/>
          <a:stretch>
            <a:fillRect/>
          </a:stretch>
        </p:blipFill>
        <p:spPr>
          <a:xfrm>
            <a:off x="5374209" y="5805182"/>
            <a:ext cx="804672" cy="283464"/>
          </a:xfrm>
          <a:prstGeom prst="rect">
            <a:avLst/>
          </a:prstGeom>
        </p:spPr>
      </p:pic>
      <p:sp>
        <p:nvSpPr>
          <p:cNvPr id="10" name="Oval 9"/>
          <p:cNvSpPr/>
          <p:nvPr/>
        </p:nvSpPr>
        <p:spPr>
          <a:xfrm>
            <a:off x="4297704" y="4918214"/>
            <a:ext cx="811191" cy="886968"/>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4B8FA87-0728-7447-B885-AA683AA192AA}"/>
              </a:ext>
            </a:extLst>
          </p:cNvPr>
          <p:cNvSpPr txBox="1"/>
          <p:nvPr/>
        </p:nvSpPr>
        <p:spPr>
          <a:xfrm>
            <a:off x="3212607" y="3299958"/>
            <a:ext cx="2427268" cy="307777"/>
          </a:xfrm>
          <a:prstGeom prst="rect">
            <a:avLst/>
          </a:prstGeom>
          <a:noFill/>
        </p:spPr>
        <p:txBody>
          <a:bodyPr wrap="none" rtlCol="0">
            <a:spAutoFit/>
          </a:bodyPr>
          <a:lstStyle/>
          <a:p>
            <a:r>
              <a:rPr lang="en-IT" b="1" dirty="0">
                <a:solidFill>
                  <a:srgbClr val="FF0000"/>
                </a:solidFill>
              </a:rPr>
              <a:t>ROYALTIES AGLI AUTORI</a:t>
            </a:r>
          </a:p>
        </p:txBody>
      </p:sp>
      <p:sp>
        <p:nvSpPr>
          <p:cNvPr id="13" name="Left Brace 12">
            <a:extLst>
              <a:ext uri="{FF2B5EF4-FFF2-40B4-BE49-F238E27FC236}">
                <a16:creationId xmlns:a16="http://schemas.microsoft.com/office/drawing/2014/main" id="{D2EABBE0-610D-B244-B94E-DD3A157DE857}"/>
              </a:ext>
            </a:extLst>
          </p:cNvPr>
          <p:cNvSpPr/>
          <p:nvPr/>
        </p:nvSpPr>
        <p:spPr>
          <a:xfrm rot="10800000">
            <a:off x="2398719" y="2702817"/>
            <a:ext cx="611813" cy="1566614"/>
          </a:xfrm>
          <a:prstGeom prst="leftBrace">
            <a:avLst>
              <a:gd name="adj1" fmla="val 41919"/>
              <a:gd name="adj2" fmla="val 50000"/>
            </a:avLst>
          </a:prstGeom>
          <a:ln w="508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T"/>
          </a:p>
        </p:txBody>
      </p:sp>
      <p:sp>
        <p:nvSpPr>
          <p:cNvPr id="14" name="Title 4">
            <a:extLst>
              <a:ext uri="{FF2B5EF4-FFF2-40B4-BE49-F238E27FC236}">
                <a16:creationId xmlns:a16="http://schemas.microsoft.com/office/drawing/2014/main" id="{ACAC2EE9-DAA9-426C-BDD9-42D503B9314C}"/>
              </a:ext>
            </a:extLst>
          </p:cNvPr>
          <p:cNvSpPr txBox="1">
            <a:spLocks/>
          </p:cNvSpPr>
          <p:nvPr/>
        </p:nvSpPr>
        <p:spPr>
          <a:xfrm>
            <a:off x="346993" y="197480"/>
            <a:ext cx="8675921" cy="433037"/>
          </a:xfrm>
          <a:prstGeom prst="rect">
            <a:avLst/>
          </a:prstGeom>
        </p:spPr>
        <p:txBody>
          <a:bodyPr vert="horz" lIns="91440" tIns="45720" rIns="91440" bIns="45720" rtlCol="0" anchor="t">
            <a:noAutofit/>
          </a:bodyPr>
          <a:lstStyle>
            <a:lvl1pPr algn="l" defTabSz="685766" rtl="0" eaLnBrk="1" latinLnBrk="0" hangingPunct="1">
              <a:lnSpc>
                <a:spcPct val="90000"/>
              </a:lnSpc>
              <a:spcBef>
                <a:spcPct val="0"/>
              </a:spcBef>
              <a:buNone/>
              <a:defRPr sz="2800" b="1" kern="1200">
                <a:solidFill>
                  <a:schemeClr val="tx1">
                    <a:lumMod val="85000"/>
                    <a:lumOff val="15000"/>
                  </a:schemeClr>
                </a:solidFill>
                <a:latin typeface="Roboto Slab" pitchFamily="2" charset="0"/>
                <a:ea typeface="Roboto Slab" pitchFamily="2" charset="0"/>
                <a:cs typeface="+mj-cs"/>
              </a:defRPr>
            </a:lvl1pPr>
          </a:lstStyle>
          <a:p>
            <a:r>
              <a:rPr lang="pt-BR" sz="1800" b="0" dirty="0">
                <a:solidFill>
                  <a:schemeClr val="bg1">
                    <a:lumMod val="50000"/>
                  </a:schemeClr>
                </a:solidFill>
              </a:rPr>
              <a:t>IANUA modulo 1 parte 1</a:t>
            </a:r>
            <a:r>
              <a:rPr lang="it-IT" sz="1800" b="0" dirty="0">
                <a:solidFill>
                  <a:schemeClr val="bg1">
                    <a:lumMod val="50000"/>
                  </a:schemeClr>
                </a:solidFill>
              </a:rPr>
              <a:t> 	                   		</a:t>
            </a:r>
            <a:r>
              <a:rPr lang="en-US" sz="1800" b="1" u="none" cap="none" dirty="0">
                <a:solidFill>
                  <a:schemeClr val="tx1"/>
                </a:solidFill>
                <a:latin typeface="Roboto Slab" panose="020B0604020202020204" charset="0"/>
                <a:ea typeface="Roboto Slab" panose="020B0604020202020204" charset="0"/>
                <a:cs typeface="Cambria"/>
                <a:sym typeface="Cambria"/>
              </a:rPr>
              <a:t>Iniziative OA &gt; </a:t>
            </a:r>
            <a:r>
              <a:rPr lang="en-US" sz="1800" b="1" u="none" cap="none" dirty="0" err="1">
                <a:solidFill>
                  <a:schemeClr val="tx1"/>
                </a:solidFill>
                <a:latin typeface="Roboto Slab" panose="020B0604020202020204" charset="0"/>
                <a:ea typeface="Roboto Slab" panose="020B0604020202020204" charset="0"/>
                <a:cs typeface="Cambria"/>
                <a:sym typeface="Cambria"/>
              </a:rPr>
              <a:t>approfondimenti</a:t>
            </a:r>
            <a:endParaRPr lang="en-US" sz="1800" b="1" u="none" cap="none" dirty="0">
              <a:solidFill>
                <a:schemeClr val="tx1"/>
              </a:solidFill>
              <a:latin typeface="Roboto Slab" panose="020B0604020202020204" charset="0"/>
              <a:ea typeface="Roboto Slab" panose="020B0604020202020204" charset="0"/>
              <a:cs typeface="Cambria"/>
              <a:sym typeface="Cambria"/>
            </a:endParaRPr>
          </a:p>
          <a:p>
            <a:endParaRPr lang="en-US" sz="1800" b="1" u="none" cap="none" dirty="0">
              <a:solidFill>
                <a:schemeClr val="tx1"/>
              </a:solidFill>
              <a:latin typeface="Roboto Slab" panose="020B0604020202020204" charset="0"/>
              <a:ea typeface="Roboto Slab" panose="020B0604020202020204" charset="0"/>
              <a:cs typeface="Cambria"/>
              <a:sym typeface="Cambria"/>
            </a:endParaRPr>
          </a:p>
        </p:txBody>
      </p:sp>
      <p:sp>
        <p:nvSpPr>
          <p:cNvPr id="2" name="Footer Placeholder 1">
            <a:extLst>
              <a:ext uri="{FF2B5EF4-FFF2-40B4-BE49-F238E27FC236}">
                <a16:creationId xmlns:a16="http://schemas.microsoft.com/office/drawing/2014/main" id="{0DA28E49-2113-C645-9E4B-5BFEA8E82E7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6FE0EF50-B059-9A45-A1B4-AC686FDBBAA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82</a:t>
            </a:fld>
            <a:endParaRPr lang="en-US"/>
          </a:p>
        </p:txBody>
      </p:sp>
    </p:spTree>
    <p:extLst>
      <p:ext uri="{BB962C8B-B14F-4D97-AF65-F5344CB8AC3E}">
        <p14:creationId xmlns:p14="http://schemas.microsoft.com/office/powerpoint/2010/main" val="7760378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tx1"/>
                </a:solidFill>
              </a:rPr>
              <a:t>    valutazione della ricerca</a:t>
            </a:r>
          </a:p>
          <a:p>
            <a:pPr marL="88900" indent="0"/>
            <a:r>
              <a:rPr lang="en-IT" sz="2800" dirty="0">
                <a:solidFill>
                  <a:schemeClr val="tx1"/>
                </a:solidFill>
              </a:rPr>
              <a:t>    editoria italiana</a:t>
            </a:r>
          </a:p>
          <a:p>
            <a:pPr marL="88900" indent="0"/>
            <a:r>
              <a:rPr lang="en-IT" sz="2800" dirty="0">
                <a:solidFill>
                  <a:schemeClr val="tx1"/>
                </a:solidFill>
              </a:rPr>
              <a:t>    società scientifiche</a:t>
            </a:r>
          </a:p>
          <a:p>
            <a:pPr marL="88900" indent="0"/>
            <a:r>
              <a:rPr lang="en-IT" sz="2800" dirty="0">
                <a:solidFill>
                  <a:schemeClr val="tx1"/>
                </a:solidFill>
              </a:rPr>
              <a:t>    OA e pandemia</a:t>
            </a:r>
          </a:p>
          <a:p>
            <a:pPr>
              <a:buFont typeface="Arial" panose="020B0604020202020204" pitchFamily="34" charset="0"/>
              <a:buChar char="•"/>
            </a:pPr>
            <a:r>
              <a:rPr lang="en-GB" sz="5400" dirty="0">
                <a:solidFill>
                  <a:schemeClr val="bg1">
                    <a:lumMod val="75000"/>
                  </a:schemeClr>
                </a:solidFill>
              </a:rPr>
              <a:t>d</a:t>
            </a:r>
            <a:r>
              <a:rPr lang="en-IT" sz="5400" dirty="0">
                <a:solidFill>
                  <a:schemeClr val="bg1">
                    <a:lumMod val="75000"/>
                  </a:schemeClr>
                </a:solidFill>
              </a:rPr>
              <a:t>omani  </a:t>
            </a:r>
          </a:p>
          <a:p>
            <a:pPr marL="88900" indent="0"/>
            <a:r>
              <a:rPr lang="en-GB" sz="2800" i="1" dirty="0">
                <a:solidFill>
                  <a:schemeClr val="bg1">
                    <a:lumMod val="75000"/>
                  </a:schemeClr>
                </a:solidFill>
              </a:rPr>
              <a:t>    institutional d</a:t>
            </a:r>
            <a:r>
              <a:rPr lang="en-IT" sz="2800" i="1" dirty="0">
                <a:solidFill>
                  <a:schemeClr val="bg1">
                    <a:lumMod val="75000"/>
                  </a:schemeClr>
                </a:solidFill>
              </a:rPr>
              <a:t>iamond OA</a:t>
            </a:r>
          </a:p>
          <a:p>
            <a:pPr marL="88900" indent="0"/>
            <a:r>
              <a:rPr lang="en-IT" sz="2800" dirty="0">
                <a:solidFill>
                  <a:schemeClr val="bg1">
                    <a:lumMod val="75000"/>
                  </a:schemeClr>
                </a:solidFill>
              </a:rPr>
              <a:t>    legge italiana sul diritto d’autore</a:t>
            </a:r>
          </a:p>
          <a:p>
            <a:pPr marL="88900" indent="0"/>
            <a:r>
              <a:rPr lang="en-IT" sz="2800" dirty="0">
                <a:solidFill>
                  <a:schemeClr val="bg1">
                    <a:lumMod val="75000"/>
                  </a:schemeClr>
                </a:solidFill>
              </a:rPr>
              <a:t>    un certificatore di qualità</a:t>
            </a:r>
          </a:p>
          <a:p>
            <a:pPr marL="88900" indent="0"/>
            <a:r>
              <a:rPr lang="en-IT" sz="2800" dirty="0">
                <a:solidFill>
                  <a:schemeClr val="bg1">
                    <a:lumMod val="75000"/>
                  </a:schemeClr>
                </a:solidFill>
              </a:rPr>
              <a:t>    il circolo virtuoso e conclusioni</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83</a:t>
            </a:fld>
            <a:endParaRPr lang="en-US"/>
          </a:p>
        </p:txBody>
      </p:sp>
    </p:spTree>
    <p:extLst>
      <p:ext uri="{BB962C8B-B14F-4D97-AF65-F5344CB8AC3E}">
        <p14:creationId xmlns:p14="http://schemas.microsoft.com/office/powerpoint/2010/main" val="15921460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E2A55-EA0C-FB4C-BB3F-F6D1F4CEBB67}"/>
              </a:ext>
            </a:extLst>
          </p:cNvPr>
          <p:cNvSpPr>
            <a:spLocks noGrp="1"/>
          </p:cNvSpPr>
          <p:nvPr>
            <p:ph type="ctrTitle"/>
          </p:nvPr>
        </p:nvSpPr>
        <p:spPr>
          <a:xfrm>
            <a:off x="572784" y="322779"/>
            <a:ext cx="7543800" cy="1166973"/>
          </a:xfrm>
        </p:spPr>
        <p:txBody>
          <a:bodyPr/>
          <a:lstStyle/>
          <a:p>
            <a:r>
              <a:rPr lang="en-IT" dirty="0"/>
              <a:t>OA e pandemia</a:t>
            </a:r>
          </a:p>
        </p:txBody>
      </p:sp>
      <p:sp>
        <p:nvSpPr>
          <p:cNvPr id="3" name="Subtitle 2">
            <a:extLst>
              <a:ext uri="{FF2B5EF4-FFF2-40B4-BE49-F238E27FC236}">
                <a16:creationId xmlns:a16="http://schemas.microsoft.com/office/drawing/2014/main" id="{7A4593E8-7E4F-B842-8DE4-E84C3E953FE9}"/>
              </a:ext>
            </a:extLst>
          </p:cNvPr>
          <p:cNvSpPr>
            <a:spLocks noGrp="1"/>
          </p:cNvSpPr>
          <p:nvPr>
            <p:ph type="subTitle" idx="1"/>
          </p:nvPr>
        </p:nvSpPr>
        <p:spPr>
          <a:xfrm>
            <a:off x="675526" y="1982912"/>
            <a:ext cx="6526658" cy="2979506"/>
          </a:xfrm>
        </p:spPr>
        <p:txBody>
          <a:bodyPr>
            <a:normAutofit/>
          </a:bodyPr>
          <a:lstStyle/>
          <a:p>
            <a:r>
              <a:rPr lang="en-GB" dirty="0"/>
              <a:t>Giovanni </a:t>
            </a:r>
            <a:r>
              <a:rPr lang="en-GB" dirty="0" err="1"/>
              <a:t>Destrobisol</a:t>
            </a:r>
            <a:r>
              <a:rPr lang="en-GB" dirty="0"/>
              <a:t>,  Sapienza </a:t>
            </a:r>
            <a:r>
              <a:rPr lang="en-GB" dirty="0" err="1"/>
              <a:t>Università</a:t>
            </a:r>
            <a:r>
              <a:rPr lang="en-GB" dirty="0"/>
              <a:t> di Roma, Paolo </a:t>
            </a:r>
            <a:r>
              <a:rPr lang="en-GB" dirty="0" err="1"/>
              <a:t>Anagnostou</a:t>
            </a:r>
            <a:r>
              <a:rPr lang="en-GB" dirty="0"/>
              <a:t> Sapienza </a:t>
            </a:r>
            <a:r>
              <a:rPr lang="en-GB" dirty="0" err="1"/>
              <a:t>Università</a:t>
            </a:r>
            <a:r>
              <a:rPr lang="en-GB" dirty="0"/>
              <a:t> di Roma, e Marco </a:t>
            </a:r>
            <a:r>
              <a:rPr lang="en-GB" dirty="0" err="1"/>
              <a:t>Capocasa</a:t>
            </a:r>
            <a:r>
              <a:rPr lang="en-GB" dirty="0"/>
              <a:t>, Sapienza </a:t>
            </a:r>
            <a:r>
              <a:rPr lang="en-GB" dirty="0" err="1"/>
              <a:t>Università</a:t>
            </a:r>
            <a:r>
              <a:rPr lang="en-GB" dirty="0"/>
              <a:t> di Roma, </a:t>
            </a:r>
            <a:r>
              <a:rPr lang="en-GB" b="1" i="1" dirty="0"/>
              <a:t>COVID-19 e Open Access</a:t>
            </a:r>
          </a:p>
          <a:p>
            <a:r>
              <a:rPr lang="en-GB" dirty="0"/>
              <a:t>https://</a:t>
            </a:r>
            <a:r>
              <a:rPr lang="en-GB" dirty="0" err="1"/>
              <a:t>aisa.sp.unipi.it</a:t>
            </a:r>
            <a:r>
              <a:rPr lang="en-GB" dirty="0"/>
              <a:t>/</a:t>
            </a:r>
            <a:r>
              <a:rPr lang="en-GB" dirty="0" err="1"/>
              <a:t>attivita</a:t>
            </a:r>
            <a:r>
              <a:rPr lang="en-GB" dirty="0"/>
              <a:t>/vi-</a:t>
            </a:r>
            <a:r>
              <a:rPr lang="en-GB" dirty="0" err="1"/>
              <a:t>convegno</a:t>
            </a:r>
            <a:r>
              <a:rPr lang="en-GB" dirty="0"/>
              <a:t>-</a:t>
            </a:r>
            <a:r>
              <a:rPr lang="en-GB" dirty="0" err="1"/>
              <a:t>annuale</a:t>
            </a:r>
            <a:r>
              <a:rPr lang="en-GB" dirty="0"/>
              <a:t>/vi-</a:t>
            </a:r>
            <a:r>
              <a:rPr lang="en-GB" dirty="0" err="1"/>
              <a:t>convegno</a:t>
            </a:r>
            <a:r>
              <a:rPr lang="en-GB" dirty="0"/>
              <a:t>-</a:t>
            </a:r>
            <a:r>
              <a:rPr lang="en-GB" dirty="0" err="1"/>
              <a:t>annuale-programma</a:t>
            </a:r>
            <a:r>
              <a:rPr lang="en-GB" dirty="0"/>
              <a:t>/</a:t>
            </a:r>
            <a:endParaRPr lang="en-IT" dirty="0"/>
          </a:p>
        </p:txBody>
      </p:sp>
      <p:sp>
        <p:nvSpPr>
          <p:cNvPr id="4" name="Footer Placeholder 3">
            <a:extLst>
              <a:ext uri="{FF2B5EF4-FFF2-40B4-BE49-F238E27FC236}">
                <a16:creationId xmlns:a16="http://schemas.microsoft.com/office/drawing/2014/main" id="{D3A838F9-B523-554A-ABC0-66EE9B5B48A8}"/>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5355020F-3C51-E444-A129-B0897067250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84</a:t>
            </a:fld>
            <a:endParaRPr lang="en-US"/>
          </a:p>
        </p:txBody>
      </p:sp>
    </p:spTree>
    <p:extLst>
      <p:ext uri="{BB962C8B-B14F-4D97-AF65-F5344CB8AC3E}">
        <p14:creationId xmlns:p14="http://schemas.microsoft.com/office/powerpoint/2010/main" val="13665706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0AF-DB7E-B446-A1BF-026E6D7BA731}"/>
              </a:ext>
            </a:extLst>
          </p:cNvPr>
          <p:cNvSpPr>
            <a:spLocks noGrp="1"/>
          </p:cNvSpPr>
          <p:nvPr>
            <p:ph type="ctrTitle"/>
          </p:nvPr>
        </p:nvSpPr>
        <p:spPr>
          <a:xfrm>
            <a:off x="800100" y="178943"/>
            <a:ext cx="7543800" cy="581345"/>
          </a:xfrm>
        </p:spPr>
        <p:txBody>
          <a:bodyPr/>
          <a:lstStyle/>
          <a:p>
            <a:r>
              <a:rPr lang="en-US" sz="2400" b="1" dirty="0">
                <a:latin typeface="Calibri" panose="020F0502020204030204" pitchFamily="34" charset="0"/>
                <a:cs typeface="Calibri" panose="020F0502020204030204" pitchFamily="34" charset="0"/>
              </a:rPr>
              <a:t>Accesso </a:t>
            </a:r>
            <a:r>
              <a:rPr lang="en-US" sz="2400" b="1" dirty="0" err="1">
                <a:latin typeface="Calibri" panose="020F0502020204030204" pitchFamily="34" charset="0"/>
                <a:cs typeface="Calibri" panose="020F0502020204030204" pitchFamily="34" charset="0"/>
              </a:rPr>
              <a:t>equo</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aperto</a:t>
            </a:r>
            <a:r>
              <a:rPr lang="en-US" sz="2400" b="1" dirty="0">
                <a:latin typeface="Calibri" panose="020F0502020204030204" pitchFamily="34" charset="0"/>
                <a:cs typeface="Calibri" panose="020F0502020204030204" pitchFamily="34" charset="0"/>
              </a:rPr>
              <a:t> e </a:t>
            </a:r>
            <a:r>
              <a:rPr lang="en-US" sz="2400" b="1" dirty="0" err="1">
                <a:latin typeface="Calibri" panose="020F0502020204030204" pitchFamily="34" charset="0"/>
                <a:cs typeface="Calibri" panose="020F0502020204030204" pitchFamily="34" charset="0"/>
              </a:rPr>
              <a:t>sostenibile</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alla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conoscenza</a:t>
            </a:r>
            <a:endParaRPr lang="en-IT" sz="2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0E054043-1F71-FB4D-BF25-3ADACBA10903}"/>
              </a:ext>
            </a:extLst>
          </p:cNvPr>
          <p:cNvSpPr>
            <a:spLocks noGrp="1"/>
          </p:cNvSpPr>
          <p:nvPr>
            <p:ph type="subTitle" idx="1"/>
          </p:nvPr>
        </p:nvSpPr>
        <p:spPr>
          <a:xfrm>
            <a:off x="685799" y="996593"/>
            <a:ext cx="7658101" cy="5682464"/>
          </a:xfrm>
        </p:spPr>
        <p:txBody>
          <a:bodyPr>
            <a:normAutofit fontScale="70000" lnSpcReduction="20000"/>
          </a:bodyPr>
          <a:lstStyle/>
          <a:p>
            <a:pPr>
              <a:buFont typeface="Arial" panose="020B0604020202020204" pitchFamily="34" charset="0"/>
              <a:buChar char="•"/>
            </a:pPr>
            <a:r>
              <a:rPr lang="en-GB" sz="5400" dirty="0">
                <a:solidFill>
                  <a:schemeClr val="tx1"/>
                </a:solidFill>
              </a:rPr>
              <a:t>i</a:t>
            </a:r>
            <a:r>
              <a:rPr lang="en-IT" sz="5400" dirty="0">
                <a:solidFill>
                  <a:schemeClr val="tx1"/>
                </a:solidFill>
              </a:rPr>
              <a:t>eri</a:t>
            </a:r>
          </a:p>
          <a:p>
            <a:pPr>
              <a:buFont typeface="Arial" panose="020B0604020202020204" pitchFamily="34" charset="0"/>
              <a:buChar char="•"/>
            </a:pPr>
            <a:r>
              <a:rPr lang="en-GB" sz="5400" dirty="0">
                <a:solidFill>
                  <a:schemeClr val="tx1"/>
                </a:solidFill>
              </a:rPr>
              <a:t>o</a:t>
            </a:r>
            <a:r>
              <a:rPr lang="en-IT" sz="5400" dirty="0">
                <a:solidFill>
                  <a:schemeClr val="tx1"/>
                </a:solidFill>
              </a:rPr>
              <a:t>ggi </a:t>
            </a:r>
          </a:p>
          <a:p>
            <a:pPr marL="88900" indent="0"/>
            <a:r>
              <a:rPr lang="en-IT" sz="2800" dirty="0">
                <a:solidFill>
                  <a:schemeClr val="tx1"/>
                </a:solidFill>
              </a:rPr>
              <a:t>    il circolo vizioso</a:t>
            </a:r>
          </a:p>
          <a:p>
            <a:pPr marL="88900" indent="0"/>
            <a:r>
              <a:rPr lang="en-IT" sz="2800" dirty="0">
                <a:solidFill>
                  <a:schemeClr val="tx1"/>
                </a:solidFill>
              </a:rPr>
              <a:t>    iniziative: scoap3, oa2020, PlanS, openAPC</a:t>
            </a:r>
          </a:p>
          <a:p>
            <a:pPr marL="88900" indent="0"/>
            <a:r>
              <a:rPr lang="en-IT" sz="2800" dirty="0">
                <a:solidFill>
                  <a:schemeClr val="tx1"/>
                </a:solidFill>
              </a:rPr>
              <a:t>    green OA: archivi e piattaforme OA, RRS, </a:t>
            </a:r>
            <a:r>
              <a:rPr lang="en-IT" sz="2800" i="1" dirty="0">
                <a:solidFill>
                  <a:schemeClr val="tx1"/>
                </a:solidFill>
              </a:rPr>
              <a:t>policy, ORE</a:t>
            </a:r>
          </a:p>
          <a:p>
            <a:pPr marL="88900" indent="0"/>
            <a:r>
              <a:rPr lang="en-IT" sz="2800" dirty="0">
                <a:solidFill>
                  <a:schemeClr val="tx1"/>
                </a:solidFill>
              </a:rPr>
              <a:t>    diamond OA</a:t>
            </a:r>
          </a:p>
          <a:p>
            <a:pPr marL="88900" indent="0"/>
            <a:r>
              <a:rPr lang="en-IT" sz="2800" dirty="0">
                <a:solidFill>
                  <a:schemeClr val="tx1"/>
                </a:solidFill>
              </a:rPr>
              <a:t>    CRUI e </a:t>
            </a:r>
            <a:r>
              <a:rPr lang="en-GB" sz="2800" dirty="0">
                <a:solidFill>
                  <a:schemeClr val="tx1"/>
                </a:solidFill>
              </a:rPr>
              <a:t>i</a:t>
            </a:r>
            <a:r>
              <a:rPr lang="en-IT" sz="2800" dirty="0">
                <a:solidFill>
                  <a:schemeClr val="tx1"/>
                </a:solidFill>
              </a:rPr>
              <a:t> contratti trasformativi</a:t>
            </a:r>
          </a:p>
          <a:p>
            <a:pPr marL="88900" indent="0"/>
            <a:r>
              <a:rPr lang="en-IT" sz="2800" dirty="0">
                <a:solidFill>
                  <a:schemeClr val="tx1"/>
                </a:solidFill>
              </a:rPr>
              <a:t>    valutazione della ricerca</a:t>
            </a:r>
          </a:p>
          <a:p>
            <a:pPr marL="88900" indent="0"/>
            <a:r>
              <a:rPr lang="en-IT" sz="2800" dirty="0">
                <a:solidFill>
                  <a:schemeClr val="tx1"/>
                </a:solidFill>
              </a:rPr>
              <a:t>    editoria italiana</a:t>
            </a:r>
          </a:p>
          <a:p>
            <a:pPr marL="88900" indent="0"/>
            <a:r>
              <a:rPr lang="en-IT" sz="2800" dirty="0">
                <a:solidFill>
                  <a:schemeClr val="tx1"/>
                </a:solidFill>
              </a:rPr>
              <a:t>    società scientifiche</a:t>
            </a:r>
          </a:p>
          <a:p>
            <a:pPr marL="88900" indent="0"/>
            <a:r>
              <a:rPr lang="en-IT" sz="2800" dirty="0">
                <a:solidFill>
                  <a:schemeClr val="tx1"/>
                </a:solidFill>
              </a:rPr>
              <a:t>    OA e pandemia</a:t>
            </a:r>
          </a:p>
          <a:p>
            <a:pPr>
              <a:buFont typeface="Arial" panose="020B0604020202020204" pitchFamily="34" charset="0"/>
              <a:buChar char="•"/>
            </a:pPr>
            <a:r>
              <a:rPr lang="en-GB" sz="5400" dirty="0">
                <a:solidFill>
                  <a:schemeClr val="tx1"/>
                </a:solidFill>
              </a:rPr>
              <a:t>d</a:t>
            </a:r>
            <a:r>
              <a:rPr lang="en-IT" sz="5400" dirty="0">
                <a:solidFill>
                  <a:schemeClr val="tx1"/>
                </a:solidFill>
              </a:rPr>
              <a:t>omani  </a:t>
            </a:r>
          </a:p>
          <a:p>
            <a:pPr marL="88900" indent="0"/>
            <a:r>
              <a:rPr lang="en-GB" sz="2800" i="1" dirty="0">
                <a:solidFill>
                  <a:schemeClr val="tx1"/>
                </a:solidFill>
              </a:rPr>
              <a:t>    institutional d</a:t>
            </a:r>
            <a:r>
              <a:rPr lang="en-IT" sz="2800" i="1" dirty="0">
                <a:solidFill>
                  <a:schemeClr val="tx1"/>
                </a:solidFill>
              </a:rPr>
              <a:t>iamond OA</a:t>
            </a:r>
          </a:p>
          <a:p>
            <a:pPr marL="88900" indent="0"/>
            <a:r>
              <a:rPr lang="en-IT" sz="2800" dirty="0">
                <a:solidFill>
                  <a:schemeClr val="tx1"/>
                </a:solidFill>
              </a:rPr>
              <a:t>    legge italiana sul diritto d’autore</a:t>
            </a:r>
          </a:p>
          <a:p>
            <a:pPr marL="88900" indent="0"/>
            <a:r>
              <a:rPr lang="en-IT" sz="2800" dirty="0">
                <a:solidFill>
                  <a:schemeClr val="tx1"/>
                </a:solidFill>
              </a:rPr>
              <a:t>    un certificatore di qualità</a:t>
            </a:r>
          </a:p>
          <a:p>
            <a:pPr marL="88900" indent="0"/>
            <a:r>
              <a:rPr lang="en-IT" sz="2800" dirty="0">
                <a:solidFill>
                  <a:schemeClr val="tx1"/>
                </a:solidFill>
              </a:rPr>
              <a:t>    il circolo virtuoso</a:t>
            </a:r>
          </a:p>
          <a:p>
            <a:pPr>
              <a:buFont typeface="Arial" panose="020B0604020202020204" pitchFamily="34" charset="0"/>
              <a:buChar char="•"/>
            </a:pPr>
            <a:endParaRPr lang="en-IT" sz="5400" dirty="0"/>
          </a:p>
          <a:p>
            <a:pPr marL="88900" indent="0"/>
            <a:endParaRPr lang="en-IT" dirty="0"/>
          </a:p>
        </p:txBody>
      </p:sp>
      <p:sp>
        <p:nvSpPr>
          <p:cNvPr id="4" name="Footer Placeholder 3">
            <a:extLst>
              <a:ext uri="{FF2B5EF4-FFF2-40B4-BE49-F238E27FC236}">
                <a16:creationId xmlns:a16="http://schemas.microsoft.com/office/drawing/2014/main" id="{3F17AF8F-8960-FE43-8CFD-8198D2EA56B7}"/>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4036D73B-9494-A548-B8F8-93BFD638C2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85</a:t>
            </a:fld>
            <a:endParaRPr lang="en-US"/>
          </a:p>
        </p:txBody>
      </p:sp>
    </p:spTree>
    <p:extLst>
      <p:ext uri="{BB962C8B-B14F-4D97-AF65-F5344CB8AC3E}">
        <p14:creationId xmlns:p14="http://schemas.microsoft.com/office/powerpoint/2010/main" val="29667247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63"/>
          <p:cNvSpPr txBox="1">
            <a:spLocks noGrp="1"/>
          </p:cNvSpPr>
          <p:nvPr>
            <p:ph type="title"/>
          </p:nvPr>
        </p:nvSpPr>
        <p:spPr>
          <a:xfrm>
            <a:off x="457200" y="28061"/>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libri"/>
              <a:buNone/>
            </a:pPr>
            <a:r>
              <a:rPr lang="en-US" b="1" dirty="0">
                <a:latin typeface="Calibri"/>
                <a:ea typeface="Calibri"/>
                <a:cs typeface="Calibri"/>
                <a:sym typeface="Calibri"/>
              </a:rPr>
              <a:t>Un </a:t>
            </a:r>
            <a:r>
              <a:rPr lang="en-US" b="1" dirty="0" err="1">
                <a:latin typeface="Calibri"/>
                <a:ea typeface="Calibri"/>
                <a:cs typeface="Calibri"/>
                <a:sym typeface="Calibri"/>
              </a:rPr>
              <a:t>Certificatore</a:t>
            </a:r>
            <a:r>
              <a:rPr lang="en-US" b="1" dirty="0">
                <a:latin typeface="Calibri"/>
                <a:ea typeface="Calibri"/>
                <a:cs typeface="Calibri"/>
                <a:sym typeface="Calibri"/>
              </a:rPr>
              <a:t> </a:t>
            </a:r>
            <a:r>
              <a:rPr lang="en-US" b="1" dirty="0" err="1">
                <a:latin typeface="Calibri"/>
                <a:ea typeface="Calibri"/>
                <a:cs typeface="Calibri"/>
                <a:sym typeface="Calibri"/>
              </a:rPr>
              <a:t>Accademico</a:t>
            </a:r>
            <a:r>
              <a:rPr lang="en-US" b="1" dirty="0">
                <a:latin typeface="Calibri"/>
                <a:ea typeface="Calibri"/>
                <a:cs typeface="Calibri"/>
                <a:sym typeface="Calibri"/>
              </a:rPr>
              <a:t> </a:t>
            </a:r>
            <a:r>
              <a:rPr lang="en-US" b="1" dirty="0" err="1">
                <a:latin typeface="Calibri"/>
                <a:ea typeface="Calibri"/>
                <a:cs typeface="Calibri"/>
                <a:sym typeface="Calibri"/>
              </a:rPr>
              <a:t>indipendente</a:t>
            </a:r>
            <a:r>
              <a:rPr lang="en-US" b="1" dirty="0">
                <a:latin typeface="Calibri"/>
                <a:ea typeface="Calibri"/>
                <a:cs typeface="Calibri"/>
                <a:sym typeface="Calibri"/>
              </a:rPr>
              <a:t> </a:t>
            </a:r>
            <a:r>
              <a:rPr lang="en-US" b="1" dirty="0" err="1">
                <a:latin typeface="Calibri"/>
                <a:ea typeface="Calibri"/>
                <a:cs typeface="Calibri"/>
                <a:sym typeface="Calibri"/>
              </a:rPr>
              <a:t>dagli</a:t>
            </a:r>
            <a:r>
              <a:rPr lang="en-US" b="1" dirty="0">
                <a:latin typeface="Calibri"/>
                <a:ea typeface="Calibri"/>
                <a:cs typeface="Calibri"/>
                <a:sym typeface="Calibri"/>
              </a:rPr>
              <a:t> </a:t>
            </a:r>
            <a:r>
              <a:rPr lang="en-US" b="1" dirty="0" err="1">
                <a:latin typeface="Calibri"/>
                <a:ea typeface="Calibri"/>
                <a:cs typeface="Calibri"/>
                <a:sym typeface="Calibri"/>
              </a:rPr>
              <a:t>editori</a:t>
            </a:r>
            <a:endParaRPr dirty="0"/>
          </a:p>
        </p:txBody>
      </p:sp>
      <p:sp>
        <p:nvSpPr>
          <p:cNvPr id="834" name="Google Shape;834;p63"/>
          <p:cNvSpPr txBox="1">
            <a:spLocks noGrp="1"/>
          </p:cNvSpPr>
          <p:nvPr>
            <p:ph type="body" idx="1"/>
          </p:nvPr>
        </p:nvSpPr>
        <p:spPr>
          <a:xfrm>
            <a:off x="457200" y="1322793"/>
            <a:ext cx="7620000" cy="5355403"/>
          </a:xfrm>
          <a:prstGeom prst="rect">
            <a:avLst/>
          </a:prstGeom>
          <a:noFill/>
          <a:ln>
            <a:noFill/>
          </a:ln>
        </p:spPr>
        <p:txBody>
          <a:bodyPr spcFirstLastPara="1" wrap="square" lIns="91425" tIns="45700" rIns="91425" bIns="45700" anchor="t" anchorCtr="0">
            <a:normAutofit lnSpcReduction="10000"/>
          </a:bodyPr>
          <a:lstStyle/>
          <a:p>
            <a:pPr marL="342900" lvl="0" indent="-228600" algn="l" rtl="0">
              <a:spcBef>
                <a:spcPts val="0"/>
              </a:spcBef>
              <a:spcAft>
                <a:spcPts val="0"/>
              </a:spcAft>
              <a:buSzPts val="2400"/>
              <a:buChar char="•"/>
            </a:pPr>
            <a:r>
              <a:rPr lang="en-US" sz="2400" b="1" i="1"/>
              <a:t>Visto che la piattaforma distributiva esiste, e gli editor/referee siamo noi, perché non lanciamo un sistema dove si risparmia ? (F.Ferroni, già Presidente INFN 2012-2019)</a:t>
            </a:r>
            <a:endParaRPr/>
          </a:p>
          <a:p>
            <a:pPr marL="342900" lvl="0" indent="-228600" algn="l" rtl="0">
              <a:spcBef>
                <a:spcPts val="480"/>
              </a:spcBef>
              <a:spcAft>
                <a:spcPts val="0"/>
              </a:spcAft>
              <a:buSzPts val="2400"/>
              <a:buChar char="•"/>
            </a:pPr>
            <a:r>
              <a:rPr lang="en-US" sz="2400" i="1"/>
              <a:t>In Italia il finanziamento pubblico alla ricerca non cresce, quello privato è tradizionalmente marginale. Lo scenario è destinato a cambiare? Le dinamiche di finanziamento come influenzano l’apertura delle pubblicazioni? </a:t>
            </a:r>
            <a:r>
              <a:rPr lang="en-US" sz="2400" b="1" i="1"/>
              <a:t>Si può pensare che università e enti di ricerca statali possano sviluppare sistemi (archivi istituzionali, riviste, collane di libri, overlay journals, piattaforme editoriali ecc.) indipendenti da editori commerciali senza massicci investimenti finanziari e di personale? (R.Caso Uni Trento)</a:t>
            </a:r>
            <a:endParaRPr/>
          </a:p>
          <a:p>
            <a:pPr marL="342900" lvl="0" indent="-228600" algn="l" rtl="0">
              <a:spcBef>
                <a:spcPts val="480"/>
              </a:spcBef>
              <a:spcAft>
                <a:spcPts val="0"/>
              </a:spcAft>
              <a:buSzPts val="2400"/>
              <a:buChar char="•"/>
            </a:pPr>
            <a:r>
              <a:rPr lang="en-US" sz="2400" b="1"/>
              <a:t>Studio di fattibilità e </a:t>
            </a:r>
            <a:r>
              <a:rPr lang="en-US" sz="2400" b="1" i="1"/>
              <a:t>business plan </a:t>
            </a:r>
            <a:r>
              <a:rPr lang="en-US" sz="2400" b="1"/>
              <a:t>in preparazione</a:t>
            </a:r>
            <a:endParaRPr sz="2200" b="1"/>
          </a:p>
          <a:p>
            <a:pPr marL="342900" lvl="0" indent="-88900" algn="l" rtl="0">
              <a:spcBef>
                <a:spcPts val="440"/>
              </a:spcBef>
              <a:spcAft>
                <a:spcPts val="0"/>
              </a:spcAft>
              <a:buSzPts val="2200"/>
              <a:buNone/>
            </a:pPr>
            <a:endParaRPr/>
          </a:p>
        </p:txBody>
      </p:sp>
      <p:sp>
        <p:nvSpPr>
          <p:cNvPr id="835" name="Google Shape;835;p63"/>
          <p:cNvSpPr txBox="1">
            <a:spLocks noGrp="1"/>
          </p:cNvSpPr>
          <p:nvPr>
            <p:ph type="ftr" idx="11"/>
          </p:nvPr>
        </p:nvSpPr>
        <p:spPr>
          <a:xfrm rot="-5400000">
            <a:off x="6933999" y="3395845"/>
            <a:ext cx="3673108" cy="36576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S.Bianco con R.Barbera, M.Maggi, D.Menasce, L.Patrizii - Accesso equo, aperto e sostenibile alla conoscenza - GenOA Week 2021.10.26 DOI 10.15161/oar.it/74229</a:t>
            </a:r>
            <a:endParaRPr/>
          </a:p>
        </p:txBody>
      </p:sp>
      <p:sp>
        <p:nvSpPr>
          <p:cNvPr id="836" name="Google Shape;836;p6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86</a:t>
            </a:fld>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7" name="Google Shape;407;p23"/>
          <p:cNvSpPr txBox="1">
            <a:spLocks noGrp="1"/>
          </p:cNvSpPr>
          <p:nvPr>
            <p:ph type="body" idx="1"/>
          </p:nvPr>
        </p:nvSpPr>
        <p:spPr>
          <a:xfrm>
            <a:off x="192947" y="608051"/>
            <a:ext cx="8046927" cy="5683691"/>
          </a:xfrm>
          <a:prstGeom prst="rect">
            <a:avLst/>
          </a:prstGeom>
          <a:noFill/>
          <a:ln>
            <a:noFill/>
          </a:ln>
        </p:spPr>
        <p:txBody>
          <a:bodyPr spcFirstLastPara="1" wrap="square" lIns="91425" tIns="45700" rIns="91425" bIns="45700" anchor="t" anchorCtr="0">
            <a:noAutofit/>
          </a:bodyPr>
          <a:lstStyle/>
          <a:p>
            <a:pPr marL="342900" lvl="0" indent="-228917" algn="l" rtl="0">
              <a:lnSpc>
                <a:spcPct val="80000"/>
              </a:lnSpc>
              <a:spcBef>
                <a:spcPts val="0"/>
              </a:spcBef>
              <a:spcAft>
                <a:spcPts val="0"/>
              </a:spcAft>
              <a:buSzPts val="2205"/>
              <a:buChar char="•"/>
            </a:pPr>
            <a:r>
              <a:rPr lang="en-US" sz="2200" dirty="0"/>
              <a:t>Il </a:t>
            </a:r>
            <a:r>
              <a:rPr lang="en-US" sz="2200" dirty="0" err="1"/>
              <a:t>movimento</a:t>
            </a:r>
            <a:r>
              <a:rPr lang="en-US" sz="2200" dirty="0"/>
              <a:t> OA </a:t>
            </a:r>
            <a:r>
              <a:rPr lang="en-US" sz="2200" dirty="0" err="1"/>
              <a:t>nasce</a:t>
            </a:r>
            <a:r>
              <a:rPr lang="en-US" sz="2200" dirty="0"/>
              <a:t> come </a:t>
            </a:r>
            <a:r>
              <a:rPr lang="en-US" sz="2200" dirty="0" err="1"/>
              <a:t>reazione</a:t>
            </a:r>
            <a:r>
              <a:rPr lang="en-US" sz="2200" dirty="0"/>
              <a:t> </a:t>
            </a:r>
            <a:r>
              <a:rPr lang="en-US" sz="2200" dirty="0" err="1"/>
              <a:t>alla</a:t>
            </a:r>
            <a:r>
              <a:rPr lang="en-US" sz="2200" dirty="0"/>
              <a:t> </a:t>
            </a:r>
            <a:r>
              <a:rPr lang="en-US" sz="2200" dirty="0" err="1"/>
              <a:t>crescita</a:t>
            </a:r>
            <a:r>
              <a:rPr lang="en-US" sz="2200" dirty="0"/>
              <a:t> </a:t>
            </a:r>
            <a:r>
              <a:rPr lang="en-US" sz="2200" dirty="0" err="1"/>
              <a:t>incontrollata</a:t>
            </a:r>
            <a:r>
              <a:rPr lang="en-US" sz="2200" dirty="0"/>
              <a:t> </a:t>
            </a:r>
            <a:r>
              <a:rPr lang="en-US" sz="2200" dirty="0" err="1"/>
              <a:t>dei</a:t>
            </a:r>
            <a:r>
              <a:rPr lang="en-US" sz="2200" dirty="0"/>
              <a:t> </a:t>
            </a:r>
            <a:r>
              <a:rPr lang="en-US" sz="2200" dirty="0" err="1"/>
              <a:t>costi</a:t>
            </a:r>
            <a:r>
              <a:rPr lang="en-US" sz="2200" dirty="0"/>
              <a:t> di </a:t>
            </a:r>
            <a:r>
              <a:rPr lang="en-US" sz="2200" dirty="0" err="1"/>
              <a:t>abbonamento</a:t>
            </a:r>
            <a:endParaRPr lang="en-US" sz="2200" dirty="0"/>
          </a:p>
          <a:p>
            <a:pPr marL="342900" lvl="0" indent="-228917" algn="l" rtl="0">
              <a:lnSpc>
                <a:spcPct val="80000"/>
              </a:lnSpc>
              <a:spcBef>
                <a:spcPts val="0"/>
              </a:spcBef>
              <a:spcAft>
                <a:spcPts val="0"/>
              </a:spcAft>
              <a:buSzPts val="2205"/>
              <a:buChar char="•"/>
            </a:pPr>
            <a:endParaRPr lang="en-US" sz="2200" dirty="0"/>
          </a:p>
          <a:p>
            <a:pPr marL="342900" lvl="0" indent="-228917" algn="l" rtl="0">
              <a:lnSpc>
                <a:spcPct val="80000"/>
              </a:lnSpc>
              <a:spcBef>
                <a:spcPts val="0"/>
              </a:spcBef>
              <a:spcAft>
                <a:spcPts val="0"/>
              </a:spcAft>
              <a:buSzPts val="2205"/>
              <a:buChar char="•"/>
            </a:pPr>
            <a:r>
              <a:rPr lang="en-US" sz="2200" dirty="0"/>
              <a:t>Il </a:t>
            </a:r>
            <a:r>
              <a:rPr lang="en-US" sz="2200" dirty="0" err="1"/>
              <a:t>mercato</a:t>
            </a:r>
            <a:r>
              <a:rPr lang="en-US" sz="2200" dirty="0"/>
              <a:t> </a:t>
            </a:r>
            <a:r>
              <a:rPr lang="en-US" sz="2200" dirty="0" err="1"/>
              <a:t>delle</a:t>
            </a:r>
            <a:r>
              <a:rPr lang="en-US" sz="2200" dirty="0"/>
              <a:t> </a:t>
            </a:r>
            <a:r>
              <a:rPr lang="en-US" sz="2200" dirty="0" err="1"/>
              <a:t>pubblicazioni</a:t>
            </a:r>
            <a:r>
              <a:rPr lang="en-US" sz="2200" dirty="0"/>
              <a:t> </a:t>
            </a:r>
            <a:r>
              <a:rPr lang="en-US" sz="2200" dirty="0" err="1"/>
              <a:t>scientifiche</a:t>
            </a:r>
            <a:r>
              <a:rPr lang="en-US" sz="2200" dirty="0"/>
              <a:t> </a:t>
            </a:r>
            <a:r>
              <a:rPr lang="en-US" sz="2200" dirty="0" err="1"/>
              <a:t>è</a:t>
            </a:r>
            <a:r>
              <a:rPr lang="en-US" sz="2200" dirty="0"/>
              <a:t> </a:t>
            </a:r>
            <a:r>
              <a:rPr lang="en-US" sz="2200" dirty="0" err="1"/>
              <a:t>oligopolistico</a:t>
            </a:r>
            <a:endParaRPr lang="en-US" sz="2200" dirty="0"/>
          </a:p>
          <a:p>
            <a:pPr marL="342900" lvl="0" indent="-228917" algn="l" rtl="0">
              <a:lnSpc>
                <a:spcPct val="80000"/>
              </a:lnSpc>
              <a:spcBef>
                <a:spcPts val="0"/>
              </a:spcBef>
              <a:spcAft>
                <a:spcPts val="0"/>
              </a:spcAft>
              <a:buSzPts val="2205"/>
              <a:buChar char="•"/>
            </a:pPr>
            <a:endParaRPr lang="en-US" sz="2200" dirty="0"/>
          </a:p>
          <a:p>
            <a:pPr marL="342900" lvl="0" indent="-228917" algn="l" rtl="0">
              <a:lnSpc>
                <a:spcPct val="80000"/>
              </a:lnSpc>
              <a:spcBef>
                <a:spcPts val="0"/>
              </a:spcBef>
              <a:spcAft>
                <a:spcPts val="0"/>
              </a:spcAft>
              <a:buSzPts val="2205"/>
              <a:buChar char="•"/>
            </a:pPr>
            <a:r>
              <a:rPr lang="en-US" sz="2200" dirty="0"/>
              <a:t>Il </a:t>
            </a:r>
            <a:r>
              <a:rPr lang="en-US" sz="2200" dirty="0" err="1"/>
              <a:t>mercato</a:t>
            </a:r>
            <a:r>
              <a:rPr lang="en-US" sz="2200" dirty="0"/>
              <a:t> </a:t>
            </a:r>
            <a:r>
              <a:rPr lang="en-US" sz="2200" dirty="0" err="1"/>
              <a:t>degli</a:t>
            </a:r>
            <a:r>
              <a:rPr lang="en-US" sz="2200" dirty="0"/>
              <a:t> </a:t>
            </a:r>
            <a:r>
              <a:rPr lang="en-US" sz="2200" dirty="0" err="1"/>
              <a:t>abbonamenti</a:t>
            </a:r>
            <a:r>
              <a:rPr lang="en-US" sz="2200" dirty="0"/>
              <a:t> </a:t>
            </a:r>
            <a:r>
              <a:rPr lang="en-US" sz="2200" dirty="0" err="1"/>
              <a:t>è</a:t>
            </a:r>
            <a:r>
              <a:rPr lang="en-US" sz="2200" dirty="0"/>
              <a:t> </a:t>
            </a:r>
            <a:r>
              <a:rPr lang="en-US" sz="2200" dirty="0" err="1"/>
              <a:t>rigido</a:t>
            </a:r>
            <a:endParaRPr lang="en-US" sz="2200" dirty="0"/>
          </a:p>
          <a:p>
            <a:pPr marL="342900" lvl="0" indent="-228917" algn="l" rtl="0">
              <a:lnSpc>
                <a:spcPct val="80000"/>
              </a:lnSpc>
              <a:spcBef>
                <a:spcPts val="0"/>
              </a:spcBef>
              <a:spcAft>
                <a:spcPts val="0"/>
              </a:spcAft>
              <a:buSzPts val="2205"/>
              <a:buChar char="•"/>
            </a:pPr>
            <a:endParaRPr lang="en-US" sz="2200" dirty="0"/>
          </a:p>
          <a:p>
            <a:pPr marL="342900" lvl="0" indent="-228917" algn="l" rtl="0">
              <a:lnSpc>
                <a:spcPct val="80000"/>
              </a:lnSpc>
              <a:spcBef>
                <a:spcPts val="0"/>
              </a:spcBef>
              <a:spcAft>
                <a:spcPts val="0"/>
              </a:spcAft>
              <a:buSzPts val="2205"/>
              <a:buChar char="•"/>
            </a:pPr>
            <a:r>
              <a:rPr lang="en-US" sz="2200" dirty="0"/>
              <a:t>Il </a:t>
            </a:r>
            <a:r>
              <a:rPr lang="en-US" sz="2200" dirty="0" err="1"/>
              <a:t>problema</a:t>
            </a:r>
            <a:r>
              <a:rPr lang="en-US" sz="2200" dirty="0"/>
              <a:t> dell’ accesso </a:t>
            </a:r>
            <a:r>
              <a:rPr lang="en-US" sz="2200" dirty="0" err="1"/>
              <a:t>alla</a:t>
            </a:r>
            <a:r>
              <a:rPr lang="en-US" sz="2200" dirty="0"/>
              <a:t> </a:t>
            </a:r>
            <a:r>
              <a:rPr lang="en-US" sz="2200" dirty="0" err="1"/>
              <a:t>conoscenza</a:t>
            </a:r>
            <a:r>
              <a:rPr lang="en-US" sz="2200" dirty="0"/>
              <a:t> </a:t>
            </a:r>
            <a:r>
              <a:rPr lang="en-US" sz="2200" dirty="0" err="1"/>
              <a:t>è</a:t>
            </a:r>
            <a:r>
              <a:rPr lang="en-US" sz="2200" dirty="0"/>
              <a:t> fortemente </a:t>
            </a:r>
            <a:r>
              <a:rPr lang="en-US" sz="2200" dirty="0" err="1"/>
              <a:t>correlato</a:t>
            </a:r>
            <a:r>
              <a:rPr lang="en-US" sz="2200" dirty="0"/>
              <a:t> con l’ </a:t>
            </a:r>
            <a:r>
              <a:rPr lang="en-US" sz="2200" dirty="0" err="1"/>
              <a:t>utilizzo</a:t>
            </a:r>
            <a:r>
              <a:rPr lang="en-US" sz="2200" dirty="0"/>
              <a:t> </a:t>
            </a:r>
            <a:r>
              <a:rPr lang="en-US" sz="2200" dirty="0" err="1"/>
              <a:t>degli</a:t>
            </a:r>
            <a:r>
              <a:rPr lang="en-US" sz="2200" dirty="0"/>
              <a:t> </a:t>
            </a:r>
            <a:r>
              <a:rPr lang="en-US" sz="2200" dirty="0" err="1"/>
              <a:t>indicatori</a:t>
            </a:r>
            <a:r>
              <a:rPr lang="en-US" sz="2200" dirty="0"/>
              <a:t> IF e </a:t>
            </a:r>
            <a:r>
              <a:rPr lang="en-US" sz="2200" dirty="0" err="1"/>
              <a:t>dei</a:t>
            </a:r>
            <a:r>
              <a:rPr lang="en-US" sz="2200" dirty="0"/>
              <a:t> database </a:t>
            </a:r>
            <a:r>
              <a:rPr lang="en-US" sz="2200" dirty="0" err="1"/>
              <a:t>proprietari</a:t>
            </a:r>
            <a:r>
              <a:rPr lang="en-US" sz="2200" dirty="0"/>
              <a:t> </a:t>
            </a:r>
            <a:r>
              <a:rPr lang="en-US" sz="2200" dirty="0" err="1"/>
              <a:t>nella</a:t>
            </a:r>
            <a:r>
              <a:rPr lang="en-US" sz="2200" dirty="0"/>
              <a:t> </a:t>
            </a:r>
            <a:r>
              <a:rPr lang="en-US" sz="2200" dirty="0" err="1"/>
              <a:t>valutazione</a:t>
            </a:r>
            <a:r>
              <a:rPr lang="en-US" sz="2200" dirty="0"/>
              <a:t> </a:t>
            </a:r>
            <a:r>
              <a:rPr lang="en-US" sz="2200" dirty="0" err="1"/>
              <a:t>della</a:t>
            </a:r>
            <a:r>
              <a:rPr lang="en-US" sz="2200" dirty="0"/>
              <a:t> </a:t>
            </a:r>
            <a:r>
              <a:rPr lang="en-US" sz="2200" dirty="0" err="1"/>
              <a:t>ricerca</a:t>
            </a:r>
            <a:r>
              <a:rPr lang="en-US" sz="2200" dirty="0"/>
              <a:t> e </a:t>
            </a:r>
            <a:r>
              <a:rPr lang="en-US" sz="2200" dirty="0" err="1"/>
              <a:t>delle</a:t>
            </a:r>
            <a:r>
              <a:rPr lang="en-US" sz="2200" dirty="0"/>
              <a:t> </a:t>
            </a:r>
            <a:r>
              <a:rPr lang="en-US" sz="2200" dirty="0" err="1"/>
              <a:t>carriere</a:t>
            </a:r>
            <a:br>
              <a:rPr lang="en-US" sz="2200" dirty="0"/>
            </a:br>
            <a:endParaRPr sz="2200" dirty="0"/>
          </a:p>
          <a:p>
            <a:pPr marL="342900" lvl="0" indent="-228917" algn="l" rtl="0">
              <a:lnSpc>
                <a:spcPct val="80000"/>
              </a:lnSpc>
              <a:spcBef>
                <a:spcPts val="440"/>
              </a:spcBef>
              <a:spcAft>
                <a:spcPts val="0"/>
              </a:spcAft>
              <a:buSzPts val="2205"/>
              <a:buChar char="•"/>
            </a:pPr>
            <a:r>
              <a:rPr lang="en-US" sz="2200" dirty="0" err="1"/>
              <a:t>Gli</a:t>
            </a:r>
            <a:r>
              <a:rPr lang="en-US" sz="2200" dirty="0"/>
              <a:t> </a:t>
            </a:r>
            <a:r>
              <a:rPr lang="en-US" sz="2200" dirty="0" err="1"/>
              <a:t>Enti</a:t>
            </a:r>
            <a:r>
              <a:rPr lang="en-US" sz="2200" dirty="0"/>
              <a:t> di </a:t>
            </a:r>
            <a:r>
              <a:rPr lang="en-US" sz="2200" dirty="0" err="1"/>
              <a:t>ricerca</a:t>
            </a:r>
            <a:r>
              <a:rPr lang="en-US" sz="2200" dirty="0"/>
              <a:t> e </a:t>
            </a:r>
            <a:r>
              <a:rPr lang="en-US" sz="2200" dirty="0" err="1"/>
              <a:t>gli</a:t>
            </a:r>
            <a:r>
              <a:rPr lang="en-US" sz="2200" dirty="0"/>
              <a:t> </a:t>
            </a:r>
            <a:r>
              <a:rPr lang="en-US" sz="2200" dirty="0" err="1"/>
              <a:t>Atenei</a:t>
            </a:r>
            <a:r>
              <a:rPr lang="en-US" sz="2200" dirty="0"/>
              <a:t> </a:t>
            </a:r>
            <a:r>
              <a:rPr lang="en-US" sz="2200" dirty="0" err="1"/>
              <a:t>italiani</a:t>
            </a:r>
            <a:r>
              <a:rPr lang="en-US" sz="2200" dirty="0"/>
              <a:t> (</a:t>
            </a:r>
            <a:r>
              <a:rPr lang="en-US" sz="2200" dirty="0" err="1"/>
              <a:t>rappresentati</a:t>
            </a:r>
            <a:r>
              <a:rPr lang="en-US" sz="2200" dirty="0"/>
              <a:t> da CRUI) </a:t>
            </a:r>
            <a:r>
              <a:rPr lang="en-US" sz="2200" dirty="0" err="1"/>
              <a:t>sono</a:t>
            </a:r>
            <a:r>
              <a:rPr lang="en-US" sz="2200" dirty="0"/>
              <a:t> in prima </a:t>
            </a:r>
            <a:r>
              <a:rPr lang="en-US" sz="2200" dirty="0" err="1"/>
              <a:t>linea</a:t>
            </a:r>
            <a:r>
              <a:rPr lang="en-US" sz="2200" dirty="0"/>
              <a:t> dal 2007 (SCOAP3, OA2020) in </a:t>
            </a:r>
            <a:r>
              <a:rPr lang="en-US" sz="2200" dirty="0" err="1"/>
              <a:t>sinergia</a:t>
            </a:r>
            <a:r>
              <a:rPr lang="en-US" sz="2200" dirty="0"/>
              <a:t> con le </a:t>
            </a:r>
            <a:r>
              <a:rPr lang="en-US" sz="2200" dirty="0" err="1"/>
              <a:t>società</a:t>
            </a:r>
            <a:r>
              <a:rPr lang="en-US" sz="2200" dirty="0"/>
              <a:t> </a:t>
            </a:r>
            <a:r>
              <a:rPr lang="en-US" sz="2200" dirty="0" err="1"/>
              <a:t>scientifiche</a:t>
            </a:r>
            <a:r>
              <a:rPr lang="en-US" sz="2200" dirty="0"/>
              <a:t> del </a:t>
            </a:r>
            <a:r>
              <a:rPr lang="en-US" sz="2200" dirty="0" err="1"/>
              <a:t>settore</a:t>
            </a:r>
            <a:br>
              <a:rPr lang="en-US" sz="2200" dirty="0"/>
            </a:br>
            <a:endParaRPr sz="2200" dirty="0"/>
          </a:p>
          <a:p>
            <a:pPr marL="342900" lvl="0" indent="-228917" algn="l" rtl="0">
              <a:lnSpc>
                <a:spcPct val="80000"/>
              </a:lnSpc>
              <a:spcBef>
                <a:spcPts val="440"/>
              </a:spcBef>
              <a:spcAft>
                <a:spcPts val="0"/>
              </a:spcAft>
              <a:buSzPts val="2205"/>
              <a:buChar char="•"/>
            </a:pPr>
            <a:r>
              <a:rPr lang="en-US" sz="2200" dirty="0"/>
              <a:t>Nel 2018 l’ INFN </a:t>
            </a:r>
            <a:r>
              <a:rPr lang="en-US" sz="2200" dirty="0" err="1"/>
              <a:t>aderisce</a:t>
            </a:r>
            <a:r>
              <a:rPr lang="en-US" sz="2200" dirty="0"/>
              <a:t> a </a:t>
            </a:r>
            <a:r>
              <a:rPr lang="en-US" sz="2200" dirty="0" err="1"/>
              <a:t>cOAlitionS</a:t>
            </a:r>
            <a:r>
              <a:rPr lang="en-US" sz="2200" dirty="0"/>
              <a:t> / </a:t>
            </a:r>
            <a:r>
              <a:rPr lang="en-US" sz="2200" dirty="0" err="1"/>
              <a:t>PlanS</a:t>
            </a:r>
            <a:endParaRPr sz="2200" dirty="0"/>
          </a:p>
          <a:p>
            <a:pPr marL="640080" lvl="1" indent="-231775" algn="l" rtl="0">
              <a:lnSpc>
                <a:spcPct val="80000"/>
              </a:lnSpc>
              <a:spcBef>
                <a:spcPts val="400"/>
              </a:spcBef>
              <a:spcAft>
                <a:spcPts val="0"/>
              </a:spcAft>
              <a:buSzPts val="2050"/>
              <a:buChar char="•"/>
            </a:pPr>
            <a:r>
              <a:rPr lang="en-US" sz="2200" dirty="0"/>
              <a:t>No al </a:t>
            </a:r>
            <a:r>
              <a:rPr lang="en-US" sz="2200" dirty="0" err="1"/>
              <a:t>pagamento</a:t>
            </a:r>
            <a:r>
              <a:rPr lang="en-US" sz="2200" dirty="0"/>
              <a:t> di APC per </a:t>
            </a:r>
            <a:r>
              <a:rPr lang="en-US" sz="2200" dirty="0" err="1"/>
              <a:t>riviste</a:t>
            </a:r>
            <a:r>
              <a:rPr lang="en-US" sz="2200" dirty="0"/>
              <a:t> </a:t>
            </a:r>
            <a:r>
              <a:rPr lang="en-US" sz="2200" dirty="0" err="1"/>
              <a:t>ibride</a:t>
            </a:r>
            <a:r>
              <a:rPr lang="en-US" sz="2200" dirty="0"/>
              <a:t> con double dipping</a:t>
            </a:r>
            <a:endParaRPr sz="2200" dirty="0"/>
          </a:p>
          <a:p>
            <a:pPr marL="640080" lvl="1" indent="-231775" algn="l" rtl="0">
              <a:lnSpc>
                <a:spcPct val="80000"/>
              </a:lnSpc>
              <a:spcBef>
                <a:spcPts val="400"/>
              </a:spcBef>
              <a:spcAft>
                <a:spcPts val="0"/>
              </a:spcAft>
              <a:buSzPts val="2050"/>
              <a:buChar char="•"/>
            </a:pPr>
            <a:r>
              <a:rPr lang="en-US" sz="2200" dirty="0"/>
              <a:t>No </a:t>
            </a:r>
            <a:r>
              <a:rPr lang="en-US" sz="2200" dirty="0" err="1"/>
              <a:t>all’uso</a:t>
            </a:r>
            <a:r>
              <a:rPr lang="en-US" sz="2200" dirty="0"/>
              <a:t> </a:t>
            </a:r>
            <a:r>
              <a:rPr lang="en-US" sz="2200" dirty="0" err="1"/>
              <a:t>dell’IF</a:t>
            </a:r>
            <a:r>
              <a:rPr lang="en-US" sz="2200" dirty="0"/>
              <a:t> </a:t>
            </a:r>
            <a:r>
              <a:rPr lang="en-US" sz="2200" dirty="0" err="1"/>
              <a:t>nei</a:t>
            </a:r>
            <a:r>
              <a:rPr lang="en-US" sz="2200" dirty="0"/>
              <a:t> </a:t>
            </a:r>
            <a:r>
              <a:rPr lang="en-US" sz="2200" dirty="0" err="1"/>
              <a:t>propri</a:t>
            </a:r>
            <a:r>
              <a:rPr lang="en-US" sz="2200" dirty="0"/>
              <a:t> </a:t>
            </a:r>
            <a:r>
              <a:rPr lang="en-US" sz="2200" dirty="0" err="1"/>
              <a:t>processi</a:t>
            </a:r>
            <a:r>
              <a:rPr lang="en-US" sz="2200" dirty="0"/>
              <a:t> </a:t>
            </a:r>
            <a:r>
              <a:rPr lang="en-US" sz="2200" dirty="0" err="1"/>
              <a:t>valutativi</a:t>
            </a:r>
            <a:endParaRPr sz="2200" dirty="0"/>
          </a:p>
          <a:p>
            <a:pPr marL="640080" lvl="1" indent="-231775" algn="l" rtl="0">
              <a:lnSpc>
                <a:spcPct val="80000"/>
              </a:lnSpc>
              <a:spcBef>
                <a:spcPts val="400"/>
              </a:spcBef>
              <a:spcAft>
                <a:spcPts val="0"/>
              </a:spcAft>
              <a:buSzPts val="2050"/>
              <a:buChar char="•"/>
            </a:pPr>
            <a:r>
              <a:rPr lang="en-US" sz="2200" dirty="0" err="1"/>
              <a:t>Sì</a:t>
            </a:r>
            <a:r>
              <a:rPr lang="en-US" sz="2200" dirty="0"/>
              <a:t> al </a:t>
            </a:r>
            <a:r>
              <a:rPr lang="en-US" sz="2200" dirty="0" err="1"/>
              <a:t>sostegno</a:t>
            </a:r>
            <a:r>
              <a:rPr lang="en-US" sz="2200" dirty="0"/>
              <a:t> del green OA </a:t>
            </a:r>
            <a:r>
              <a:rPr lang="en-US" sz="2200" dirty="0">
                <a:sym typeface="Wingdings" pitchFamily="2" charset="2"/>
              </a:rPr>
              <a:t> </a:t>
            </a:r>
            <a:r>
              <a:rPr lang="en-US" sz="2200" dirty="0" err="1"/>
              <a:t>deposito</a:t>
            </a:r>
            <a:r>
              <a:rPr lang="en-US" sz="2200" dirty="0"/>
              <a:t> </a:t>
            </a:r>
            <a:r>
              <a:rPr lang="en-US" sz="2200" dirty="0" err="1"/>
              <a:t>immediato</a:t>
            </a:r>
            <a:r>
              <a:rPr lang="en-US" sz="2200" dirty="0"/>
              <a:t> </a:t>
            </a:r>
            <a:r>
              <a:rPr lang="en-US" sz="2200" dirty="0" err="1"/>
              <a:t>della</a:t>
            </a:r>
            <a:r>
              <a:rPr lang="en-US" sz="2200" dirty="0"/>
              <a:t> AAM</a:t>
            </a:r>
            <a:br>
              <a:rPr lang="en-US" sz="2000" dirty="0"/>
            </a:br>
            <a:endParaRPr sz="2000" dirty="0"/>
          </a:p>
        </p:txBody>
      </p:sp>
      <p:sp>
        <p:nvSpPr>
          <p:cNvPr id="2" name="Footer Placeholder 1">
            <a:extLst>
              <a:ext uri="{FF2B5EF4-FFF2-40B4-BE49-F238E27FC236}">
                <a16:creationId xmlns:a16="http://schemas.microsoft.com/office/drawing/2014/main" id="{3D32C495-22A8-284F-88BB-8D00C13C9EF4}"/>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D889550E-DC77-E046-9461-AF66BB09EA0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87</a:t>
            </a:fld>
            <a:endParaRPr lang="en-US"/>
          </a:p>
        </p:txBody>
      </p:sp>
    </p:spTree>
    <p:extLst>
      <p:ext uri="{BB962C8B-B14F-4D97-AF65-F5344CB8AC3E}">
        <p14:creationId xmlns:p14="http://schemas.microsoft.com/office/powerpoint/2010/main" val="1506024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7" name="Google Shape;407;p23"/>
          <p:cNvSpPr txBox="1">
            <a:spLocks noGrp="1"/>
          </p:cNvSpPr>
          <p:nvPr>
            <p:ph type="body" idx="1"/>
          </p:nvPr>
        </p:nvSpPr>
        <p:spPr>
          <a:xfrm>
            <a:off x="-141073" y="131182"/>
            <a:ext cx="8833010" cy="5517778"/>
          </a:xfrm>
          <a:prstGeom prst="rect">
            <a:avLst/>
          </a:prstGeom>
          <a:noFill/>
          <a:ln>
            <a:noFill/>
          </a:ln>
        </p:spPr>
        <p:txBody>
          <a:bodyPr spcFirstLastPara="1" wrap="square" lIns="91425" tIns="45700" rIns="91425" bIns="45700" anchor="t" anchorCtr="0">
            <a:noAutofit/>
          </a:bodyPr>
          <a:lstStyle/>
          <a:p>
            <a:pPr marL="342900" lvl="0" indent="-228917" algn="l" rtl="0">
              <a:lnSpc>
                <a:spcPct val="80000"/>
              </a:lnSpc>
              <a:spcBef>
                <a:spcPts val="0"/>
              </a:spcBef>
              <a:spcAft>
                <a:spcPts val="0"/>
              </a:spcAft>
              <a:buSzPts val="2205"/>
              <a:buChar char="•"/>
            </a:pPr>
            <a:r>
              <a:rPr lang="en-US" b="1" dirty="0">
                <a:latin typeface="Calibri" panose="020F0502020204030204" pitchFamily="34" charset="0"/>
                <a:cs typeface="Calibri" panose="020F0502020204030204" pitchFamily="34" charset="0"/>
              </a:rPr>
              <a:t>Il </a:t>
            </a:r>
            <a:r>
              <a:rPr lang="en-US" b="1" dirty="0" err="1">
                <a:latin typeface="Calibri" panose="020F0502020204030204" pitchFamily="34" charset="0"/>
                <a:cs typeface="Calibri" panose="020F0502020204030204" pitchFamily="34" charset="0"/>
              </a:rPr>
              <a:t>mercato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degli</a:t>
            </a:r>
            <a:r>
              <a:rPr lang="en-US" b="1" dirty="0">
                <a:latin typeface="Calibri" panose="020F0502020204030204" pitchFamily="34" charset="0"/>
                <a:cs typeface="Calibri" panose="020F0502020204030204" pitchFamily="34" charset="0"/>
              </a:rPr>
              <a:t> APC, a regime,  </a:t>
            </a:r>
            <a:r>
              <a:rPr lang="en-US" b="1" dirty="0" err="1">
                <a:latin typeface="Calibri" panose="020F0502020204030204" pitchFamily="34" charset="0"/>
                <a:cs typeface="Calibri" panose="020F0502020204030204" pitchFamily="34" charset="0"/>
              </a:rPr>
              <a:t>dovrebbe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essere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meno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rigido</a:t>
            </a:r>
            <a:r>
              <a:rPr lang="en-US" b="1" dirty="0">
                <a:latin typeface="Calibri" panose="020F0502020204030204" pitchFamily="34" charset="0"/>
                <a:cs typeface="Calibri" panose="020F0502020204030204" pitchFamily="34" charset="0"/>
              </a:rPr>
              <a:t> di </a:t>
            </a:r>
            <a:r>
              <a:rPr lang="en-US" b="1" dirty="0" err="1">
                <a:latin typeface="Calibri" panose="020F0502020204030204" pitchFamily="34" charset="0"/>
                <a:cs typeface="Calibri" panose="020F0502020204030204" pitchFamily="34" charset="0"/>
              </a:rPr>
              <a:t>quello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degli</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abbonamenti</a:t>
            </a:r>
            <a:r>
              <a:rPr lang="en-US"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sym typeface="Wingdings" pitchFamily="2" charset="2"/>
              </a:rPr>
              <a:t></a:t>
            </a:r>
            <a:r>
              <a:rPr lang="en-US" b="1" dirty="0" err="1">
                <a:latin typeface="Calibri" panose="020F0502020204030204" pitchFamily="34" charset="0"/>
                <a:cs typeface="Calibri" panose="020F0502020204030204" pitchFamily="34" charset="0"/>
                <a:sym typeface="Wingdings" pitchFamily="2" charset="2"/>
              </a:rPr>
              <a:t>contratti</a:t>
            </a:r>
            <a:r>
              <a:rPr lang="en-US" b="1" dirty="0">
                <a:latin typeface="Calibri" panose="020F0502020204030204" pitchFamily="34" charset="0"/>
                <a:cs typeface="Calibri" panose="020F0502020204030204" pitchFamily="34" charset="0"/>
                <a:sym typeface="Wingdings" pitchFamily="2" charset="2"/>
              </a:rPr>
              <a:t> </a:t>
            </a:r>
            <a:r>
              <a:rPr lang="en-US" b="1" dirty="0" err="1">
                <a:latin typeface="Calibri" panose="020F0502020204030204" pitchFamily="34" charset="0"/>
                <a:cs typeface="Calibri" panose="020F0502020204030204" pitchFamily="34" charset="0"/>
                <a:sym typeface="Wingdings" pitchFamily="2" charset="2"/>
              </a:rPr>
              <a:t>trasformativi</a:t>
            </a:r>
            <a:r>
              <a:rPr lang="en-US" b="1" dirty="0">
                <a:latin typeface="Calibri" panose="020F0502020204030204" pitchFamily="34" charset="0"/>
                <a:cs typeface="Calibri" panose="020F0502020204030204" pitchFamily="34" charset="0"/>
                <a:sym typeface="Wingdings" pitchFamily="2" charset="2"/>
              </a:rPr>
              <a:t>, ma:</a:t>
            </a:r>
          </a:p>
          <a:p>
            <a:pPr marL="800100" lvl="1" indent="-228917">
              <a:lnSpc>
                <a:spcPct val="80000"/>
              </a:lnSpc>
              <a:spcBef>
                <a:spcPts val="0"/>
              </a:spcBef>
              <a:buSzPts val="2205"/>
            </a:pPr>
            <a:r>
              <a:rPr lang="en-US" sz="2200" b="1" dirty="0" err="1">
                <a:latin typeface="Calibri" panose="020F0502020204030204" pitchFamily="34" charset="0"/>
                <a:cs typeface="Calibri" panose="020F0502020204030204" pitchFamily="34" charset="0"/>
              </a:rPr>
              <a:t>Occorre</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implementare</a:t>
            </a:r>
            <a:r>
              <a:rPr lang="en-US" sz="2200" b="1" dirty="0">
                <a:latin typeface="Calibri" panose="020F0502020204030204" pitchFamily="34" charset="0"/>
                <a:cs typeface="Calibri" panose="020F0502020204030204" pitchFamily="34" charset="0"/>
              </a:rPr>
              <a:t> un </a:t>
            </a:r>
            <a:r>
              <a:rPr lang="en-US" sz="2200" b="1" dirty="0" err="1">
                <a:latin typeface="Calibri" panose="020F0502020204030204" pitchFamily="34" charset="0"/>
                <a:cs typeface="Calibri" panose="020F0502020204030204" pitchFamily="34" charset="0"/>
              </a:rPr>
              <a:t>monitoraggio</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efficace</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dei</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costi</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degli</a:t>
            </a:r>
            <a:r>
              <a:rPr lang="en-US" sz="2200" b="1" dirty="0">
                <a:latin typeface="Calibri" panose="020F0502020204030204" pitchFamily="34" charset="0"/>
                <a:cs typeface="Calibri" panose="020F0502020204030204" pitchFamily="34" charset="0"/>
              </a:rPr>
              <a:t> APC</a:t>
            </a:r>
          </a:p>
          <a:p>
            <a:pPr marL="800100" lvl="1" indent="-228917">
              <a:lnSpc>
                <a:spcPct val="80000"/>
              </a:lnSpc>
              <a:spcBef>
                <a:spcPts val="0"/>
              </a:spcBef>
              <a:buSzPts val="2205"/>
            </a:pPr>
            <a:r>
              <a:rPr lang="en-US" sz="2200" b="1" dirty="0" err="1">
                <a:latin typeface="Calibri" panose="020F0502020204030204" pitchFamily="34" charset="0"/>
                <a:cs typeface="Calibri" panose="020F0502020204030204" pitchFamily="34" charset="0"/>
              </a:rPr>
              <a:t>Occorre</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assicurare</a:t>
            </a:r>
            <a:r>
              <a:rPr lang="en-US" sz="2200" b="1" dirty="0">
                <a:latin typeface="Calibri" panose="020F0502020204030204" pitchFamily="34" charset="0"/>
                <a:cs typeface="Calibri" panose="020F0502020204030204" pitchFamily="34" charset="0"/>
              </a:rPr>
              <a:t> a tutti la </a:t>
            </a:r>
            <a:r>
              <a:rPr lang="en-US" sz="2200" b="1" dirty="0" err="1">
                <a:latin typeface="Calibri" panose="020F0502020204030204" pitchFamily="34" charset="0"/>
                <a:cs typeface="Calibri" panose="020F0502020204030204" pitchFamily="34" charset="0"/>
              </a:rPr>
              <a:t>possibilità</a:t>
            </a:r>
            <a:r>
              <a:rPr lang="en-US" sz="2200" b="1" dirty="0">
                <a:latin typeface="Calibri" panose="020F0502020204030204" pitchFamily="34" charset="0"/>
                <a:cs typeface="Calibri" panose="020F0502020204030204" pitchFamily="34" charset="0"/>
              </a:rPr>
              <a:t> di </a:t>
            </a:r>
            <a:r>
              <a:rPr lang="en-US" sz="2200" b="1" dirty="0" err="1">
                <a:latin typeface="Calibri" panose="020F0502020204030204" pitchFamily="34" charset="0"/>
                <a:cs typeface="Calibri" panose="020F0502020204030204" pitchFamily="34" charset="0"/>
              </a:rPr>
              <a:t>pubblicare</a:t>
            </a:r>
            <a:br>
              <a:rPr lang="en-US" sz="2200" b="1" dirty="0">
                <a:latin typeface="Calibri" panose="020F0502020204030204" pitchFamily="34" charset="0"/>
                <a:cs typeface="Calibri" panose="020F0502020204030204" pitchFamily="34" charset="0"/>
              </a:rPr>
            </a:br>
            <a:endParaRPr sz="2200"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r>
              <a:rPr lang="en-US" b="1" dirty="0" err="1">
                <a:latin typeface="Calibri" panose="020F0502020204030204" pitchFamily="34" charset="0"/>
                <a:cs typeface="Calibri" panose="020F0502020204030204" pitchFamily="34" charset="0"/>
              </a:rPr>
              <a:t>Occorre</a:t>
            </a:r>
            <a:r>
              <a:rPr lang="en-US" b="1" dirty="0">
                <a:latin typeface="Calibri" panose="020F0502020204030204" pitchFamily="34" charset="0"/>
                <a:cs typeface="Calibri" panose="020F0502020204030204" pitchFamily="34" charset="0"/>
              </a:rPr>
              <a:t> dare </a:t>
            </a:r>
            <a:r>
              <a:rPr lang="en-US" b="1" dirty="0" err="1">
                <a:latin typeface="Calibri" panose="020F0502020204030204" pitchFamily="34" charset="0"/>
                <a:cs typeface="Calibri" panose="020F0502020204030204" pitchFamily="34" charset="0"/>
              </a:rPr>
              <a:t>priorità</a:t>
            </a:r>
            <a:r>
              <a:rPr lang="en-US" b="1" dirty="0">
                <a:latin typeface="Calibri" panose="020F0502020204030204" pitchFamily="34" charset="0"/>
                <a:cs typeface="Calibri" panose="020F0502020204030204" pitchFamily="34" charset="0"/>
              </a:rPr>
              <a:t> alla via green OA, non </a:t>
            </a:r>
            <a:r>
              <a:rPr lang="en-US" b="1" dirty="0" err="1">
                <a:latin typeface="Calibri" panose="020F0502020204030204" pitchFamily="34" charset="0"/>
                <a:cs typeface="Calibri" panose="020F0502020204030204" pitchFamily="34" charset="0"/>
              </a:rPr>
              <a:t>trasferendo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mai</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i</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diritti</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sulla</a:t>
            </a:r>
            <a:r>
              <a:rPr lang="en-US" b="1" dirty="0">
                <a:latin typeface="Calibri" panose="020F0502020204030204" pitchFamily="34" charset="0"/>
                <a:cs typeface="Calibri" panose="020F0502020204030204" pitchFamily="34" charset="0"/>
              </a:rPr>
              <a:t> AAM/</a:t>
            </a:r>
            <a:r>
              <a:rPr lang="en-US" b="1" dirty="0" err="1">
                <a:latin typeface="Calibri" panose="020F0502020204030204" pitchFamily="34" charset="0"/>
                <a:cs typeface="Calibri" panose="020F0502020204030204" pitchFamily="34" charset="0"/>
              </a:rPr>
              <a:t>postprint</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all’editore</a:t>
            </a:r>
            <a:r>
              <a:rPr lang="en-US" b="1" dirty="0">
                <a:latin typeface="Calibri" panose="020F0502020204030204" pitchFamily="34" charset="0"/>
                <a:cs typeface="Calibri" panose="020F0502020204030204" pitchFamily="34" charset="0"/>
              </a:rPr>
              <a:t>, e </a:t>
            </a:r>
            <a:r>
              <a:rPr lang="en-US" b="1" dirty="0" err="1">
                <a:latin typeface="Calibri" panose="020F0502020204030204" pitchFamily="34" charset="0"/>
                <a:cs typeface="Calibri" panose="020F0502020204030204" pitchFamily="34" charset="0"/>
              </a:rPr>
              <a:t>depositando</a:t>
            </a:r>
            <a:r>
              <a:rPr lang="en-US" b="1" dirty="0">
                <a:latin typeface="Calibri" panose="020F0502020204030204" pitchFamily="34" charset="0"/>
                <a:cs typeface="Calibri" panose="020F0502020204030204" pitchFamily="34" charset="0"/>
              </a:rPr>
              <a:t> nell’ </a:t>
            </a:r>
            <a:r>
              <a:rPr lang="en-US" b="1" dirty="0" err="1">
                <a:latin typeface="Calibri" panose="020F0502020204030204" pitchFamily="34" charset="0"/>
                <a:cs typeface="Calibri" panose="020F0502020204030204" pitchFamily="34" charset="0"/>
              </a:rPr>
              <a:t>archivio</a:t>
            </a:r>
            <a:r>
              <a:rPr lang="en-US" b="1" dirty="0">
                <a:latin typeface="Calibri" panose="020F0502020204030204" pitchFamily="34" charset="0"/>
                <a:cs typeface="Calibri" panose="020F0502020204030204" pitchFamily="34" charset="0"/>
              </a:rPr>
              <a:t> la AAM/</a:t>
            </a:r>
            <a:r>
              <a:rPr lang="en-US" b="1" dirty="0" err="1">
                <a:latin typeface="Calibri" panose="020F0502020204030204" pitchFamily="34" charset="0"/>
                <a:cs typeface="Calibri" panose="020F0502020204030204" pitchFamily="34" charset="0"/>
              </a:rPr>
              <a:t>postprint</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r>
              <a:rPr lang="en-US" b="1" dirty="0" err="1">
                <a:latin typeface="Calibri" panose="020F0502020204030204" pitchFamily="34" charset="0"/>
                <a:cs typeface="Calibri" panose="020F0502020204030204" pitchFamily="34" charset="0"/>
              </a:rPr>
              <a:t>Occorre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correggere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i</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meccanismi</a:t>
            </a:r>
            <a:r>
              <a:rPr lang="en-US" b="1" dirty="0">
                <a:latin typeface="Calibri" panose="020F0502020204030204" pitchFamily="34" charset="0"/>
                <a:cs typeface="Calibri" panose="020F0502020204030204" pitchFamily="34" charset="0"/>
              </a:rPr>
              <a:t> di </a:t>
            </a:r>
            <a:r>
              <a:rPr lang="en-US" b="1" dirty="0" err="1">
                <a:latin typeface="Calibri" panose="020F0502020204030204" pitchFamily="34" charset="0"/>
                <a:cs typeface="Calibri" panose="020F0502020204030204" pitchFamily="34" charset="0"/>
              </a:rPr>
              <a:t>valutazione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della</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ricerca</a:t>
            </a:r>
            <a:r>
              <a:rPr lang="en-US" b="1" dirty="0">
                <a:latin typeface="Calibri" panose="020F0502020204030204" pitchFamily="34" charset="0"/>
                <a:cs typeface="Calibri" panose="020F0502020204030204" pitchFamily="34" charset="0"/>
              </a:rPr>
              <a:t> e </a:t>
            </a:r>
            <a:r>
              <a:rPr lang="en-US" b="1" dirty="0" err="1">
                <a:latin typeface="Calibri" panose="020F0502020204030204" pitchFamily="34" charset="0"/>
                <a:cs typeface="Calibri" panose="020F0502020204030204" pitchFamily="34" charset="0"/>
              </a:rPr>
              <a:t>delle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carriere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almeno</a:t>
            </a:r>
            <a:r>
              <a:rPr lang="en-US" b="1" dirty="0">
                <a:latin typeface="Calibri" panose="020F0502020204030204" pitchFamily="34" charset="0"/>
                <a:cs typeface="Calibri" panose="020F0502020204030204" pitchFamily="34" charset="0"/>
              </a:rPr>
              <a:t>  non </a:t>
            </a:r>
            <a:r>
              <a:rPr lang="en-US" b="1" dirty="0" err="1">
                <a:latin typeface="Calibri" panose="020F0502020204030204" pitchFamily="34" charset="0"/>
                <a:cs typeface="Calibri" panose="020F0502020204030204" pitchFamily="34" charset="0"/>
              </a:rPr>
              <a:t>utilizzando</a:t>
            </a:r>
            <a:r>
              <a:rPr lang="en-US" b="1" dirty="0">
                <a:latin typeface="Calibri" panose="020F0502020204030204" pitchFamily="34" charset="0"/>
                <a:cs typeface="Calibri" panose="020F0502020204030204" pitchFamily="34" charset="0"/>
              </a:rPr>
              <a:t> l’ IF (</a:t>
            </a:r>
            <a:r>
              <a:rPr lang="en-US" b="1" dirty="0" err="1">
                <a:latin typeface="Calibri" panose="020F0502020204030204" pitchFamily="34" charset="0"/>
                <a:cs typeface="Calibri" panose="020F0502020204030204" pitchFamily="34" charset="0"/>
              </a:rPr>
              <a:t>cfr</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sfdora.org</a:t>
            </a:r>
            <a:r>
              <a:rPr lang="en-US" b="1" dirty="0">
                <a:latin typeface="Calibri" panose="020F0502020204030204" pitchFamily="34" charset="0"/>
                <a:cs typeface="Calibri" panose="020F0502020204030204" pitchFamily="34" charset="0"/>
              </a:rPr>
              <a:t>)</a:t>
            </a:r>
          </a:p>
          <a:p>
            <a:pPr marL="342900" lvl="0" indent="-228917" algn="l" rtl="0">
              <a:lnSpc>
                <a:spcPct val="80000"/>
              </a:lnSpc>
              <a:spcBef>
                <a:spcPts val="440"/>
              </a:spcBef>
              <a:spcAft>
                <a:spcPts val="0"/>
              </a:spcAft>
              <a:buSzPts val="2205"/>
              <a:buChar char="•"/>
            </a:pPr>
            <a:endParaRPr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r>
              <a:rPr lang="en-US" b="1" dirty="0">
                <a:latin typeface="Calibri" panose="020F0502020204030204" pitchFamily="34" charset="0"/>
                <a:cs typeface="Calibri" panose="020F0502020204030204" pitchFamily="34" charset="0"/>
              </a:rPr>
              <a:t>L’ </a:t>
            </a:r>
            <a:r>
              <a:rPr lang="en-US" b="1" dirty="0" err="1">
                <a:latin typeface="Calibri" panose="020F0502020204030204" pitchFamily="34" charset="0"/>
                <a:cs typeface="Calibri" panose="020F0502020204030204" pitchFamily="34" charset="0"/>
              </a:rPr>
              <a:t>archivio</a:t>
            </a:r>
            <a:r>
              <a:rPr lang="en-US" b="1" dirty="0">
                <a:latin typeface="Calibri" panose="020F0502020204030204" pitchFamily="34" charset="0"/>
                <a:cs typeface="Calibri" panose="020F0502020204030204" pitchFamily="34" charset="0"/>
              </a:rPr>
              <a:t> istituzionale è </a:t>
            </a:r>
            <a:r>
              <a:rPr lang="en-US" b="1" dirty="0" err="1">
                <a:latin typeface="Calibri" panose="020F0502020204030204" pitchFamily="34" charset="0"/>
                <a:cs typeface="Calibri" panose="020F0502020204030204" pitchFamily="34" charset="0"/>
              </a:rPr>
              <a:t>fondamentale</a:t>
            </a:r>
            <a:r>
              <a:rPr lang="en-US" b="1" dirty="0">
                <a:latin typeface="Calibri" panose="020F0502020204030204" pitchFamily="34" charset="0"/>
                <a:cs typeface="Calibri" panose="020F0502020204030204" pitchFamily="34" charset="0"/>
              </a:rPr>
              <a:t> non solo </a:t>
            </a:r>
            <a:r>
              <a:rPr lang="en-US" b="1" dirty="0" err="1">
                <a:latin typeface="Calibri" panose="020F0502020204030204" pitchFamily="34" charset="0"/>
                <a:cs typeface="Calibri" panose="020F0502020204030204" pitchFamily="34" charset="0"/>
              </a:rPr>
              <a:t>l’OA</a:t>
            </a:r>
            <a:r>
              <a:rPr lang="en-US" b="1" dirty="0">
                <a:latin typeface="Calibri" panose="020F0502020204030204" pitchFamily="34" charset="0"/>
                <a:cs typeface="Calibri" panose="020F0502020204030204" pitchFamily="34" charset="0"/>
              </a:rPr>
              <a:t> ma per la </a:t>
            </a:r>
            <a:r>
              <a:rPr lang="en-US" b="1" dirty="0" err="1">
                <a:latin typeface="Calibri" panose="020F0502020204030204" pitchFamily="34" charset="0"/>
                <a:cs typeface="Calibri" panose="020F0502020204030204" pitchFamily="34" charset="0"/>
              </a:rPr>
              <a:t>valorizzazione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conservazione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riusabilità</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nel</a:t>
            </a:r>
            <a:r>
              <a:rPr lang="en-US" b="1" dirty="0">
                <a:latin typeface="Calibri" panose="020F0502020204030204" pitchFamily="34" charset="0"/>
                <a:cs typeface="Calibri" panose="020F0502020204030204" pitchFamily="34" charset="0"/>
              </a:rPr>
              <a:t> tempo di </a:t>
            </a:r>
            <a:r>
              <a:rPr lang="en-US" b="1" dirty="0" err="1">
                <a:latin typeface="Calibri" panose="020F0502020204030204" pitchFamily="34" charset="0"/>
                <a:cs typeface="Calibri" panose="020F0502020204030204" pitchFamily="34" charset="0"/>
              </a:rPr>
              <a:t>articoli</a:t>
            </a:r>
            <a:r>
              <a:rPr lang="en-US" b="1" dirty="0">
                <a:latin typeface="Calibri" panose="020F0502020204030204" pitchFamily="34" charset="0"/>
                <a:cs typeface="Calibri" panose="020F0502020204030204" pitchFamily="34" charset="0"/>
              </a:rPr>
              <a:t> e </a:t>
            </a:r>
            <a:r>
              <a:rPr lang="en-US" b="1" dirty="0" err="1">
                <a:latin typeface="Calibri" panose="020F0502020204030204" pitchFamily="34" charset="0"/>
                <a:cs typeface="Calibri" panose="020F0502020204030204" pitchFamily="34" charset="0"/>
              </a:rPr>
              <a:t>dati</a:t>
            </a:r>
            <a:r>
              <a:rPr lang="en-US" b="1" dirty="0">
                <a:latin typeface="Calibri" panose="020F0502020204030204" pitchFamily="34" charset="0"/>
                <a:cs typeface="Calibri" panose="020F0502020204030204" pitchFamily="34" charset="0"/>
              </a:rPr>
              <a:t> (secondo I </a:t>
            </a:r>
            <a:r>
              <a:rPr lang="en-US" b="1" dirty="0" err="1">
                <a:latin typeface="Calibri" panose="020F0502020204030204" pitchFamily="34" charset="0"/>
                <a:cs typeface="Calibri" panose="020F0502020204030204" pitchFamily="34" charset="0"/>
              </a:rPr>
              <a:t>principi</a:t>
            </a:r>
            <a:r>
              <a:rPr lang="en-US" b="1" dirty="0">
                <a:latin typeface="Calibri" panose="020F0502020204030204" pitchFamily="34" charset="0"/>
                <a:cs typeface="Calibri" panose="020F0502020204030204" pitchFamily="34" charset="0"/>
              </a:rPr>
              <a:t> F.A.I.R. go-</a:t>
            </a:r>
            <a:r>
              <a:rPr lang="en-US" b="1" dirty="0" err="1">
                <a:latin typeface="Calibri" panose="020F0502020204030204" pitchFamily="34" charset="0"/>
                <a:cs typeface="Calibri" panose="020F0502020204030204" pitchFamily="34" charset="0"/>
              </a:rPr>
              <a:t>fair.org</a:t>
            </a:r>
            <a:r>
              <a:rPr lang="en-US" b="1" dirty="0">
                <a:latin typeface="Calibri" panose="020F0502020204030204" pitchFamily="34" charset="0"/>
                <a:cs typeface="Calibri" panose="020F0502020204030204" pitchFamily="34" charset="0"/>
              </a:rPr>
              <a:t>)</a:t>
            </a:r>
          </a:p>
          <a:p>
            <a:pPr marL="342900" lvl="0" indent="-228917" algn="l" rtl="0">
              <a:lnSpc>
                <a:spcPct val="80000"/>
              </a:lnSpc>
              <a:spcBef>
                <a:spcPts val="440"/>
              </a:spcBef>
              <a:spcAft>
                <a:spcPts val="0"/>
              </a:spcAft>
              <a:buSzPts val="2205"/>
              <a:buChar char="•"/>
            </a:pPr>
            <a:endParaRPr lang="en-US"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r>
              <a:rPr lang="en-US" b="1" dirty="0">
                <a:latin typeface="Calibri" panose="020F0502020204030204" pitchFamily="34" charset="0"/>
                <a:cs typeface="Calibri" panose="020F0502020204030204" pitchFamily="34" charset="0"/>
              </a:rPr>
              <a:t>La policy OA </a:t>
            </a:r>
            <a:r>
              <a:rPr lang="en-US" b="1" dirty="0" err="1">
                <a:latin typeface="Calibri" panose="020F0502020204030204" pitchFamily="34" charset="0"/>
                <a:cs typeface="Calibri" panose="020F0502020204030204" pitchFamily="34" charset="0"/>
              </a:rPr>
              <a:t>è</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strumento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fondamentale</a:t>
            </a:r>
            <a:r>
              <a:rPr lang="en-US" b="1" dirty="0">
                <a:latin typeface="Calibri" panose="020F0502020204030204" pitchFamily="34" charset="0"/>
                <a:cs typeface="Calibri" panose="020F0502020204030204" pitchFamily="34" charset="0"/>
              </a:rPr>
              <a:t> di </a:t>
            </a:r>
            <a:r>
              <a:rPr lang="en-US" b="1" dirty="0" err="1">
                <a:latin typeface="Calibri" panose="020F0502020204030204" pitchFamily="34" charset="0"/>
                <a:cs typeface="Calibri" panose="020F0502020204030204" pitchFamily="34" charset="0"/>
              </a:rPr>
              <a:t>aiuto</a:t>
            </a:r>
            <a:r>
              <a:rPr lang="en-US" b="1" dirty="0">
                <a:latin typeface="Calibri" panose="020F0502020204030204" pitchFamily="34" charset="0"/>
                <a:cs typeface="Calibri" panose="020F0502020204030204" pitchFamily="34" charset="0"/>
              </a:rPr>
              <a:t> e tutela </a:t>
            </a:r>
            <a:r>
              <a:rPr lang="en-US" b="1" dirty="0" err="1">
                <a:latin typeface="Calibri" panose="020F0502020204030204" pitchFamily="34" charset="0"/>
                <a:cs typeface="Calibri" panose="020F0502020204030204" pitchFamily="34" charset="0"/>
              </a:rPr>
              <a:t>dell’Autrice</a:t>
            </a:r>
            <a:r>
              <a:rPr lang="en-US" b="1" dirty="0">
                <a:latin typeface="Calibri" panose="020F0502020204030204" pitchFamily="34" charset="0"/>
                <a:cs typeface="Calibri" panose="020F0502020204030204" pitchFamily="34" charset="0"/>
              </a:rPr>
              <a:t>/</a:t>
            </a:r>
            <a:r>
              <a:rPr lang="en-US" b="1" dirty="0" err="1">
                <a:latin typeface="Calibri" panose="020F0502020204030204" pitchFamily="34" charset="0"/>
                <a:cs typeface="Calibri" panose="020F0502020204030204" pitchFamily="34" charset="0"/>
              </a:rPr>
              <a:t>Autore</a:t>
            </a:r>
            <a:endParaRPr lang="en-US"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endParaRPr lang="en-US" b="1" dirty="0">
              <a:latin typeface="Calibri" panose="020F0502020204030204" pitchFamily="34" charset="0"/>
              <a:cs typeface="Calibri" panose="020F0502020204030204" pitchFamily="34" charset="0"/>
            </a:endParaRPr>
          </a:p>
          <a:p>
            <a:pPr marL="342900" lvl="0" indent="-228917" algn="l" rtl="0">
              <a:lnSpc>
                <a:spcPct val="80000"/>
              </a:lnSpc>
              <a:spcBef>
                <a:spcPts val="440"/>
              </a:spcBef>
              <a:spcAft>
                <a:spcPts val="0"/>
              </a:spcAft>
              <a:buSzPts val="2205"/>
              <a:buChar char="•"/>
            </a:pPr>
            <a:r>
              <a:rPr lang="en-US" b="1" dirty="0" err="1">
                <a:latin typeface="Calibri" panose="020F0502020204030204" pitchFamily="34" charset="0"/>
                <a:cs typeface="Calibri" panose="020F0502020204030204" pitchFamily="34" charset="0"/>
              </a:rPr>
              <a:t>Occorre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rilanciare</a:t>
            </a:r>
            <a:r>
              <a:rPr lang="en-US" b="1" dirty="0">
                <a:latin typeface="Calibri" panose="020F0502020204030204" pitchFamily="34" charset="0"/>
                <a:cs typeface="Calibri" panose="020F0502020204030204" pitchFamily="34" charset="0"/>
              </a:rPr>
              <a:t> il </a:t>
            </a:r>
            <a:r>
              <a:rPr lang="en-US" b="1" dirty="0" err="1">
                <a:latin typeface="Calibri" panose="020F0502020204030204" pitchFamily="34" charset="0"/>
                <a:cs typeface="Calibri" panose="020F0502020204030204" pitchFamily="34" charset="0"/>
              </a:rPr>
              <a:t>disegno</a:t>
            </a:r>
            <a:r>
              <a:rPr lang="en-US" b="1" dirty="0">
                <a:latin typeface="Calibri" panose="020F0502020204030204" pitchFamily="34" charset="0"/>
                <a:cs typeface="Calibri" panose="020F0502020204030204" pitchFamily="34" charset="0"/>
              </a:rPr>
              <a:t> di </a:t>
            </a:r>
            <a:r>
              <a:rPr lang="en-US" b="1" dirty="0" err="1">
                <a:latin typeface="Calibri" panose="020F0502020204030204" pitchFamily="34" charset="0"/>
                <a:cs typeface="Calibri" panose="020F0502020204030204" pitchFamily="34" charset="0"/>
              </a:rPr>
              <a:t>legge</a:t>
            </a:r>
            <a:r>
              <a:rPr lang="en-US" b="1" dirty="0">
                <a:latin typeface="Calibri" panose="020F0502020204030204" pitchFamily="34" charset="0"/>
                <a:cs typeface="Calibri" panose="020F0502020204030204" pitchFamily="34" charset="0"/>
              </a:rPr>
              <a:t> per la </a:t>
            </a:r>
            <a:r>
              <a:rPr lang="en-US" b="1" dirty="0" err="1">
                <a:latin typeface="Calibri" panose="020F0502020204030204" pitchFamily="34" charset="0"/>
                <a:cs typeface="Calibri" panose="020F0502020204030204" pitchFamily="34" charset="0"/>
              </a:rPr>
              <a:t>modifica</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della</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legge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italiana</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sul</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diritto</a:t>
            </a:r>
            <a:r>
              <a:rPr lang="en-US" b="1" dirty="0">
                <a:latin typeface="Calibri" panose="020F0502020204030204" pitchFamily="34" charset="0"/>
                <a:cs typeface="Calibri" panose="020F0502020204030204" pitchFamily="34" charset="0"/>
              </a:rPr>
              <a:t> di </a:t>
            </a:r>
            <a:r>
              <a:rPr lang="en-US" b="1" dirty="0" err="1">
                <a:latin typeface="Calibri" panose="020F0502020204030204" pitchFamily="34" charset="0"/>
                <a:cs typeface="Calibri" panose="020F0502020204030204" pitchFamily="34" charset="0"/>
              </a:rPr>
              <a:t>autore</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attualmente</a:t>
            </a:r>
            <a:r>
              <a:rPr lang="en-US" b="1" dirty="0">
                <a:latin typeface="Calibri" panose="020F0502020204030204" pitchFamily="34" charset="0"/>
                <a:cs typeface="Calibri" panose="020F0502020204030204" pitchFamily="34" charset="0"/>
              </a:rPr>
              <a:t> fermo in </a:t>
            </a:r>
            <a:r>
              <a:rPr lang="en-US" b="1" dirty="0" err="1">
                <a:latin typeface="Calibri" panose="020F0502020204030204" pitchFamily="34" charset="0"/>
                <a:cs typeface="Calibri" panose="020F0502020204030204" pitchFamily="34" charset="0"/>
              </a:rPr>
              <a:t>Senato</a:t>
            </a:r>
            <a:r>
              <a:rPr lang="en-US" b="1" dirty="0">
                <a:latin typeface="Calibri" panose="020F0502020204030204" pitchFamily="34" charset="0"/>
                <a:cs typeface="Calibri" panose="020F0502020204030204" pitchFamily="34" charset="0"/>
              </a:rPr>
              <a:t>.</a:t>
            </a:r>
          </a:p>
          <a:p>
            <a:pPr marL="800100" lvl="1" indent="-228917">
              <a:lnSpc>
                <a:spcPct val="80000"/>
              </a:lnSpc>
              <a:spcBef>
                <a:spcPts val="440"/>
              </a:spcBef>
              <a:buSzPts val="2205"/>
            </a:pPr>
            <a:r>
              <a:rPr lang="en-US" sz="2200" b="1" dirty="0" err="1">
                <a:latin typeface="Calibri" panose="020F0502020204030204" pitchFamily="34" charset="0"/>
                <a:cs typeface="Calibri" panose="020F0502020204030204" pitchFamily="34" charset="0"/>
              </a:rPr>
              <a:t>Iniziativa</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popolare</a:t>
            </a:r>
            <a:r>
              <a:rPr lang="en-US" sz="2200" b="1" dirty="0">
                <a:latin typeface="Calibri" panose="020F0502020204030204" pitchFamily="34" charset="0"/>
                <a:cs typeface="Calibri" panose="020F0502020204030204" pitchFamily="34" charset="0"/>
              </a:rPr>
              <a:t> possible </a:t>
            </a:r>
            <a:r>
              <a:rPr lang="en-US" sz="2200" b="1" dirty="0" err="1">
                <a:latin typeface="Calibri" panose="020F0502020204030204" pitchFamily="34" charset="0"/>
                <a:cs typeface="Calibri" panose="020F0502020204030204" pitchFamily="34" charset="0"/>
              </a:rPr>
              <a:t>grazie</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alla</a:t>
            </a:r>
            <a:r>
              <a:rPr lang="en-US"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riduzione</a:t>
            </a:r>
            <a:r>
              <a:rPr lang="en-US" sz="2200" b="1" dirty="0">
                <a:latin typeface="Calibri" panose="020F0502020204030204" pitchFamily="34" charset="0"/>
                <a:cs typeface="Calibri" panose="020F0502020204030204" pitchFamily="34" charset="0"/>
              </a:rPr>
              <a:t> di </a:t>
            </a:r>
            <a:r>
              <a:rPr lang="en-US" sz="2200" b="1" dirty="0" err="1">
                <a:latin typeface="Calibri" panose="020F0502020204030204" pitchFamily="34" charset="0"/>
                <a:cs typeface="Calibri" panose="020F0502020204030204" pitchFamily="34" charset="0"/>
              </a:rPr>
              <a:t>firme</a:t>
            </a:r>
            <a:r>
              <a:rPr lang="en-US" sz="2200" b="1" dirty="0">
                <a:latin typeface="Calibri" panose="020F0502020204030204" pitchFamily="34" charset="0"/>
                <a:cs typeface="Calibri" panose="020F0502020204030204" pitchFamily="34" charset="0"/>
              </a:rPr>
              <a:t> a 50000?</a:t>
            </a:r>
            <a:endParaRPr sz="2200" b="1" dirty="0">
              <a:latin typeface="Calibri" panose="020F0502020204030204" pitchFamily="34" charset="0"/>
              <a:cs typeface="Calibri" panose="020F0502020204030204" pitchFamily="34" charset="0"/>
            </a:endParaRPr>
          </a:p>
        </p:txBody>
      </p:sp>
      <p:sp>
        <p:nvSpPr>
          <p:cNvPr id="2" name="Footer Placeholder 1">
            <a:extLst>
              <a:ext uri="{FF2B5EF4-FFF2-40B4-BE49-F238E27FC236}">
                <a16:creationId xmlns:a16="http://schemas.microsoft.com/office/drawing/2014/main" id="{83A06DE0-2705-214A-89FA-A95BB5E8636A}"/>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2EBF712E-E42A-5347-AB80-3F9B6A07EAB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88</a:t>
            </a:fld>
            <a:endParaRPr lang="en-US"/>
          </a:p>
        </p:txBody>
      </p:sp>
    </p:spTree>
    <p:extLst>
      <p:ext uri="{BB962C8B-B14F-4D97-AF65-F5344CB8AC3E}">
        <p14:creationId xmlns:p14="http://schemas.microsoft.com/office/powerpoint/2010/main" val="8670935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5" name="Rectangle 4">
            <a:extLst>
              <a:ext uri="{FF2B5EF4-FFF2-40B4-BE49-F238E27FC236}">
                <a16:creationId xmlns:a16="http://schemas.microsoft.com/office/drawing/2014/main" id="{389F4ADA-FDA8-5945-9641-E0C2AC0872C3}"/>
              </a:ext>
            </a:extLst>
          </p:cNvPr>
          <p:cNvSpPr/>
          <p:nvPr/>
        </p:nvSpPr>
        <p:spPr>
          <a:xfrm>
            <a:off x="0" y="0"/>
            <a:ext cx="8456461" cy="684491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dirty="0"/>
          </a:p>
        </p:txBody>
      </p:sp>
      <p:pic>
        <p:nvPicPr>
          <p:cNvPr id="192" name="Google Shape;192;p10" descr="shutterstock-152854481.jpg"/>
          <p:cNvPicPr preferRelativeResize="0"/>
          <p:nvPr/>
        </p:nvPicPr>
        <p:blipFill rotWithShape="1">
          <a:blip r:embed="rId3">
            <a:alphaModFix/>
          </a:blip>
          <a:srcRect/>
          <a:stretch/>
        </p:blipFill>
        <p:spPr>
          <a:xfrm>
            <a:off x="2226001" y="2019432"/>
            <a:ext cx="5179575" cy="2815978"/>
          </a:xfrm>
          <a:prstGeom prst="rect">
            <a:avLst/>
          </a:prstGeom>
          <a:noFill/>
          <a:ln>
            <a:noFill/>
          </a:ln>
        </p:spPr>
      </p:pic>
      <p:sp>
        <p:nvSpPr>
          <p:cNvPr id="193" name="Google Shape;193;p10"/>
          <p:cNvSpPr txBox="1">
            <a:spLocks noGrp="1"/>
          </p:cNvSpPr>
          <p:nvPr>
            <p:ph type="title"/>
          </p:nvPr>
        </p:nvSpPr>
        <p:spPr>
          <a:xfrm>
            <a:off x="377858" y="293979"/>
            <a:ext cx="8144207" cy="62003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3366FF"/>
              </a:buClr>
              <a:buSzPct val="100000"/>
              <a:buFont typeface="Cambria"/>
              <a:buNone/>
            </a:pPr>
            <a:r>
              <a:rPr lang="en-US" sz="2800" b="1" dirty="0">
                <a:solidFill>
                  <a:srgbClr val="3366FF"/>
                </a:solidFill>
                <a:latin typeface="Calibri" panose="020F0502020204030204" pitchFamily="34" charset="0"/>
                <a:cs typeface="Calibri" panose="020F0502020204030204" pitchFamily="34" charset="0"/>
              </a:rPr>
              <a:t>Il </a:t>
            </a:r>
            <a:r>
              <a:rPr lang="en-US" sz="2800" b="1" dirty="0" err="1">
                <a:solidFill>
                  <a:srgbClr val="3366FF"/>
                </a:solidFill>
                <a:latin typeface="Calibri" panose="020F0502020204030204" pitchFamily="34" charset="0"/>
                <a:cs typeface="Calibri" panose="020F0502020204030204" pitchFamily="34" charset="0"/>
              </a:rPr>
              <a:t>circolo</a:t>
            </a:r>
            <a:r>
              <a:rPr lang="en-US" sz="2800" b="1" dirty="0">
                <a:solidFill>
                  <a:srgbClr val="3366FF"/>
                </a:solidFill>
                <a:latin typeface="Calibri" panose="020F0502020204030204" pitchFamily="34" charset="0"/>
                <a:cs typeface="Calibri" panose="020F0502020204030204" pitchFamily="34" charset="0"/>
              </a:rPr>
              <a:t> virtuoso DOMANI.</a:t>
            </a:r>
            <a:endParaRPr sz="4000" b="1" dirty="0">
              <a:latin typeface="Calibri" panose="020F0502020204030204" pitchFamily="34" charset="0"/>
              <a:cs typeface="Calibri" panose="020F0502020204030204" pitchFamily="34" charset="0"/>
            </a:endParaRPr>
          </a:p>
        </p:txBody>
      </p:sp>
      <p:grpSp>
        <p:nvGrpSpPr>
          <p:cNvPr id="194" name="Google Shape;194;p10"/>
          <p:cNvGrpSpPr/>
          <p:nvPr/>
        </p:nvGrpSpPr>
        <p:grpSpPr>
          <a:xfrm>
            <a:off x="438512" y="1112983"/>
            <a:ext cx="8522545" cy="4980444"/>
            <a:chOff x="376149" y="-213606"/>
            <a:chExt cx="8580738" cy="7101186"/>
          </a:xfrm>
        </p:grpSpPr>
        <p:sp>
          <p:nvSpPr>
            <p:cNvPr id="195" name="Google Shape;195;p10"/>
            <p:cNvSpPr/>
            <p:nvPr/>
          </p:nvSpPr>
          <p:spPr>
            <a:xfrm>
              <a:off x="1312867" y="-213606"/>
              <a:ext cx="6942520" cy="6942520"/>
            </a:xfrm>
            <a:custGeom>
              <a:avLst/>
              <a:gdLst/>
              <a:ahLst/>
              <a:cxnLst/>
              <a:rect l="l" t="t" r="r" b="b"/>
              <a:pathLst>
                <a:path w="120000" h="120000" extrusionOk="0">
                  <a:moveTo>
                    <a:pt x="72627" y="4964"/>
                  </a:moveTo>
                  <a:lnTo>
                    <a:pt x="72627" y="4964"/>
                  </a:lnTo>
                  <a:cubicBezTo>
                    <a:pt x="99179" y="11066"/>
                    <a:pt x="117581" y="35288"/>
                    <a:pt x="116361" y="62529"/>
                  </a:cubicBezTo>
                  <a:cubicBezTo>
                    <a:pt x="115141" y="89769"/>
                    <a:pt x="94647" y="112246"/>
                    <a:pt x="67656" y="115946"/>
                  </a:cubicBezTo>
                  <a:cubicBezTo>
                    <a:pt x="40665" y="119647"/>
                    <a:pt x="14887" y="103514"/>
                    <a:pt x="6394" y="77605"/>
                  </a:cubicBezTo>
                  <a:cubicBezTo>
                    <a:pt x="-2100" y="51696"/>
                    <a:pt x="9118" y="23414"/>
                    <a:pt x="33052" y="10389"/>
                  </a:cubicBezTo>
                  <a:lnTo>
                    <a:pt x="31661" y="7155"/>
                  </a:lnTo>
                  <a:lnTo>
                    <a:pt x="38989" y="11153"/>
                  </a:lnTo>
                  <a:lnTo>
                    <a:pt x="37055" y="19695"/>
                  </a:lnTo>
                  <a:lnTo>
                    <a:pt x="35665" y="16464"/>
                  </a:lnTo>
                  <a:lnTo>
                    <a:pt x="35665" y="16464"/>
                  </a:lnTo>
                  <a:cubicBezTo>
                    <a:pt x="14758" y="28218"/>
                    <a:pt x="5176" y="53249"/>
                    <a:pt x="12866" y="76015"/>
                  </a:cubicBezTo>
                  <a:cubicBezTo>
                    <a:pt x="20557" y="98782"/>
                    <a:pt x="43337" y="112816"/>
                    <a:pt x="67062" y="109405"/>
                  </a:cubicBezTo>
                  <a:cubicBezTo>
                    <a:pt x="90787" y="105994"/>
                    <a:pt x="108718" y="86107"/>
                    <a:pt x="109722" y="62090"/>
                  </a:cubicBezTo>
                  <a:cubicBezTo>
                    <a:pt x="110725" y="38073"/>
                    <a:pt x="94517" y="16751"/>
                    <a:pt x="71159" y="11361"/>
                  </a:cubicBezTo>
                  <a:close/>
                </a:path>
              </a:pathLst>
            </a:custGeom>
            <a:solidFill>
              <a:srgbClr val="CAC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p:nvPr/>
          </p:nvSpPr>
          <p:spPr>
            <a:xfrm>
              <a:off x="3684105" y="-168136"/>
              <a:ext cx="2200043" cy="110002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0"/>
            <p:cNvSpPr txBox="1"/>
            <p:nvPr/>
          </p:nvSpPr>
          <p:spPr>
            <a:xfrm>
              <a:off x="3737804" y="-114437"/>
              <a:ext cx="2092645" cy="992623"/>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a:solidFill>
                    <a:schemeClr val="dk1"/>
                  </a:solidFill>
                  <a:latin typeface="Fira Sans Medium" panose="020B0604020202020204" charset="0"/>
                  <a:ea typeface="Calibri"/>
                  <a:cs typeface="Calibri"/>
                  <a:sym typeface="Calibri"/>
                </a:rPr>
                <a:t>VQR, ASN non  </a:t>
              </a:r>
              <a:r>
                <a:rPr lang="en-US" dirty="0" err="1">
                  <a:solidFill>
                    <a:schemeClr val="dk1"/>
                  </a:solidFill>
                  <a:latin typeface="Fira Sans Medium" panose="020B0604020202020204" charset="0"/>
                  <a:ea typeface="Calibri"/>
                  <a:cs typeface="Calibri"/>
                  <a:sym typeface="Calibri"/>
                </a:rPr>
                <a:t>usano</a:t>
              </a:r>
              <a:r>
                <a:rPr lang="en-US" dirty="0">
                  <a:solidFill>
                    <a:schemeClr val="dk1"/>
                  </a:solidFill>
                  <a:latin typeface="Fira Sans Medium" panose="020B0604020202020204" charset="0"/>
                  <a:ea typeface="Calibri"/>
                  <a:cs typeface="Calibri"/>
                  <a:sym typeface="Calibri"/>
                </a:rPr>
                <a:t> </a:t>
              </a:r>
              <a:r>
                <a:rPr lang="en-US" b="1" dirty="0">
                  <a:solidFill>
                    <a:schemeClr val="dk1"/>
                  </a:solidFill>
                  <a:latin typeface="Fira Sans Medium" panose="020B0604020202020204" charset="0"/>
                  <a:ea typeface="Calibri"/>
                  <a:cs typeface="Calibri"/>
                  <a:sym typeface="Calibri"/>
                </a:rPr>
                <a:t>IF</a:t>
              </a:r>
              <a:r>
                <a:rPr lang="en-US" b="1" baseline="-25000" dirty="0">
                  <a:solidFill>
                    <a:schemeClr val="dk1"/>
                  </a:solidFill>
                  <a:latin typeface="Fira Sans Medium" panose="020B0604020202020204" charset="0"/>
                  <a:ea typeface="Calibri"/>
                  <a:cs typeface="Calibri"/>
                  <a:sym typeface="Calibri"/>
                </a:rPr>
                <a:t>y,5</a:t>
              </a:r>
              <a:r>
                <a:rPr lang="en-US" baseline="-25000" dirty="0">
                  <a:solidFill>
                    <a:schemeClr val="dk1"/>
                  </a:solidFill>
                  <a:latin typeface="Fira Sans Medium" panose="020B0604020202020204" charset="0"/>
                  <a:ea typeface="Calibri"/>
                  <a:cs typeface="Calibri"/>
                  <a:sym typeface="Calibri"/>
                </a:rPr>
                <a:t> </a:t>
              </a:r>
              <a:r>
                <a:rPr lang="en-US" dirty="0">
                  <a:solidFill>
                    <a:schemeClr val="dk1"/>
                  </a:solidFill>
                  <a:latin typeface="Fira Sans Medium" panose="020B0604020202020204" charset="0"/>
                  <a:ea typeface="Calibri"/>
                  <a:cs typeface="Calibri"/>
                  <a:sym typeface="Calibri"/>
                </a:rPr>
                <a:t> e </a:t>
              </a:r>
              <a:r>
                <a:rPr lang="en-US" dirty="0" err="1">
                  <a:solidFill>
                    <a:schemeClr val="dk1"/>
                  </a:solidFill>
                  <a:latin typeface="Fira Sans Medium" panose="020B0604020202020204" charset="0"/>
                  <a:ea typeface="Calibri"/>
                  <a:cs typeface="Calibri"/>
                  <a:sym typeface="Calibri"/>
                </a:rPr>
                <a:t>C</a:t>
              </a:r>
              <a:r>
                <a:rPr lang="en-US" i="1" dirty="0" err="1">
                  <a:solidFill>
                    <a:schemeClr val="dk1"/>
                  </a:solidFill>
                  <a:latin typeface="Fira Sans Medium" panose="020B0604020202020204" charset="0"/>
                  <a:ea typeface="Calibri"/>
                  <a:cs typeface="Calibri"/>
                  <a:sym typeface="Calibri"/>
                </a:rPr>
                <a:t>it</a:t>
              </a:r>
              <a:endParaRPr i="1" dirty="0">
                <a:solidFill>
                  <a:schemeClr val="dk1"/>
                </a:solidFill>
                <a:latin typeface="Fira Sans Medium" panose="020B0604020202020204" charset="0"/>
                <a:ea typeface="Calibri"/>
                <a:cs typeface="Calibri"/>
                <a:sym typeface="Calibri"/>
              </a:endParaRPr>
            </a:p>
          </p:txBody>
        </p:sp>
        <p:sp>
          <p:nvSpPr>
            <p:cNvPr id="198" name="Google Shape;198;p10"/>
            <p:cNvSpPr/>
            <p:nvPr/>
          </p:nvSpPr>
          <p:spPr>
            <a:xfrm>
              <a:off x="5862903" y="838045"/>
              <a:ext cx="2471770" cy="1317022"/>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0"/>
            <p:cNvSpPr txBox="1"/>
            <p:nvPr/>
          </p:nvSpPr>
          <p:spPr>
            <a:xfrm>
              <a:off x="5927195" y="839078"/>
              <a:ext cx="2460297" cy="1295644"/>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err="1">
                  <a:solidFill>
                    <a:schemeClr val="dk1"/>
                  </a:solidFill>
                  <a:latin typeface="Fira Sans Medium" panose="020B0604020202020204" charset="0"/>
                  <a:ea typeface="Calibri"/>
                  <a:cs typeface="Calibri"/>
                  <a:sym typeface="Calibri"/>
                </a:rPr>
                <a:t>Autore</a:t>
              </a:r>
              <a:r>
                <a:rPr lang="en-US" dirty="0">
                  <a:solidFill>
                    <a:schemeClr val="dk1"/>
                  </a:solidFill>
                  <a:latin typeface="Fira Sans Medium" panose="020B0604020202020204" charset="0"/>
                  <a:ea typeface="Calibri"/>
                  <a:cs typeface="Calibri"/>
                  <a:sym typeface="Calibri"/>
                </a:rPr>
                <a:t> non </a:t>
              </a:r>
              <a:r>
                <a:rPr lang="en-US" dirty="0" err="1">
                  <a:solidFill>
                    <a:schemeClr val="dk1"/>
                  </a:solidFill>
                  <a:latin typeface="Fira Sans Medium" panose="020B0604020202020204" charset="0"/>
                  <a:ea typeface="Calibri"/>
                  <a:cs typeface="Calibri"/>
                  <a:sym typeface="Calibri"/>
                </a:rPr>
                <a:t>è</a:t>
              </a:r>
              <a:r>
                <a:rPr lang="en-US" dirty="0">
                  <a:solidFill>
                    <a:schemeClr val="dk1"/>
                  </a:solidFill>
                  <a:latin typeface="Fira Sans Medium" panose="020B0604020202020204" charset="0"/>
                  <a:ea typeface="Calibri"/>
                  <a:cs typeface="Calibri"/>
                  <a:sym typeface="Calibri"/>
                </a:rPr>
                <a:t> obbligato a </a:t>
              </a:r>
              <a:r>
                <a:rPr lang="en-US" dirty="0" err="1">
                  <a:solidFill>
                    <a:schemeClr val="dk1"/>
                  </a:solidFill>
                  <a:latin typeface="Fira Sans Medium" panose="020B0604020202020204" charset="0"/>
                  <a:ea typeface="Calibri"/>
                  <a:cs typeface="Calibri"/>
                  <a:sym typeface="Calibri"/>
                </a:rPr>
                <a:t>pubblicare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oligopoli</a:t>
              </a:r>
              <a:r>
                <a:rPr lang="en-US" dirty="0">
                  <a:solidFill>
                    <a:schemeClr val="dk1"/>
                  </a:solidFill>
                  <a:latin typeface="Fira Sans Medium" panose="020B0604020202020204" charset="0"/>
                  <a:ea typeface="Calibri"/>
                  <a:cs typeface="Calibri"/>
                  <a:sym typeface="Calibri"/>
                </a:rPr>
                <a:t> con alto IF ma </a:t>
              </a:r>
              <a:r>
                <a:rPr lang="en-US" dirty="0" err="1">
                  <a:solidFill>
                    <a:schemeClr val="dk1"/>
                  </a:solidFill>
                  <a:latin typeface="Fira Sans Medium" panose="020B0604020202020204" charset="0"/>
                  <a:ea typeface="Calibri"/>
                  <a:cs typeface="Calibri"/>
                  <a:sym typeface="Calibri"/>
                </a:rPr>
                <a:t>sceglie</a:t>
              </a:r>
              <a:r>
                <a:rPr lang="en-US" dirty="0">
                  <a:solidFill>
                    <a:schemeClr val="dk1"/>
                  </a:solidFill>
                  <a:latin typeface="Fira Sans Medium" panose="020B0604020202020204" charset="0"/>
                  <a:ea typeface="Calibri"/>
                  <a:cs typeface="Calibri"/>
                  <a:sym typeface="Calibri"/>
                </a:rPr>
                <a:t> la </a:t>
              </a:r>
              <a:r>
                <a:rPr lang="en-US" dirty="0" err="1">
                  <a:solidFill>
                    <a:schemeClr val="dk1"/>
                  </a:solidFill>
                  <a:latin typeface="Fira Sans Medium" panose="020B0604020202020204" charset="0"/>
                  <a:ea typeface="Calibri"/>
                  <a:cs typeface="Calibri"/>
                  <a:sym typeface="Calibri"/>
                </a:rPr>
                <a:t>rivista</a:t>
              </a:r>
              <a:r>
                <a:rPr lang="en-US" dirty="0">
                  <a:solidFill>
                    <a:schemeClr val="dk1"/>
                  </a:solidFill>
                  <a:latin typeface="Fira Sans Medium" panose="020B0604020202020204" charset="0"/>
                  <a:ea typeface="Calibri"/>
                  <a:cs typeface="Calibri"/>
                  <a:sym typeface="Calibri"/>
                </a:rPr>
                <a:t> con </a:t>
              </a:r>
              <a:r>
                <a:rPr lang="en-US" dirty="0" err="1">
                  <a:solidFill>
                    <a:schemeClr val="dk1"/>
                  </a:solidFill>
                  <a:latin typeface="Fira Sans Medium" panose="020B0604020202020204" charset="0"/>
                  <a:ea typeface="Calibri"/>
                  <a:cs typeface="Calibri"/>
                  <a:sym typeface="Calibri"/>
                </a:rPr>
                <a:t>migliore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qualità</a:t>
              </a:r>
              <a:r>
                <a:rPr lang="en-US" dirty="0">
                  <a:solidFill>
                    <a:schemeClr val="dk1"/>
                  </a:solidFill>
                  <a:latin typeface="Fira Sans Medium" panose="020B0604020202020204" charset="0"/>
                  <a:ea typeface="Calibri"/>
                  <a:cs typeface="Calibri"/>
                  <a:sym typeface="Calibri"/>
                </a:rPr>
                <a:t>/</a:t>
              </a:r>
              <a:r>
                <a:rPr lang="en-US" dirty="0" err="1">
                  <a:solidFill>
                    <a:schemeClr val="dk1"/>
                  </a:solidFill>
                  <a:latin typeface="Fira Sans Medium" panose="020B0604020202020204" charset="0"/>
                  <a:ea typeface="Calibri"/>
                  <a:cs typeface="Calibri"/>
                  <a:sym typeface="Calibri"/>
                </a:rPr>
                <a:t>prezzo</a:t>
              </a:r>
              <a:endParaRPr sz="1400" dirty="0">
                <a:latin typeface="Fira Sans Medium" panose="020B0604020202020204" charset="0"/>
              </a:endParaRPr>
            </a:p>
          </p:txBody>
        </p:sp>
        <p:sp>
          <p:nvSpPr>
            <p:cNvPr id="200" name="Google Shape;200;p10"/>
            <p:cNvSpPr/>
            <p:nvPr/>
          </p:nvSpPr>
          <p:spPr>
            <a:xfrm>
              <a:off x="6425518" y="3257653"/>
              <a:ext cx="2531369" cy="143171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0"/>
            <p:cNvSpPr txBox="1"/>
            <p:nvPr/>
          </p:nvSpPr>
          <p:spPr>
            <a:xfrm>
              <a:off x="6425518" y="3355247"/>
              <a:ext cx="2391589" cy="1291931"/>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a:solidFill>
                    <a:schemeClr val="dk1"/>
                  </a:solidFill>
                  <a:latin typeface="Fira Sans Medium" panose="020B0604020202020204" charset="0"/>
                  <a:ea typeface="Calibri"/>
                  <a:cs typeface="Calibri"/>
                  <a:sym typeface="Calibri"/>
                </a:rPr>
                <a:t>Il </a:t>
              </a:r>
              <a:r>
                <a:rPr lang="en-US" dirty="0" err="1">
                  <a:solidFill>
                    <a:schemeClr val="dk1"/>
                  </a:solidFill>
                  <a:latin typeface="Fira Sans Medium" panose="020B0604020202020204" charset="0"/>
                  <a:ea typeface="Calibri"/>
                  <a:cs typeface="Calibri"/>
                  <a:sym typeface="Calibri"/>
                </a:rPr>
                <a:t>Certificatore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Accademico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è</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riconosciuto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dalla</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valutazione</a:t>
              </a:r>
              <a:r>
                <a:rPr lang="en-US" dirty="0">
                  <a:solidFill>
                    <a:schemeClr val="dk1"/>
                  </a:solidFill>
                  <a:latin typeface="Fira Sans Medium" panose="020B0604020202020204" charset="0"/>
                  <a:ea typeface="Calibri"/>
                  <a:cs typeface="Calibri"/>
                  <a:sym typeface="Calibri"/>
                </a:rPr>
                <a:t> di </a:t>
              </a:r>
              <a:r>
                <a:rPr lang="en-US" dirty="0" err="1">
                  <a:solidFill>
                    <a:schemeClr val="dk1"/>
                  </a:solidFill>
                  <a:latin typeface="Fira Sans Medium" panose="020B0604020202020204" charset="0"/>
                  <a:ea typeface="Calibri"/>
                  <a:cs typeface="Calibri"/>
                  <a:sym typeface="Calibri"/>
                </a:rPr>
                <a:t>Stato</a:t>
              </a:r>
              <a:endParaRPr dirty="0">
                <a:solidFill>
                  <a:schemeClr val="dk1"/>
                </a:solidFill>
                <a:latin typeface="Fira Sans Medium" panose="020B0604020202020204" charset="0"/>
                <a:ea typeface="Calibri"/>
                <a:cs typeface="Calibri"/>
                <a:sym typeface="Calibri"/>
              </a:endParaRPr>
            </a:p>
          </p:txBody>
        </p:sp>
        <p:sp>
          <p:nvSpPr>
            <p:cNvPr id="202" name="Google Shape;202;p10"/>
            <p:cNvSpPr/>
            <p:nvPr/>
          </p:nvSpPr>
          <p:spPr>
            <a:xfrm>
              <a:off x="5091787" y="5119247"/>
              <a:ext cx="2276348" cy="1620460"/>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0"/>
            <p:cNvSpPr txBox="1"/>
            <p:nvPr/>
          </p:nvSpPr>
          <p:spPr>
            <a:xfrm>
              <a:off x="5091787" y="5206194"/>
              <a:ext cx="2189399" cy="1522719"/>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dk1"/>
                </a:buClr>
                <a:buSzPts val="2800"/>
                <a:buFont typeface="Calibri"/>
                <a:buNone/>
              </a:pPr>
              <a:r>
                <a:rPr lang="en-US" dirty="0">
                  <a:solidFill>
                    <a:schemeClr val="dk1"/>
                  </a:solidFill>
                  <a:latin typeface="Fira Sans Medium" panose="020B0604020202020204" charset="0"/>
                  <a:ea typeface="Calibri"/>
                  <a:cs typeface="Calibri"/>
                  <a:sym typeface="Calibri"/>
                </a:rPr>
                <a:t>Il </a:t>
              </a:r>
              <a:r>
                <a:rPr lang="en-US" dirty="0" err="1">
                  <a:solidFill>
                    <a:schemeClr val="dk1"/>
                  </a:solidFill>
                  <a:latin typeface="Fira Sans Medium" panose="020B0604020202020204" charset="0"/>
                  <a:ea typeface="Calibri"/>
                  <a:cs typeface="Calibri"/>
                  <a:sym typeface="Calibri"/>
                </a:rPr>
                <a:t>Certificatore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Accademico</a:t>
              </a:r>
              <a:r>
                <a:rPr lang="en-US" dirty="0">
                  <a:solidFill>
                    <a:schemeClr val="dk1"/>
                  </a:solidFill>
                  <a:latin typeface="Fira Sans Medium" panose="020B0604020202020204" charset="0"/>
                  <a:ea typeface="Calibri"/>
                  <a:cs typeface="Calibri"/>
                  <a:sym typeface="Calibri"/>
                </a:rPr>
                <a:t> opera not-for-loss </a:t>
              </a:r>
              <a:r>
                <a:rPr lang="en-US" dirty="0" err="1">
                  <a:solidFill>
                    <a:schemeClr val="dk1"/>
                  </a:solidFill>
                  <a:latin typeface="Fira Sans Medium" panose="020B0604020202020204" charset="0"/>
                  <a:ea typeface="Calibri"/>
                  <a:cs typeface="Calibri"/>
                  <a:sym typeface="Calibri"/>
                </a:rPr>
                <a:t>sulle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piattaforme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esistenti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arXiv</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etc</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calmierando</a:t>
              </a:r>
              <a:r>
                <a:rPr lang="en-US" dirty="0">
                  <a:solidFill>
                    <a:schemeClr val="dk1"/>
                  </a:solidFill>
                  <a:latin typeface="Fira Sans Medium" panose="020B0604020202020204" charset="0"/>
                  <a:ea typeface="Calibri"/>
                  <a:cs typeface="Calibri"/>
                  <a:sym typeface="Calibri"/>
                </a:rPr>
                <a:t> il </a:t>
              </a:r>
              <a:r>
                <a:rPr lang="en-US" dirty="0" err="1">
                  <a:solidFill>
                    <a:schemeClr val="dk1"/>
                  </a:solidFill>
                  <a:latin typeface="Fira Sans Medium" panose="020B0604020202020204" charset="0"/>
                  <a:ea typeface="Calibri"/>
                  <a:cs typeface="Calibri"/>
                  <a:sym typeface="Calibri"/>
                </a:rPr>
                <a:t>mercato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degli</a:t>
              </a:r>
              <a:r>
                <a:rPr lang="en-US" dirty="0">
                  <a:solidFill>
                    <a:schemeClr val="dk1"/>
                  </a:solidFill>
                  <a:latin typeface="Fira Sans Medium" panose="020B0604020202020204" charset="0"/>
                  <a:ea typeface="Calibri"/>
                  <a:cs typeface="Calibri"/>
                  <a:sym typeface="Calibri"/>
                </a:rPr>
                <a:t> APC</a:t>
              </a:r>
              <a:endParaRPr sz="1200" dirty="0">
                <a:latin typeface="Fira Sans Medium" panose="020B0604020202020204" charset="0"/>
              </a:endParaRPr>
            </a:p>
          </p:txBody>
        </p:sp>
        <p:sp>
          <p:nvSpPr>
            <p:cNvPr id="204" name="Google Shape;204;p10"/>
            <p:cNvSpPr/>
            <p:nvPr/>
          </p:nvSpPr>
          <p:spPr>
            <a:xfrm>
              <a:off x="2161135" y="5132045"/>
              <a:ext cx="2676902" cy="1755535"/>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0"/>
            <p:cNvSpPr txBox="1"/>
            <p:nvPr/>
          </p:nvSpPr>
          <p:spPr>
            <a:xfrm>
              <a:off x="2246833" y="5217743"/>
              <a:ext cx="2505506" cy="1584139"/>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dk1"/>
                </a:buClr>
                <a:buSzPts val="2200"/>
                <a:buFont typeface="Calibri"/>
                <a:buNone/>
              </a:pPr>
              <a:r>
                <a:rPr lang="en-US" dirty="0">
                  <a:solidFill>
                    <a:schemeClr val="dk1"/>
                  </a:solidFill>
                  <a:latin typeface="Fira Sans Medium" panose="020B0604020202020204" charset="0"/>
                  <a:ea typeface="Calibri"/>
                  <a:cs typeface="Calibri"/>
                  <a:sym typeface="Calibri"/>
                </a:rPr>
                <a:t>ANVUR non </a:t>
              </a:r>
              <a:r>
                <a:rPr lang="en-US" dirty="0" err="1">
                  <a:solidFill>
                    <a:schemeClr val="dk1"/>
                  </a:solidFill>
                  <a:latin typeface="Fira Sans Medium" panose="020B0604020202020204" charset="0"/>
                  <a:ea typeface="Calibri"/>
                  <a:cs typeface="Calibri"/>
                  <a:sym typeface="Calibri"/>
                </a:rPr>
                <a:t>utilizza</a:t>
              </a:r>
              <a:r>
                <a:rPr lang="en-US" dirty="0">
                  <a:solidFill>
                    <a:schemeClr val="dk1"/>
                  </a:solidFill>
                  <a:latin typeface="Fira Sans Medium" panose="020B0604020202020204" charset="0"/>
                  <a:ea typeface="Calibri"/>
                  <a:cs typeface="Calibri"/>
                  <a:sym typeface="Calibri"/>
                </a:rPr>
                <a:t> solo </a:t>
              </a:r>
              <a:r>
                <a:rPr lang="en-US" dirty="0" err="1">
                  <a:solidFill>
                    <a:schemeClr val="dk1"/>
                  </a:solidFill>
                  <a:latin typeface="Fira Sans Medium" panose="020B0604020202020204" charset="0"/>
                  <a:ea typeface="Calibri"/>
                  <a:cs typeface="Calibri"/>
                  <a:sym typeface="Calibri"/>
                </a:rPr>
                <a:t>riviste</a:t>
              </a:r>
              <a:r>
                <a:rPr lang="en-US" dirty="0">
                  <a:solidFill>
                    <a:schemeClr val="dk1"/>
                  </a:solidFill>
                  <a:latin typeface="Fira Sans Medium" panose="020B0604020202020204" charset="0"/>
                  <a:ea typeface="Calibri"/>
                  <a:cs typeface="Calibri"/>
                  <a:sym typeface="Calibri"/>
                </a:rPr>
                <a:t> in database  a </a:t>
              </a:r>
              <a:r>
                <a:rPr lang="en-US" dirty="0" err="1">
                  <a:solidFill>
                    <a:schemeClr val="dk1"/>
                  </a:solidFill>
                  <a:latin typeface="Fira Sans Medium" panose="020B0604020202020204" charset="0"/>
                  <a:ea typeface="Calibri"/>
                  <a:cs typeface="Calibri"/>
                  <a:sym typeface="Calibri"/>
                </a:rPr>
                <a:t>pagamento</a:t>
              </a:r>
              <a:r>
                <a:rPr lang="en-US" dirty="0">
                  <a:solidFill>
                    <a:schemeClr val="dk1"/>
                  </a:solidFill>
                  <a:latin typeface="Fira Sans Medium" panose="020B0604020202020204" charset="0"/>
                  <a:ea typeface="Calibri"/>
                  <a:cs typeface="Calibri"/>
                  <a:sym typeface="Calibri"/>
                </a:rPr>
                <a:t> WOS e SCOPUS ma </a:t>
              </a:r>
              <a:r>
                <a:rPr lang="en-US" dirty="0" err="1">
                  <a:solidFill>
                    <a:schemeClr val="dk1"/>
                  </a:solidFill>
                  <a:latin typeface="Fira Sans Medium" panose="020B0604020202020204" charset="0"/>
                  <a:ea typeface="Calibri"/>
                  <a:cs typeface="Calibri"/>
                  <a:sym typeface="Calibri"/>
                </a:rPr>
                <a:t>anche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gli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articoli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certificati</a:t>
              </a:r>
              <a:r>
                <a:rPr lang="en-US" dirty="0">
                  <a:solidFill>
                    <a:schemeClr val="dk1"/>
                  </a:solidFill>
                  <a:latin typeface="Fira Sans Medium" panose="020B0604020202020204" charset="0"/>
                  <a:ea typeface="Calibri"/>
                  <a:cs typeface="Calibri"/>
                  <a:sym typeface="Calibri"/>
                </a:rPr>
                <a:t> dal </a:t>
              </a:r>
              <a:r>
                <a:rPr lang="en-US" dirty="0" err="1">
                  <a:solidFill>
                    <a:schemeClr val="dk1"/>
                  </a:solidFill>
                  <a:latin typeface="Fira Sans Medium" panose="020B0604020202020204" charset="0"/>
                  <a:ea typeface="Calibri"/>
                  <a:cs typeface="Calibri"/>
                  <a:sym typeface="Calibri"/>
                </a:rPr>
                <a:t>Certificatore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Accademico</a:t>
              </a:r>
              <a:endParaRPr sz="1400" dirty="0">
                <a:latin typeface="Fira Sans Medium" panose="020B0604020202020204" charset="0"/>
              </a:endParaRPr>
            </a:p>
          </p:txBody>
        </p:sp>
        <p:sp>
          <p:nvSpPr>
            <p:cNvPr id="206" name="Google Shape;206;p10"/>
            <p:cNvSpPr/>
            <p:nvPr/>
          </p:nvSpPr>
          <p:spPr>
            <a:xfrm>
              <a:off x="376149" y="2640383"/>
              <a:ext cx="2736413" cy="1675356"/>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0"/>
            <p:cNvSpPr txBox="1"/>
            <p:nvPr/>
          </p:nvSpPr>
          <p:spPr>
            <a:xfrm>
              <a:off x="457933" y="2763291"/>
              <a:ext cx="2572845" cy="151178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US" dirty="0" err="1">
                  <a:solidFill>
                    <a:schemeClr val="dk1"/>
                  </a:solidFill>
                  <a:latin typeface="Fira Sans Medium" panose="020B0604020202020204" charset="0"/>
                  <a:ea typeface="Calibri"/>
                  <a:cs typeface="Calibri"/>
                  <a:sym typeface="Calibri"/>
                </a:rPr>
                <a:t>Nuove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riviste</a:t>
              </a:r>
              <a:r>
                <a:rPr lang="en-US" dirty="0">
                  <a:solidFill>
                    <a:schemeClr val="dk1"/>
                  </a:solidFill>
                  <a:latin typeface="Fira Sans Medium" panose="020B0604020202020204" charset="0"/>
                  <a:ea typeface="Calibri"/>
                  <a:cs typeface="Calibri"/>
                  <a:sym typeface="Calibri"/>
                </a:rPr>
                <a:t> di </a:t>
              </a:r>
              <a:r>
                <a:rPr lang="en-US" dirty="0" err="1">
                  <a:solidFill>
                    <a:schemeClr val="dk1"/>
                  </a:solidFill>
                  <a:latin typeface="Fira Sans Medium" panose="020B0604020202020204" charset="0"/>
                  <a:ea typeface="Calibri"/>
                  <a:cs typeface="Calibri"/>
                  <a:sym typeface="Calibri"/>
                </a:rPr>
                <a:t>qualità</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si</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affacciano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sul</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mercato</a:t>
              </a:r>
              <a:endParaRPr dirty="0">
                <a:solidFill>
                  <a:schemeClr val="dk1"/>
                </a:solidFill>
                <a:latin typeface="Fira Sans Medium" panose="020B0604020202020204" charset="0"/>
                <a:ea typeface="Calibri"/>
                <a:cs typeface="Calibri"/>
                <a:sym typeface="Calibri"/>
              </a:endParaRPr>
            </a:p>
          </p:txBody>
        </p:sp>
        <p:sp>
          <p:nvSpPr>
            <p:cNvPr id="208" name="Google Shape;208;p10"/>
            <p:cNvSpPr/>
            <p:nvPr/>
          </p:nvSpPr>
          <p:spPr>
            <a:xfrm>
              <a:off x="973419" y="586104"/>
              <a:ext cx="2636510" cy="1851724"/>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0"/>
            <p:cNvSpPr txBox="1"/>
            <p:nvPr/>
          </p:nvSpPr>
          <p:spPr>
            <a:xfrm>
              <a:off x="1052959" y="824901"/>
              <a:ext cx="2477430" cy="147030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dirty="0" err="1">
                  <a:solidFill>
                    <a:schemeClr val="dk1"/>
                  </a:solidFill>
                  <a:latin typeface="Fira Sans Medium" panose="020B0604020202020204" charset="0"/>
                  <a:ea typeface="Calibri"/>
                  <a:cs typeface="Calibri"/>
                  <a:sym typeface="Calibri"/>
                </a:rPr>
                <a:t>Legge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sul</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diritto</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d’autore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permette</a:t>
              </a:r>
              <a:r>
                <a:rPr lang="en-US" dirty="0">
                  <a:solidFill>
                    <a:schemeClr val="dk1"/>
                  </a:solidFill>
                  <a:latin typeface="Fira Sans Medium" panose="020B0604020202020204" charset="0"/>
                  <a:ea typeface="Calibri"/>
                  <a:cs typeface="Calibri"/>
                  <a:sym typeface="Calibri"/>
                </a:rPr>
                <a:t> </a:t>
              </a:r>
              <a:r>
                <a:rPr lang="en-US" dirty="0" err="1">
                  <a:solidFill>
                    <a:schemeClr val="dk1"/>
                  </a:solidFill>
                  <a:latin typeface="Fira Sans Medium" panose="020B0604020202020204" charset="0"/>
                  <a:ea typeface="Calibri"/>
                  <a:cs typeface="Calibri"/>
                  <a:sym typeface="Calibri"/>
                </a:rPr>
                <a:t>diffusione</a:t>
              </a:r>
              <a:r>
                <a:rPr lang="en-US" dirty="0">
                  <a:solidFill>
                    <a:schemeClr val="dk1"/>
                  </a:solidFill>
                  <a:latin typeface="Fira Sans Medium" panose="020B0604020202020204" charset="0"/>
                  <a:ea typeface="Calibri"/>
                  <a:cs typeface="Calibri"/>
                  <a:sym typeface="Calibri"/>
                </a:rPr>
                <a:t> libera </a:t>
              </a:r>
              <a:r>
                <a:rPr lang="en-US" dirty="0" err="1">
                  <a:solidFill>
                    <a:schemeClr val="dk1"/>
                  </a:solidFill>
                  <a:latin typeface="Fira Sans Medium" panose="020B0604020202020204" charset="0"/>
                  <a:ea typeface="Calibri"/>
                  <a:cs typeface="Calibri"/>
                  <a:sym typeface="Calibri"/>
                </a:rPr>
                <a:t>immediata</a:t>
              </a:r>
              <a:r>
                <a:rPr lang="en-US" dirty="0">
                  <a:solidFill>
                    <a:schemeClr val="dk1"/>
                  </a:solidFill>
                  <a:latin typeface="Fira Sans Medium" panose="020B0604020202020204" charset="0"/>
                  <a:ea typeface="Calibri"/>
                  <a:cs typeface="Calibri"/>
                  <a:sym typeface="Calibri"/>
                </a:rPr>
                <a:t>  della </a:t>
              </a:r>
              <a:r>
                <a:rPr lang="en-US" dirty="0" err="1">
                  <a:solidFill>
                    <a:schemeClr val="dk1"/>
                  </a:solidFill>
                  <a:latin typeface="Fira Sans Medium" panose="020B0604020202020204" charset="0"/>
                  <a:ea typeface="Calibri"/>
                  <a:cs typeface="Calibri"/>
                  <a:sym typeface="Calibri"/>
                </a:rPr>
                <a:t>versione</a:t>
              </a:r>
              <a:r>
                <a:rPr lang="en-US" dirty="0">
                  <a:solidFill>
                    <a:schemeClr val="dk1"/>
                  </a:solidFill>
                  <a:latin typeface="Fira Sans Medium" panose="020B0604020202020204" charset="0"/>
                  <a:ea typeface="Calibri"/>
                  <a:cs typeface="Calibri"/>
                  <a:sym typeface="Calibri"/>
                </a:rPr>
                <a:t> post-peer review</a:t>
              </a:r>
              <a:endParaRPr sz="1600" dirty="0">
                <a:latin typeface="Fira Sans Medium" panose="020B0604020202020204" charset="0"/>
              </a:endParaRPr>
            </a:p>
          </p:txBody>
        </p:sp>
      </p:grpSp>
      <p:sp>
        <p:nvSpPr>
          <p:cNvPr id="2" name="TextBox 1">
            <a:extLst>
              <a:ext uri="{FF2B5EF4-FFF2-40B4-BE49-F238E27FC236}">
                <a16:creationId xmlns:a16="http://schemas.microsoft.com/office/drawing/2014/main" id="{8C0B307A-8D6E-2E43-8856-131C94D46F8E}"/>
              </a:ext>
            </a:extLst>
          </p:cNvPr>
          <p:cNvSpPr txBox="1"/>
          <p:nvPr/>
        </p:nvSpPr>
        <p:spPr>
          <a:xfrm>
            <a:off x="44028" y="5421458"/>
            <a:ext cx="3251211" cy="784830"/>
          </a:xfrm>
          <a:prstGeom prst="rect">
            <a:avLst/>
          </a:prstGeom>
          <a:noFill/>
        </p:spPr>
        <p:txBody>
          <a:bodyPr wrap="square" rtlCol="0">
            <a:spAutoFit/>
          </a:bodyPr>
          <a:lstStyle/>
          <a:p>
            <a:r>
              <a:rPr lang="en-IT" sz="900" i="1" dirty="0">
                <a:solidFill>
                  <a:srgbClr val="0070C0"/>
                </a:solidFill>
                <a:latin typeface="Fira Sans Medium" panose="020B0604020202020204" charset="0"/>
              </a:rPr>
              <a:t>Abilitazione Scientifica Nazionale</a:t>
            </a:r>
          </a:p>
          <a:p>
            <a:r>
              <a:rPr lang="en-IT" sz="900" i="1" dirty="0">
                <a:solidFill>
                  <a:srgbClr val="0070C0"/>
                </a:solidFill>
                <a:latin typeface="Fira Sans Medium" panose="020B0604020202020204" charset="0"/>
              </a:rPr>
              <a:t>Valutazione della Qualità della Ricerca</a:t>
            </a:r>
          </a:p>
          <a:p>
            <a:r>
              <a:rPr lang="en-IT" sz="900" i="1" dirty="0">
                <a:solidFill>
                  <a:srgbClr val="0070C0"/>
                </a:solidFill>
                <a:latin typeface="Fira Sans Medium" panose="020B0604020202020204" charset="0"/>
              </a:rPr>
              <a:t>Impact Factor</a:t>
            </a:r>
          </a:p>
          <a:p>
            <a:r>
              <a:rPr lang="en-IT" sz="900" i="1" dirty="0">
                <a:solidFill>
                  <a:srgbClr val="0070C0"/>
                </a:solidFill>
                <a:latin typeface="Fira Sans Medium" panose="020B0604020202020204" charset="0"/>
              </a:rPr>
              <a:t>Web Of Science</a:t>
            </a:r>
          </a:p>
          <a:p>
            <a:r>
              <a:rPr lang="en-IT" sz="900" i="1" dirty="0">
                <a:solidFill>
                  <a:srgbClr val="0070C0"/>
                </a:solidFill>
                <a:latin typeface="Fira Sans Medium" panose="020B0604020202020204" charset="0"/>
              </a:rPr>
              <a:t>SCOPUS database (Elsevier)</a:t>
            </a:r>
          </a:p>
        </p:txBody>
      </p:sp>
      <p:sp>
        <p:nvSpPr>
          <p:cNvPr id="3" name="Footer Placeholder 2">
            <a:extLst>
              <a:ext uri="{FF2B5EF4-FFF2-40B4-BE49-F238E27FC236}">
                <a16:creationId xmlns:a16="http://schemas.microsoft.com/office/drawing/2014/main" id="{1B0937A8-85DC-0641-8964-1A3E80068CBE}"/>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4" name="Slide Number Placeholder 3">
            <a:extLst>
              <a:ext uri="{FF2B5EF4-FFF2-40B4-BE49-F238E27FC236}">
                <a16:creationId xmlns:a16="http://schemas.microsoft.com/office/drawing/2014/main" id="{6737C4F8-A3C8-514F-91A8-AD2D6C74363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89</a:t>
            </a:fld>
            <a:endParaRPr lang="en-US"/>
          </a:p>
        </p:txBody>
      </p:sp>
      <p:sp>
        <p:nvSpPr>
          <p:cNvPr id="25" name="Google Shape;206;p10">
            <a:extLst>
              <a:ext uri="{FF2B5EF4-FFF2-40B4-BE49-F238E27FC236}">
                <a16:creationId xmlns:a16="http://schemas.microsoft.com/office/drawing/2014/main" id="{123146A8-3C29-5342-98FD-752BE8326F18}"/>
              </a:ext>
            </a:extLst>
          </p:cNvPr>
          <p:cNvSpPr/>
          <p:nvPr/>
        </p:nvSpPr>
        <p:spPr>
          <a:xfrm>
            <a:off x="564526" y="4066993"/>
            <a:ext cx="2260911" cy="871471"/>
          </a:xfrm>
          <a:prstGeom prst="roundRect">
            <a:avLst>
              <a:gd name="adj" fmla="val 16667"/>
            </a:avLst>
          </a:prstGeom>
          <a:solidFill>
            <a:schemeClr val="lt1"/>
          </a:solidFill>
          <a:ln w="25400" cap="flat" cmpd="sng">
            <a:solidFill>
              <a:srgbClr val="0337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La policy di Ateneo/</a:t>
            </a:r>
            <a:r>
              <a:rPr lang="en-US" dirty="0" err="1">
                <a:latin typeface="Calibri" panose="020F0502020204030204" pitchFamily="34" charset="0"/>
                <a:cs typeface="Calibri" panose="020F0502020204030204" pitchFamily="34" charset="0"/>
              </a:rPr>
              <a:t>Ente</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protegge</a:t>
            </a:r>
            <a:r>
              <a:rPr lang="en-US" dirty="0">
                <a:latin typeface="Calibri" panose="020F0502020204030204" pitchFamily="34" charset="0"/>
                <a:cs typeface="Calibri" panose="020F0502020204030204" pitchFamily="34" charset="0"/>
              </a:rPr>
              <a:t> la </a:t>
            </a:r>
            <a:r>
              <a:rPr lang="en-US" dirty="0" err="1">
                <a:latin typeface="Calibri" panose="020F0502020204030204" pitchFamily="34" charset="0"/>
                <a:cs typeface="Calibri" panose="020F0502020204030204" pitchFamily="34" charset="0"/>
              </a:rPr>
              <a:t>proprieta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intellettuale</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della</a:t>
            </a:r>
            <a:r>
              <a:rPr lang="en-US" dirty="0">
                <a:latin typeface="Calibri" panose="020F0502020204030204" pitchFamily="34" charset="0"/>
                <a:cs typeface="Calibri" panose="020F0502020204030204" pitchFamily="34" charset="0"/>
              </a:rPr>
              <a:t> AAM</a:t>
            </a:r>
            <a:endParaRP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37971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94361-9C55-D648-A9B0-87E102283DC1}"/>
              </a:ext>
            </a:extLst>
          </p:cNvPr>
          <p:cNvSpPr>
            <a:spLocks noGrp="1"/>
          </p:cNvSpPr>
          <p:nvPr>
            <p:ph type="ctrTitle"/>
          </p:nvPr>
        </p:nvSpPr>
        <p:spPr>
          <a:xfrm>
            <a:off x="531687" y="226887"/>
            <a:ext cx="7543800" cy="827926"/>
          </a:xfrm>
        </p:spPr>
        <p:txBody>
          <a:bodyPr/>
          <a:lstStyle/>
          <a:p>
            <a:r>
              <a:rPr lang="en-IT" dirty="0">
                <a:latin typeface="Calibri" panose="020F0502020204030204" pitchFamily="34" charset="0"/>
                <a:cs typeface="Calibri" panose="020F0502020204030204" pitchFamily="34" charset="0"/>
              </a:rPr>
              <a:t>risorse</a:t>
            </a:r>
          </a:p>
        </p:txBody>
      </p:sp>
      <p:sp>
        <p:nvSpPr>
          <p:cNvPr id="3" name="Subtitle 2">
            <a:extLst>
              <a:ext uri="{FF2B5EF4-FFF2-40B4-BE49-F238E27FC236}">
                <a16:creationId xmlns:a16="http://schemas.microsoft.com/office/drawing/2014/main" id="{A4B0752F-7CFD-C645-AFE0-729C3B2576F6}"/>
              </a:ext>
            </a:extLst>
          </p:cNvPr>
          <p:cNvSpPr>
            <a:spLocks noGrp="1"/>
          </p:cNvSpPr>
          <p:nvPr>
            <p:ph type="subTitle" idx="1"/>
          </p:nvPr>
        </p:nvSpPr>
        <p:spPr>
          <a:xfrm>
            <a:off x="685799" y="1417834"/>
            <a:ext cx="7625993" cy="4746660"/>
          </a:xfrm>
        </p:spPr>
        <p:txBody>
          <a:bodyPr>
            <a:normAutofit fontScale="62500" lnSpcReduction="20000"/>
          </a:bodyPr>
          <a:lstStyle/>
          <a:p>
            <a:pPr marL="546100" indent="-457200">
              <a:buFont typeface="+mj-lt"/>
              <a:buAutoNum type="arabicPeriod"/>
            </a:pPr>
            <a:r>
              <a:rPr lang="en-IT" sz="2800" dirty="0">
                <a:solidFill>
                  <a:schemeClr val="tx1"/>
                </a:solidFill>
              </a:rPr>
              <a:t>Anna Maria Pastorini (Uni Genova)</a:t>
            </a:r>
          </a:p>
          <a:p>
            <a:pPr marL="1003300" lvl="1" indent="-457200" algn="l">
              <a:buFont typeface="Arial" panose="020B0604020202020204" pitchFamily="34" charset="0"/>
              <a:buChar char="•"/>
            </a:pPr>
            <a:r>
              <a:rPr lang="en-GB" dirty="0">
                <a:solidFill>
                  <a:schemeClr val="tx1"/>
                </a:solidFill>
              </a:rPr>
              <a:t> V Pasquale, AM </a:t>
            </a:r>
            <a:r>
              <a:rPr lang="en-GB" dirty="0" err="1">
                <a:solidFill>
                  <a:schemeClr val="tx1"/>
                </a:solidFill>
              </a:rPr>
              <a:t>Pastorini</a:t>
            </a:r>
            <a:r>
              <a:rPr lang="en-GB" dirty="0">
                <a:solidFill>
                  <a:schemeClr val="tx1"/>
                </a:solidFill>
              </a:rPr>
              <a:t>, An Introduction to Open Science and Research Data Management: a PhD course, 2021, [CC-BY], </a:t>
            </a:r>
            <a:r>
              <a:rPr lang="en-GB" dirty="0">
                <a:solidFill>
                  <a:schemeClr val="tx1"/>
                </a:solidFill>
                <a:hlinkClick r:id="rId2">
                  <a:extLst>
                    <a:ext uri="{A12FA001-AC4F-418D-AE19-62706E023703}">
                      <ahyp:hlinkClr xmlns:ahyp="http://schemas.microsoft.com/office/drawing/2018/hyperlinkcolor" val="tx"/>
                    </a:ext>
                  </a:extLst>
                </a:hlinkClick>
              </a:rPr>
              <a:t>https://doi.org/10.5281/zenodo.5642944</a:t>
            </a:r>
            <a:r>
              <a:rPr lang="en-GB" dirty="0">
                <a:solidFill>
                  <a:schemeClr val="tx1"/>
                </a:solidFill>
              </a:rPr>
              <a:t> </a:t>
            </a:r>
          </a:p>
          <a:p>
            <a:pPr marL="889000" lvl="1" indent="-342900" algn="l">
              <a:buFont typeface="Arial" panose="020B0604020202020204" pitchFamily="34" charset="0"/>
              <a:buChar char="•"/>
            </a:pPr>
            <a:r>
              <a:rPr lang="en-GB" dirty="0">
                <a:solidFill>
                  <a:schemeClr val="tx1"/>
                </a:solidFill>
              </a:rPr>
              <a:t>AM </a:t>
            </a:r>
            <a:r>
              <a:rPr lang="en-GB" dirty="0" err="1">
                <a:solidFill>
                  <a:schemeClr val="tx1"/>
                </a:solidFill>
              </a:rPr>
              <a:t>Pastorini</a:t>
            </a:r>
            <a:r>
              <a:rPr lang="en-GB" dirty="0">
                <a:solidFill>
                  <a:schemeClr val="tx1"/>
                </a:solidFill>
              </a:rPr>
              <a:t>, Open connections: transformative actions forward Open Science at Genoa University. Poster presented at: B15</a:t>
            </a:r>
            <a:r>
              <a:rPr lang="en-GB" sz="2800" dirty="0">
                <a:solidFill>
                  <a:schemeClr val="tx1"/>
                </a:solidFill>
              </a:rPr>
              <a:t> </a:t>
            </a:r>
            <a:r>
              <a:rPr lang="en-GB" dirty="0">
                <a:solidFill>
                  <a:schemeClr val="tx1"/>
                </a:solidFill>
              </a:rPr>
              <a:t>Conference 2021. [CC-BY] </a:t>
            </a:r>
            <a:r>
              <a:rPr lang="en-GB" dirty="0">
                <a:solidFill>
                  <a:schemeClr val="tx1"/>
                </a:solidFill>
                <a:hlinkClick r:id="rId3">
                  <a:extLst>
                    <a:ext uri="{A12FA001-AC4F-418D-AE19-62706E023703}">
                      <ahyp:hlinkClr xmlns:ahyp="http://schemas.microsoft.com/office/drawing/2018/hyperlinkcolor" val="tx"/>
                    </a:ext>
                  </a:extLst>
                </a:hlinkClick>
              </a:rPr>
              <a:t>https://doi.org/10.5281/zenodo.5495956</a:t>
            </a:r>
            <a:r>
              <a:rPr lang="en-GB" dirty="0">
                <a:solidFill>
                  <a:schemeClr val="tx1"/>
                </a:solidFill>
              </a:rPr>
              <a:t> </a:t>
            </a:r>
            <a:endParaRPr lang="en-GB" sz="2800" dirty="0">
              <a:solidFill>
                <a:schemeClr val="tx1"/>
              </a:solidFill>
            </a:endParaRPr>
          </a:p>
          <a:p>
            <a:pPr marL="889000" lvl="1" indent="-342900" algn="l">
              <a:buFont typeface="Arial" panose="020B0604020202020204" pitchFamily="34" charset="0"/>
              <a:buChar char="•"/>
            </a:pPr>
            <a:r>
              <a:rPr lang="en-GB" dirty="0">
                <a:solidFill>
                  <a:schemeClr val="tx1"/>
                </a:solidFill>
              </a:rPr>
              <a:t>AM </a:t>
            </a:r>
            <a:r>
              <a:rPr lang="en-GB" dirty="0" err="1">
                <a:solidFill>
                  <a:schemeClr val="tx1"/>
                </a:solidFill>
              </a:rPr>
              <a:t>Pastorini</a:t>
            </a:r>
            <a:r>
              <a:rPr lang="en-GB" dirty="0">
                <a:solidFill>
                  <a:schemeClr val="tx1"/>
                </a:solidFill>
              </a:rPr>
              <a:t>, </a:t>
            </a:r>
            <a:r>
              <a:rPr lang="en-GB" dirty="0" err="1">
                <a:solidFill>
                  <a:schemeClr val="tx1"/>
                </a:solidFill>
              </a:rPr>
              <a:t>GenOA</a:t>
            </a:r>
            <a:r>
              <a:rPr lang="en-GB" dirty="0">
                <a:solidFill>
                  <a:schemeClr val="tx1"/>
                </a:solidFill>
              </a:rPr>
              <a:t> week 2020: </a:t>
            </a:r>
            <a:r>
              <a:rPr lang="en-GB" dirty="0" err="1">
                <a:solidFill>
                  <a:schemeClr val="tx1"/>
                </a:solidFill>
              </a:rPr>
              <a:t>i</a:t>
            </a:r>
            <a:r>
              <a:rPr lang="en-GB" dirty="0">
                <a:solidFill>
                  <a:schemeClr val="tx1"/>
                </a:solidFill>
              </a:rPr>
              <a:t> </a:t>
            </a:r>
            <a:r>
              <a:rPr lang="en-GB" dirty="0" err="1">
                <a:solidFill>
                  <a:schemeClr val="tx1"/>
                </a:solidFill>
              </a:rPr>
              <a:t>bibliotecari</a:t>
            </a:r>
            <a:r>
              <a:rPr lang="en-GB" dirty="0">
                <a:solidFill>
                  <a:schemeClr val="tx1"/>
                </a:solidFill>
              </a:rPr>
              <a:t> e la </a:t>
            </a:r>
            <a:r>
              <a:rPr lang="en-GB" dirty="0" err="1">
                <a:solidFill>
                  <a:schemeClr val="tx1"/>
                </a:solidFill>
              </a:rPr>
              <a:t>sfida</a:t>
            </a:r>
            <a:r>
              <a:rPr lang="en-GB" dirty="0">
                <a:solidFill>
                  <a:schemeClr val="tx1"/>
                </a:solidFill>
              </a:rPr>
              <a:t> </a:t>
            </a:r>
            <a:r>
              <a:rPr lang="en-GB" dirty="0" err="1">
                <a:solidFill>
                  <a:schemeClr val="tx1"/>
                </a:solidFill>
              </a:rPr>
              <a:t>dell’accesso</a:t>
            </a:r>
            <a:r>
              <a:rPr lang="en-GB" dirty="0">
                <a:solidFill>
                  <a:schemeClr val="tx1"/>
                </a:solidFill>
              </a:rPr>
              <a:t> </a:t>
            </a:r>
            <a:r>
              <a:rPr lang="en-GB" dirty="0" err="1">
                <a:solidFill>
                  <a:schemeClr val="tx1"/>
                </a:solidFill>
              </a:rPr>
              <a:t>aperto</a:t>
            </a:r>
            <a:r>
              <a:rPr lang="en-GB" dirty="0">
                <a:solidFill>
                  <a:schemeClr val="tx1"/>
                </a:solidFill>
              </a:rPr>
              <a:t>. </a:t>
            </a:r>
            <a:r>
              <a:rPr lang="en-GB" dirty="0" err="1">
                <a:solidFill>
                  <a:schemeClr val="tx1"/>
                </a:solidFill>
              </a:rPr>
              <a:t>Vedianche</a:t>
            </a:r>
            <a:r>
              <a:rPr lang="en-GB" dirty="0">
                <a:solidFill>
                  <a:schemeClr val="tx1"/>
                </a:solidFill>
              </a:rPr>
              <a:t>, v.30,n.2 (2020), [CC-BY], </a:t>
            </a:r>
            <a:r>
              <a:rPr lang="en-GB" dirty="0">
                <a:solidFill>
                  <a:schemeClr val="tx1"/>
                </a:solidFill>
                <a:hlinkClick r:id="rId4">
                  <a:extLst>
                    <a:ext uri="{A12FA001-AC4F-418D-AE19-62706E023703}">
                      <ahyp:hlinkClr xmlns:ahyp="http://schemas.microsoft.com/office/drawing/2018/hyperlinkcolor" val="tx"/>
                    </a:ext>
                  </a:extLst>
                </a:hlinkClick>
              </a:rPr>
              <a:t>https://riviste.aib.it/index.php/vedianche/article/view/12987</a:t>
            </a:r>
            <a:r>
              <a:rPr lang="en-GB" dirty="0">
                <a:solidFill>
                  <a:schemeClr val="tx1"/>
                </a:solidFill>
              </a:rPr>
              <a:t> </a:t>
            </a:r>
            <a:endParaRPr lang="en-GB" sz="2800" dirty="0">
              <a:solidFill>
                <a:schemeClr val="tx1"/>
              </a:solidFill>
            </a:endParaRPr>
          </a:p>
          <a:p>
            <a:pPr marL="889000" lvl="1" indent="-342900" algn="l">
              <a:buFont typeface="Arial" panose="020B0604020202020204" pitchFamily="34" charset="0"/>
              <a:buChar char="•"/>
            </a:pPr>
            <a:r>
              <a:rPr lang="en-GB" dirty="0">
                <a:solidFill>
                  <a:schemeClr val="tx1"/>
                </a:solidFill>
              </a:rPr>
              <a:t>M </a:t>
            </a:r>
            <a:r>
              <a:rPr lang="en-GB" dirty="0" err="1">
                <a:solidFill>
                  <a:schemeClr val="tx1"/>
                </a:solidFill>
              </a:rPr>
              <a:t>Rognoni</a:t>
            </a:r>
            <a:r>
              <a:rPr lang="en-GB" dirty="0">
                <a:solidFill>
                  <a:schemeClr val="tx1"/>
                </a:solidFill>
              </a:rPr>
              <a:t>, AM </a:t>
            </a:r>
            <a:r>
              <a:rPr lang="en-GB" dirty="0" err="1">
                <a:solidFill>
                  <a:schemeClr val="tx1"/>
                </a:solidFill>
              </a:rPr>
              <a:t>Pastorini</a:t>
            </a:r>
            <a:r>
              <a:rPr lang="en-GB" dirty="0">
                <a:solidFill>
                  <a:schemeClr val="tx1"/>
                </a:solidFill>
              </a:rPr>
              <a:t>, Islands and bridges: academic librarians towards Open Innovation and the Internet of Things.</a:t>
            </a:r>
            <a:r>
              <a:rPr lang="en-GB" sz="2800" dirty="0">
                <a:solidFill>
                  <a:schemeClr val="tx1"/>
                </a:solidFill>
              </a:rPr>
              <a:t> </a:t>
            </a:r>
            <a:r>
              <a:rPr lang="en-GB" dirty="0">
                <a:solidFill>
                  <a:schemeClr val="tx1"/>
                </a:solidFill>
              </a:rPr>
              <a:t>Paper presented at: IFLA WLIC 2019 - Athens, Greece - Libraries: dialogue for change in Session S05 - Continuing Professional Development and Workplace Learning. In: Librarians and information professionals as (pro)motors of change: immersing, including and initiating digital transformation for smart societies, 20-21 August 2019, Zagreb, Croatia. [CC-BY] </a:t>
            </a:r>
            <a:r>
              <a:rPr lang="en-GB" dirty="0">
                <a:solidFill>
                  <a:schemeClr val="tx1"/>
                </a:solidFill>
                <a:hlinkClick r:id="rId5">
                  <a:extLst>
                    <a:ext uri="{A12FA001-AC4F-418D-AE19-62706E023703}">
                      <ahyp:hlinkClr xmlns:ahyp="http://schemas.microsoft.com/office/drawing/2018/hyperlinkcolor" val="tx"/>
                    </a:ext>
                  </a:extLst>
                </a:hlinkClick>
              </a:rPr>
              <a:t>http://library.ifla.org/id/eprint/2673/</a:t>
            </a:r>
            <a:endParaRPr lang="en-GB" dirty="0">
              <a:solidFill>
                <a:schemeClr val="tx1"/>
              </a:solidFill>
            </a:endParaRPr>
          </a:p>
          <a:p>
            <a:pPr lvl="1" algn="l">
              <a:buFont typeface="Arial" panose="020B0604020202020204" pitchFamily="34" charset="0"/>
              <a:buChar char="•"/>
            </a:pPr>
            <a:r>
              <a:rPr lang="en-GB" dirty="0">
                <a:solidFill>
                  <a:schemeClr val="tx1"/>
                </a:solidFill>
              </a:rPr>
              <a:t>SB e AM </a:t>
            </a:r>
            <a:r>
              <a:rPr lang="en-GB" dirty="0" err="1">
                <a:solidFill>
                  <a:schemeClr val="tx1"/>
                </a:solidFill>
              </a:rPr>
              <a:t>Pastorini</a:t>
            </a:r>
            <a:r>
              <a:rPr lang="en-GB" dirty="0">
                <a:solidFill>
                  <a:schemeClr val="tx1"/>
                </a:solidFill>
              </a:rPr>
              <a:t>, Open Access e </a:t>
            </a:r>
            <a:r>
              <a:rPr lang="en-GB" dirty="0" err="1">
                <a:solidFill>
                  <a:schemeClr val="tx1"/>
                </a:solidFill>
              </a:rPr>
              <a:t>Proprietà</a:t>
            </a:r>
            <a:r>
              <a:rPr lang="en-GB" dirty="0">
                <a:solidFill>
                  <a:schemeClr val="tx1"/>
                </a:solidFill>
              </a:rPr>
              <a:t> </a:t>
            </a:r>
            <a:r>
              <a:rPr lang="en-GB" dirty="0" err="1">
                <a:solidFill>
                  <a:schemeClr val="tx1"/>
                </a:solidFill>
              </a:rPr>
              <a:t>Intellettuale</a:t>
            </a:r>
            <a:r>
              <a:rPr lang="en-GB" dirty="0">
                <a:solidFill>
                  <a:schemeClr val="tx1"/>
                </a:solidFill>
              </a:rPr>
              <a:t>, </a:t>
            </a:r>
            <a:r>
              <a:rPr lang="en-IT" dirty="0">
                <a:solidFill>
                  <a:schemeClr val="tx1"/>
                </a:solidFill>
              </a:rPr>
              <a:t>IANUA Genova 2021 DOI  </a:t>
            </a:r>
            <a:r>
              <a:rPr lang="en-GB" dirty="0">
                <a:solidFill>
                  <a:schemeClr val="tx1"/>
                </a:solidFill>
              </a:rPr>
              <a:t>10.15161/</a:t>
            </a:r>
            <a:r>
              <a:rPr lang="en-GB" dirty="0" err="1">
                <a:solidFill>
                  <a:schemeClr val="tx1"/>
                </a:solidFill>
              </a:rPr>
              <a:t>oar.it</a:t>
            </a:r>
            <a:r>
              <a:rPr lang="en-GB" dirty="0">
                <a:solidFill>
                  <a:schemeClr val="tx1"/>
                </a:solidFill>
              </a:rPr>
              <a:t>/73931</a:t>
            </a:r>
            <a:br>
              <a:rPr lang="en-GB" dirty="0"/>
            </a:br>
            <a:endParaRPr lang="en-IT" dirty="0">
              <a:solidFill>
                <a:schemeClr val="tx1"/>
              </a:solidFill>
            </a:endParaRPr>
          </a:p>
          <a:p>
            <a:pPr marL="603250" indent="-514350">
              <a:buFont typeface="+mj-lt"/>
              <a:buAutoNum type="arabicPeriod"/>
            </a:pPr>
            <a:r>
              <a:rPr lang="en-IT" sz="2800" dirty="0">
                <a:solidFill>
                  <a:schemeClr val="tx1"/>
                </a:solidFill>
              </a:rPr>
              <a:t>Ilaria Fava, </a:t>
            </a:r>
            <a:r>
              <a:rPr lang="en-GB" sz="2800" i="1" dirty="0">
                <a:solidFill>
                  <a:schemeClr val="tx1"/>
                </a:solidFill>
              </a:rPr>
              <a:t>Open Research Europe: la </a:t>
            </a:r>
            <a:r>
              <a:rPr lang="en-GB" sz="2800" i="1" dirty="0" err="1">
                <a:solidFill>
                  <a:schemeClr val="tx1"/>
                </a:solidFill>
              </a:rPr>
              <a:t>nuova</a:t>
            </a:r>
            <a:r>
              <a:rPr lang="en-GB" sz="2800" i="1" dirty="0">
                <a:solidFill>
                  <a:schemeClr val="tx1"/>
                </a:solidFill>
              </a:rPr>
              <a:t> </a:t>
            </a:r>
            <a:r>
              <a:rPr lang="en-GB" sz="2800" i="1" dirty="0" err="1">
                <a:solidFill>
                  <a:schemeClr val="tx1"/>
                </a:solidFill>
              </a:rPr>
              <a:t>piattaforma</a:t>
            </a:r>
            <a:r>
              <a:rPr lang="en-GB" sz="2800" i="1" dirty="0">
                <a:solidFill>
                  <a:schemeClr val="tx1"/>
                </a:solidFill>
              </a:rPr>
              <a:t> di </a:t>
            </a:r>
            <a:r>
              <a:rPr lang="en-GB" sz="2800" i="1" dirty="0" err="1">
                <a:solidFill>
                  <a:schemeClr val="tx1"/>
                </a:solidFill>
              </a:rPr>
              <a:t>pubblicazione</a:t>
            </a:r>
            <a:r>
              <a:rPr lang="en-GB" sz="2800" i="1" dirty="0">
                <a:solidFill>
                  <a:schemeClr val="tx1"/>
                </a:solidFill>
              </a:rPr>
              <a:t> </a:t>
            </a:r>
            <a:r>
              <a:rPr lang="en-GB" sz="2800" i="1" dirty="0" err="1">
                <a:solidFill>
                  <a:schemeClr val="tx1"/>
                </a:solidFill>
              </a:rPr>
              <a:t>della</a:t>
            </a:r>
            <a:r>
              <a:rPr lang="en-GB" sz="2800" i="1" dirty="0">
                <a:solidFill>
                  <a:schemeClr val="tx1"/>
                </a:solidFill>
              </a:rPr>
              <a:t> </a:t>
            </a:r>
            <a:r>
              <a:rPr lang="en-GB" sz="2900" i="1" dirty="0">
                <a:solidFill>
                  <a:schemeClr val="tx1"/>
                </a:solidFill>
              </a:rPr>
              <a:t>Commis- </a:t>
            </a:r>
            <a:r>
              <a:rPr lang="en-GB" sz="2900" i="1" dirty="0" err="1">
                <a:solidFill>
                  <a:schemeClr val="tx1"/>
                </a:solidFill>
              </a:rPr>
              <a:t>sione</a:t>
            </a:r>
            <a:r>
              <a:rPr lang="en-GB" sz="2900" i="1" dirty="0">
                <a:solidFill>
                  <a:schemeClr val="tx1"/>
                </a:solidFill>
              </a:rPr>
              <a:t> </a:t>
            </a:r>
            <a:r>
              <a:rPr lang="en-GB" sz="2900" i="1" dirty="0" err="1">
                <a:solidFill>
                  <a:schemeClr val="tx1"/>
                </a:solidFill>
              </a:rPr>
              <a:t>Europea</a:t>
            </a:r>
            <a:r>
              <a:rPr lang="en-GB" sz="2900" i="1" dirty="0">
                <a:solidFill>
                  <a:schemeClr val="tx1"/>
                </a:solidFill>
              </a:rPr>
              <a:t>. </a:t>
            </a:r>
            <a:r>
              <a:rPr lang="en-IT" sz="2900" dirty="0">
                <a:solidFill>
                  <a:schemeClr val="tx1"/>
                </a:solidFill>
              </a:rPr>
              <a:t>GenOA Week 2021</a:t>
            </a:r>
          </a:p>
          <a:p>
            <a:pPr marL="546100" indent="-457200">
              <a:buFont typeface="+mj-lt"/>
              <a:buAutoNum type="arabicPeriod"/>
            </a:pPr>
            <a:r>
              <a:rPr lang="en-IT" sz="2900" dirty="0">
                <a:solidFill>
                  <a:schemeClr val="tx1"/>
                </a:solidFill>
              </a:rPr>
              <a:t>Dario Menasce, </a:t>
            </a:r>
            <a:r>
              <a:rPr lang="en-GB" sz="2900" i="1" dirty="0" err="1">
                <a:solidFill>
                  <a:schemeClr val="tx1"/>
                </a:solidFill>
              </a:rPr>
              <a:t>L'Open</a:t>
            </a:r>
            <a:r>
              <a:rPr lang="en-GB" sz="2900" i="1" dirty="0">
                <a:solidFill>
                  <a:schemeClr val="tx1"/>
                </a:solidFill>
              </a:rPr>
              <a:t> Access e </a:t>
            </a:r>
            <a:r>
              <a:rPr lang="en-GB" sz="2900" i="1" dirty="0" err="1">
                <a:solidFill>
                  <a:schemeClr val="tx1"/>
                </a:solidFill>
              </a:rPr>
              <a:t>l'Open</a:t>
            </a:r>
            <a:r>
              <a:rPr lang="en-GB" sz="2900" i="1" dirty="0">
                <a:solidFill>
                  <a:schemeClr val="tx1"/>
                </a:solidFill>
              </a:rPr>
              <a:t> Data </a:t>
            </a:r>
            <a:r>
              <a:rPr lang="en-GB" sz="2900" i="1" dirty="0" err="1">
                <a:solidFill>
                  <a:schemeClr val="tx1"/>
                </a:solidFill>
              </a:rPr>
              <a:t>nel</a:t>
            </a:r>
            <a:r>
              <a:rPr lang="en-GB" sz="2900" i="1" dirty="0">
                <a:solidFill>
                  <a:schemeClr val="tx1"/>
                </a:solidFill>
              </a:rPr>
              <a:t> </a:t>
            </a:r>
            <a:r>
              <a:rPr lang="en-GB" sz="2900" i="1" dirty="0" err="1">
                <a:solidFill>
                  <a:schemeClr val="tx1"/>
                </a:solidFill>
              </a:rPr>
              <a:t>contesto</a:t>
            </a:r>
            <a:r>
              <a:rPr lang="en-GB" sz="2900" i="1" dirty="0">
                <a:solidFill>
                  <a:schemeClr val="tx1"/>
                </a:solidFill>
              </a:rPr>
              <a:t> </a:t>
            </a:r>
            <a:r>
              <a:rPr lang="en-GB" sz="2900" i="1" dirty="0" err="1">
                <a:solidFill>
                  <a:schemeClr val="tx1"/>
                </a:solidFill>
              </a:rPr>
              <a:t>dell'Open</a:t>
            </a:r>
            <a:r>
              <a:rPr lang="en-GB" sz="2900" i="1" dirty="0">
                <a:solidFill>
                  <a:schemeClr val="tx1"/>
                </a:solidFill>
              </a:rPr>
              <a:t> Science. </a:t>
            </a:r>
            <a:r>
              <a:rPr lang="en-IT" sz="2900" dirty="0">
                <a:solidFill>
                  <a:schemeClr val="tx1"/>
                </a:solidFill>
              </a:rPr>
              <a:t> GenOA Week 2021</a:t>
            </a:r>
          </a:p>
          <a:p>
            <a:pPr marL="546100" indent="-457200">
              <a:buFont typeface="+mj-lt"/>
              <a:buAutoNum type="arabicPeriod"/>
            </a:pPr>
            <a:r>
              <a:rPr lang="en-IT" sz="2900" dirty="0">
                <a:solidFill>
                  <a:schemeClr val="tx1"/>
                </a:solidFill>
              </a:rPr>
              <a:t>Roberto Caso, </a:t>
            </a:r>
            <a:r>
              <a:rPr lang="en-GB" sz="2900" dirty="0">
                <a:solidFill>
                  <a:schemeClr val="tx1"/>
                </a:solidFill>
              </a:rPr>
              <a:t> </a:t>
            </a:r>
            <a:r>
              <a:rPr lang="en-GB" sz="2900" dirty="0">
                <a:solidFill>
                  <a:schemeClr val="tx1"/>
                </a:solidFill>
                <a:hlinkClick r:id="rId6">
                  <a:extLst>
                    <a:ext uri="{A12FA001-AC4F-418D-AE19-62706E023703}">
                      <ahyp:hlinkClr xmlns:ahyp="http://schemas.microsoft.com/office/drawing/2018/hyperlinkcolor" val="tx"/>
                    </a:ext>
                  </a:extLst>
                </a:hlinkClick>
              </a:rPr>
              <a:t>La rivoluzione incompiuta. La scienza aperta tra diritto d’autore e proprietà intellettuale</a:t>
            </a:r>
            <a:r>
              <a:rPr lang="en-GB" sz="2900" dirty="0">
                <a:solidFill>
                  <a:schemeClr val="tx1"/>
                </a:solidFill>
              </a:rPr>
              <a:t>, Milano, </a:t>
            </a:r>
            <a:r>
              <a:rPr lang="en-GB" sz="2900" dirty="0">
                <a:solidFill>
                  <a:schemeClr val="tx1"/>
                </a:solidFill>
                <a:hlinkClick r:id="rId7">
                  <a:extLst>
                    <a:ext uri="{A12FA001-AC4F-418D-AE19-62706E023703}">
                      <ahyp:hlinkClr xmlns:ahyp="http://schemas.microsoft.com/office/drawing/2018/hyperlinkcolor" val="tx"/>
                    </a:ext>
                  </a:extLst>
                </a:hlinkClick>
              </a:rPr>
              <a:t>Ledizioni</a:t>
            </a:r>
            <a:r>
              <a:rPr lang="en-GB" sz="2900" dirty="0">
                <a:solidFill>
                  <a:schemeClr val="tx1"/>
                </a:solidFill>
              </a:rPr>
              <a:t>, 2020</a:t>
            </a:r>
            <a:endParaRPr lang="en-IT" sz="2900" dirty="0">
              <a:solidFill>
                <a:schemeClr val="tx1"/>
              </a:solidFill>
            </a:endParaRPr>
          </a:p>
        </p:txBody>
      </p:sp>
      <p:sp>
        <p:nvSpPr>
          <p:cNvPr id="4" name="Footer Placeholder 3">
            <a:extLst>
              <a:ext uri="{FF2B5EF4-FFF2-40B4-BE49-F238E27FC236}">
                <a16:creationId xmlns:a16="http://schemas.microsoft.com/office/drawing/2014/main" id="{075DD977-65EB-0144-B3A9-2A800263C2CB}"/>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p>
        </p:txBody>
      </p:sp>
      <p:sp>
        <p:nvSpPr>
          <p:cNvPr id="5" name="Slide Number Placeholder 4">
            <a:extLst>
              <a:ext uri="{FF2B5EF4-FFF2-40B4-BE49-F238E27FC236}">
                <a16:creationId xmlns:a16="http://schemas.microsoft.com/office/drawing/2014/main" id="{23B840FC-AD89-C34F-99CF-863FB3C54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90</a:t>
            </a:fld>
            <a:endParaRPr lang="en-US"/>
          </a:p>
        </p:txBody>
      </p:sp>
    </p:spTree>
    <p:extLst>
      <p:ext uri="{BB962C8B-B14F-4D97-AF65-F5344CB8AC3E}">
        <p14:creationId xmlns:p14="http://schemas.microsoft.com/office/powerpoint/2010/main" val="41330783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6" name="Google Shape;816;p61"/>
          <p:cNvSpPr txBox="1">
            <a:spLocks noGrp="1"/>
          </p:cNvSpPr>
          <p:nvPr>
            <p:ph type="body" idx="1"/>
          </p:nvPr>
        </p:nvSpPr>
        <p:spPr>
          <a:xfrm>
            <a:off x="331365" y="837874"/>
            <a:ext cx="8716746" cy="5311256"/>
          </a:xfrm>
          <a:prstGeom prst="rect">
            <a:avLst/>
          </a:prstGeom>
          <a:noFill/>
          <a:ln>
            <a:noFill/>
          </a:ln>
        </p:spPr>
        <p:txBody>
          <a:bodyPr spcFirstLastPara="1" wrap="square" lIns="91425" tIns="45700" rIns="91425" bIns="45700" anchor="t" anchorCtr="0">
            <a:normAutofit/>
          </a:bodyPr>
          <a:lstStyle/>
          <a:p>
            <a:pPr marL="114300" lvl="0" indent="0" algn="l" rtl="0">
              <a:spcBef>
                <a:spcPts val="0"/>
              </a:spcBef>
              <a:spcAft>
                <a:spcPts val="0"/>
              </a:spcAft>
              <a:buSzPts val="2200"/>
              <a:buNone/>
            </a:pPr>
            <a:r>
              <a:rPr lang="en-US" sz="2400" dirty="0">
                <a:latin typeface="Roboto Slab" panose="020B0604020202020204" charset="0"/>
                <a:ea typeface="Roboto Slab" panose="020B0604020202020204" charset="0"/>
              </a:rPr>
              <a:t>cOAlitionS Resources</a:t>
            </a:r>
          </a:p>
          <a:p>
            <a:pPr marL="114300" lvl="0" indent="0" algn="l" rtl="0">
              <a:spcBef>
                <a:spcPts val="0"/>
              </a:spcBef>
              <a:spcAft>
                <a:spcPts val="0"/>
              </a:spcAft>
              <a:buSzPts val="2200"/>
              <a:buNone/>
            </a:pPr>
            <a:endParaRPr lang="en-US" sz="2000" dirty="0">
              <a:latin typeface="Roboto Slab" panose="020B0604020202020204" charset="0"/>
              <a:ea typeface="Roboto Slab" panose="020B0604020202020204" charset="0"/>
            </a:endParaRPr>
          </a:p>
          <a:p>
            <a:pPr marL="342900" lvl="0" indent="-228600" algn="l" rtl="0">
              <a:spcBef>
                <a:spcPts val="0"/>
              </a:spcBef>
              <a:spcAft>
                <a:spcPts val="0"/>
              </a:spcAft>
              <a:buSzPts val="2200"/>
              <a:buChar char="•"/>
            </a:pPr>
            <a:r>
              <a:rPr lang="en-US" dirty="0"/>
              <a:t>https://www.coalition-s.org/coalition-s-develops-rights-retention-strategy/</a:t>
            </a:r>
            <a:endParaRPr dirty="0"/>
          </a:p>
          <a:p>
            <a:pPr marL="342900" lvl="0" indent="-228600" algn="l" rtl="0">
              <a:spcBef>
                <a:spcPts val="440"/>
              </a:spcBef>
              <a:spcAft>
                <a:spcPts val="0"/>
              </a:spcAft>
              <a:buSzPts val="2200"/>
              <a:buChar char="•"/>
            </a:pPr>
            <a:r>
              <a:rPr lang="en-US" dirty="0"/>
              <a:t>Report and Toolkit to Support Learned Society Publishers Transition to Immediate Open Access</a:t>
            </a:r>
            <a:br>
              <a:rPr lang="en-US" b="1" dirty="0"/>
            </a:br>
            <a:r>
              <a:rPr lang="en-US" dirty="0"/>
              <a:t>https://</a:t>
            </a:r>
            <a:r>
              <a:rPr lang="en-US" dirty="0" err="1"/>
              <a:t>doi.org</a:t>
            </a:r>
            <a:r>
              <a:rPr lang="en-US" dirty="0"/>
              <a:t>/10.6084/m9.figshare.c.4561397</a:t>
            </a:r>
            <a:endParaRPr dirty="0"/>
          </a:p>
          <a:p>
            <a:pPr marL="342900" lvl="0" indent="-228600" algn="l" rtl="0">
              <a:spcBef>
                <a:spcPts val="440"/>
              </a:spcBef>
              <a:spcAft>
                <a:spcPts val="0"/>
              </a:spcAft>
              <a:buSzPts val="2200"/>
              <a:buChar char="•"/>
            </a:pPr>
            <a:r>
              <a:rPr lang="en-US" dirty="0"/>
              <a:t>https://</a:t>
            </a:r>
            <a:r>
              <a:rPr lang="en-US" dirty="0" err="1"/>
              <a:t>www.coalition-s.org</a:t>
            </a:r>
            <a:r>
              <a:rPr lang="en-US" dirty="0"/>
              <a:t>/plan-s-funders-implementation/</a:t>
            </a:r>
            <a:endParaRPr dirty="0"/>
          </a:p>
          <a:p>
            <a:pPr marL="342900" lvl="0" indent="-228600" algn="l" rtl="0">
              <a:spcBef>
                <a:spcPts val="440"/>
              </a:spcBef>
              <a:spcAft>
                <a:spcPts val="0"/>
              </a:spcAft>
              <a:buSzPts val="2200"/>
              <a:buChar char="•"/>
            </a:pPr>
            <a:r>
              <a:rPr lang="en-US" dirty="0"/>
              <a:t>https://</a:t>
            </a:r>
            <a:r>
              <a:rPr lang="en-US" dirty="0" err="1"/>
              <a:t>www.coalition-s.org</a:t>
            </a:r>
            <a:r>
              <a:rPr lang="en-US" dirty="0"/>
              <a:t>/</a:t>
            </a:r>
            <a:r>
              <a:rPr lang="en-US" dirty="0" err="1"/>
              <a:t>faq</a:t>
            </a:r>
            <a:r>
              <a:rPr lang="en-US" dirty="0"/>
              <a:t>/</a:t>
            </a:r>
            <a:endParaRPr dirty="0"/>
          </a:p>
          <a:p>
            <a:pPr marL="342900" lvl="0" indent="-228600" algn="l" rtl="0">
              <a:spcBef>
                <a:spcPts val="440"/>
              </a:spcBef>
              <a:spcAft>
                <a:spcPts val="0"/>
              </a:spcAft>
              <a:buSzPts val="2200"/>
              <a:buChar char="•"/>
            </a:pPr>
            <a:r>
              <a:rPr lang="en-US" dirty="0"/>
              <a:t>Diamond OA – Report in </a:t>
            </a:r>
            <a:r>
              <a:rPr lang="en-US" dirty="0" err="1"/>
              <a:t>preparazione</a:t>
            </a:r>
            <a:endParaRPr dirty="0"/>
          </a:p>
          <a:p>
            <a:pPr marL="114300" lvl="0" indent="0" algn="l" rtl="0">
              <a:spcBef>
                <a:spcPts val="440"/>
              </a:spcBef>
              <a:spcAft>
                <a:spcPts val="0"/>
              </a:spcAft>
              <a:buSzPts val="2200"/>
              <a:buNone/>
            </a:pPr>
            <a:endParaRPr lang="en-US" dirty="0"/>
          </a:p>
          <a:p>
            <a:pPr marL="114300" lvl="0" indent="0" algn="l" rtl="0">
              <a:spcBef>
                <a:spcPts val="440"/>
              </a:spcBef>
              <a:spcAft>
                <a:spcPts val="0"/>
              </a:spcAft>
              <a:buSzPts val="2200"/>
              <a:buNone/>
            </a:pPr>
            <a:r>
              <a:rPr lang="en-IT" sz="2400" dirty="0">
                <a:latin typeface="Roboto Slab" panose="020B0604020202020204" charset="0"/>
                <a:ea typeface="Roboto Slab" panose="020B0604020202020204" charset="0"/>
              </a:rPr>
              <a:t>Approfondimenti</a:t>
            </a:r>
            <a:endParaRPr lang="it-IT" sz="2400" dirty="0">
              <a:latin typeface="Roboto Slab" panose="020B0604020202020204" charset="0"/>
              <a:ea typeface="Roboto Slab" panose="020B0604020202020204" charset="0"/>
            </a:endParaRPr>
          </a:p>
          <a:p>
            <a:pPr marL="114300" lvl="0" indent="0" algn="l" rtl="0">
              <a:spcBef>
                <a:spcPts val="440"/>
              </a:spcBef>
              <a:spcAft>
                <a:spcPts val="0"/>
              </a:spcAft>
              <a:buSzPts val="2200"/>
              <a:buNone/>
            </a:pPr>
            <a:endParaRPr lang="it-IT" sz="2400" dirty="0">
              <a:latin typeface="Roboto Slab" panose="020B0604020202020204" charset="0"/>
              <a:ea typeface="Roboto Slab" panose="020B0604020202020204" charset="0"/>
            </a:endParaRPr>
          </a:p>
          <a:p>
            <a:pPr marL="114300" lvl="0" indent="0" algn="l" rtl="0">
              <a:spcBef>
                <a:spcPts val="440"/>
              </a:spcBef>
              <a:spcAft>
                <a:spcPts val="0"/>
              </a:spcAft>
              <a:buSzPts val="2200"/>
              <a:buNone/>
            </a:pPr>
            <a:endParaRPr sz="2400" dirty="0">
              <a:latin typeface="Roboto Slab" panose="020B0604020202020204" charset="0"/>
              <a:ea typeface="Roboto Slab" panose="020B0604020202020204" charset="0"/>
            </a:endParaRPr>
          </a:p>
        </p:txBody>
      </p:sp>
      <p:sp>
        <p:nvSpPr>
          <p:cNvPr id="819" name="Google Shape;819;p61"/>
          <p:cNvSpPr txBox="1"/>
          <p:nvPr/>
        </p:nvSpPr>
        <p:spPr>
          <a:xfrm>
            <a:off x="474168" y="5246915"/>
            <a:ext cx="843114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dk1"/>
                </a:solidFill>
                <a:latin typeface="Fira Sans Medium" panose="020B0604020202020204" charset="0"/>
                <a:ea typeface="Calibri"/>
                <a:cs typeface="Calibri"/>
                <a:sym typeface="Calibri"/>
              </a:rPr>
              <a:t>S.Bianco</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L.Patrizii</a:t>
            </a:r>
            <a:r>
              <a:rPr lang="en-US" sz="1800" dirty="0">
                <a:solidFill>
                  <a:schemeClr val="dk1"/>
                </a:solidFill>
                <a:latin typeface="Fira Sans Medium" panose="020B0604020202020204" charset="0"/>
                <a:ea typeface="Calibri"/>
                <a:cs typeface="Calibri"/>
                <a:sym typeface="Calibri"/>
              </a:rPr>
              <a:t>, “Plan S e le </a:t>
            </a:r>
            <a:r>
              <a:rPr lang="en-US" sz="1800" dirty="0" err="1">
                <a:solidFill>
                  <a:schemeClr val="dk1"/>
                </a:solidFill>
                <a:latin typeface="Fira Sans Medium" panose="020B0604020202020204" charset="0"/>
                <a:ea typeface="Calibri"/>
                <a:cs typeface="Calibri"/>
                <a:sym typeface="Calibri"/>
              </a:rPr>
              <a:t>societa</a:t>
            </a:r>
            <a:r>
              <a:rPr lang="en-US" sz="1800" dirty="0">
                <a:solidFill>
                  <a:schemeClr val="dk1"/>
                </a:solidFill>
                <a:latin typeface="Fira Sans Medium" panose="020B0604020202020204" charset="0"/>
                <a:ea typeface="Calibri"/>
                <a:cs typeface="Calibri"/>
                <a:sym typeface="Calibri"/>
              </a:rPr>
              <a:t>’ </a:t>
            </a:r>
            <a:r>
              <a:rPr lang="en-US" sz="1800" dirty="0" err="1">
                <a:solidFill>
                  <a:schemeClr val="dk1"/>
                </a:solidFill>
                <a:latin typeface="Fira Sans Medium" panose="020B0604020202020204" charset="0"/>
                <a:ea typeface="Calibri"/>
                <a:cs typeface="Calibri"/>
                <a:sym typeface="Calibri"/>
              </a:rPr>
              <a:t>scientifiche</a:t>
            </a:r>
            <a:r>
              <a:rPr lang="en-US" sz="1800" dirty="0">
                <a:solidFill>
                  <a:schemeClr val="dk1"/>
                </a:solidFill>
                <a:latin typeface="Fira Sans Medium" panose="020B0604020202020204" charset="0"/>
                <a:ea typeface="Calibri"/>
                <a:cs typeface="Calibri"/>
                <a:sym typeface="Calibri"/>
              </a:rPr>
              <a:t> –Una </a:t>
            </a:r>
            <a:r>
              <a:rPr lang="en-US" sz="1800" dirty="0" err="1">
                <a:solidFill>
                  <a:schemeClr val="dk1"/>
                </a:solidFill>
                <a:latin typeface="Fira Sans Medium" panose="020B0604020202020204" charset="0"/>
                <a:ea typeface="Calibri"/>
                <a:cs typeface="Calibri"/>
                <a:sym typeface="Calibri"/>
              </a:rPr>
              <a:t>rivoluzione</a:t>
            </a:r>
            <a:r>
              <a:rPr lang="en-US" sz="1800" dirty="0">
                <a:solidFill>
                  <a:schemeClr val="dk1"/>
                </a:solidFill>
                <a:latin typeface="Fira Sans Medium" panose="020B0604020202020204" charset="0"/>
                <a:ea typeface="Calibri"/>
                <a:cs typeface="Calibri"/>
                <a:sym typeface="Calibri"/>
              </a:rPr>
              <a:t> per </a:t>
            </a:r>
            <a:r>
              <a:rPr lang="en-US" sz="1800" dirty="0" err="1">
                <a:solidFill>
                  <a:schemeClr val="dk1"/>
                </a:solidFill>
                <a:latin typeface="Fira Sans Medium" panose="020B0604020202020204" charset="0"/>
                <a:ea typeface="Calibri"/>
                <a:cs typeface="Calibri"/>
                <a:sym typeface="Calibri"/>
              </a:rPr>
              <a:t>l’Open</a:t>
            </a:r>
            <a:r>
              <a:rPr lang="en-US" sz="1800" dirty="0">
                <a:solidFill>
                  <a:schemeClr val="dk1"/>
                </a:solidFill>
                <a:latin typeface="Fira Sans Medium" panose="020B0604020202020204" charset="0"/>
                <a:ea typeface="Calibri"/>
                <a:cs typeface="Calibri"/>
                <a:sym typeface="Calibri"/>
              </a:rPr>
              <a:t> Access ? ”, Il Nuovo </a:t>
            </a:r>
            <a:r>
              <a:rPr lang="en-US" sz="1800" dirty="0" err="1">
                <a:solidFill>
                  <a:schemeClr val="dk1"/>
                </a:solidFill>
                <a:latin typeface="Fira Sans Medium" panose="020B0604020202020204" charset="0"/>
                <a:ea typeface="Calibri"/>
                <a:cs typeface="Calibri"/>
                <a:sym typeface="Calibri"/>
              </a:rPr>
              <a:t>Saggiatore</a:t>
            </a:r>
            <a:r>
              <a:rPr lang="en-US" sz="1800" dirty="0">
                <a:solidFill>
                  <a:schemeClr val="dk1"/>
                </a:solidFill>
                <a:latin typeface="Fira Sans Medium" panose="020B0604020202020204" charset="0"/>
                <a:ea typeface="Calibri"/>
                <a:cs typeface="Calibri"/>
                <a:sym typeface="Calibri"/>
              </a:rPr>
              <a:t> 2020 </a:t>
            </a:r>
            <a:r>
              <a:rPr lang="en-US" sz="1800" u="sng" dirty="0">
                <a:solidFill>
                  <a:schemeClr val="dk1"/>
                </a:solidFill>
                <a:latin typeface="Fira Sans Medium" panose="020B0604020202020204" charset="0"/>
                <a:ea typeface="Calibri"/>
                <a:cs typeface="Calibri"/>
                <a:sym typeface="Calibri"/>
                <a:hlinkClick r:id="rId3">
                  <a:extLst>
                    <a:ext uri="{A12FA001-AC4F-418D-AE19-62706E023703}">
                      <ahyp:hlinkClr xmlns:ahyp="http://schemas.microsoft.com/office/drawing/2018/hyperlinkcolor" val="tx"/>
                    </a:ext>
                  </a:extLst>
                </a:hlinkClick>
              </a:rPr>
              <a:t>https://doi.org/10.15161/oar.it/23538</a:t>
            </a:r>
            <a:endParaRPr sz="1800" dirty="0">
              <a:solidFill>
                <a:schemeClr val="dk1"/>
              </a:solidFill>
              <a:latin typeface="Fira Sans Medium" panose="020B0604020202020204" charset="0"/>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C3580EC2-FCB7-6247-ACAF-913A3BE8B34F}"/>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F825AAA4-62F3-2A4D-BD37-03A50BA3C53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91</a:t>
            </a:fld>
            <a:endParaRPr lang="en-US"/>
          </a:p>
        </p:txBody>
      </p:sp>
    </p:spTree>
    <p:extLst>
      <p:ext uri="{BB962C8B-B14F-4D97-AF65-F5344CB8AC3E}">
        <p14:creationId xmlns:p14="http://schemas.microsoft.com/office/powerpoint/2010/main" val="29934228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dirty="0" err="1"/>
              <a:t>altro</a:t>
            </a:r>
            <a:endParaRPr dirty="0"/>
          </a:p>
        </p:txBody>
      </p:sp>
      <p:sp>
        <p:nvSpPr>
          <p:cNvPr id="431" name="Google Shape;431;p26"/>
          <p:cNvSpPr txBox="1">
            <a:spLocks noGrp="1"/>
          </p:cNvSpPr>
          <p:nvPr>
            <p:ph type="body" idx="1"/>
          </p:nvPr>
        </p:nvSpPr>
        <p:spPr>
          <a:xfrm>
            <a:off x="457200" y="1331753"/>
            <a:ext cx="7620000" cy="4800600"/>
          </a:xfrm>
          <a:prstGeom prst="rect">
            <a:avLst/>
          </a:prstGeom>
          <a:noFill/>
          <a:ln>
            <a:noFill/>
          </a:ln>
        </p:spPr>
        <p:txBody>
          <a:bodyPr spcFirstLastPara="1" wrap="square" lIns="91425" tIns="45700" rIns="91425" bIns="45700" anchor="t" anchorCtr="0">
            <a:normAutofit/>
          </a:bodyPr>
          <a:lstStyle/>
          <a:p>
            <a:pPr marL="342900" lvl="0" indent="-88900" algn="l" rtl="0">
              <a:spcBef>
                <a:spcPts val="0"/>
              </a:spcBef>
              <a:spcAft>
                <a:spcPts val="0"/>
              </a:spcAft>
              <a:buSzPts val="2200"/>
              <a:buNone/>
            </a:pPr>
            <a:endParaRPr dirty="0"/>
          </a:p>
        </p:txBody>
      </p:sp>
      <p:sp>
        <p:nvSpPr>
          <p:cNvPr id="2" name="Footer Placeholder 1">
            <a:extLst>
              <a:ext uri="{FF2B5EF4-FFF2-40B4-BE49-F238E27FC236}">
                <a16:creationId xmlns:a16="http://schemas.microsoft.com/office/drawing/2014/main" id="{F8CBC709-D766-9F4C-B3AF-899DB7FC1428}"/>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0F97A6C1-777B-4B41-95D0-A1FB684FEC7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92</a:t>
            </a:fld>
            <a:endParaRPr lang="en-US"/>
          </a:p>
        </p:txBody>
      </p:sp>
    </p:spTree>
    <p:extLst>
      <p:ext uri="{BB962C8B-B14F-4D97-AF65-F5344CB8AC3E}">
        <p14:creationId xmlns:p14="http://schemas.microsoft.com/office/powerpoint/2010/main" val="12824985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37" descr="shutterstock-152854481.jpg"/>
          <p:cNvPicPr preferRelativeResize="0"/>
          <p:nvPr/>
        </p:nvPicPr>
        <p:blipFill rotWithShape="1">
          <a:blip r:embed="rId3">
            <a:alphaModFix amt="49000"/>
          </a:blip>
          <a:srcRect/>
          <a:stretch/>
        </p:blipFill>
        <p:spPr>
          <a:xfrm>
            <a:off x="1" y="-1"/>
            <a:ext cx="9144000" cy="6241409"/>
          </a:xfrm>
          <a:prstGeom prst="rect">
            <a:avLst/>
          </a:prstGeom>
          <a:noFill/>
          <a:ln>
            <a:noFill/>
          </a:ln>
        </p:spPr>
      </p:pic>
      <p:sp>
        <p:nvSpPr>
          <p:cNvPr id="538" name="Google Shape;538;p3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6000" b="0" dirty="0"/>
              <a:t>art. 9</a:t>
            </a:r>
            <a:endParaRPr sz="6000" b="0" dirty="0"/>
          </a:p>
        </p:txBody>
      </p:sp>
      <p:sp>
        <p:nvSpPr>
          <p:cNvPr id="539" name="Google Shape;539;p37"/>
          <p:cNvSpPr txBox="1">
            <a:spLocks noGrp="1"/>
          </p:cNvSpPr>
          <p:nvPr>
            <p:ph type="body" idx="1"/>
          </p:nvPr>
        </p:nvSpPr>
        <p:spPr>
          <a:xfrm>
            <a:off x="609599" y="4521200"/>
            <a:ext cx="8077199" cy="1333500"/>
          </a:xfrm>
          <a:prstGeom prst="rect">
            <a:avLst/>
          </a:prstGeom>
          <a:noFill/>
          <a:ln>
            <a:noFill/>
          </a:ln>
        </p:spPr>
        <p:txBody>
          <a:bodyPr spcFirstLastPara="1" wrap="square" lIns="91425" tIns="45700" rIns="91425" bIns="45700" anchor="t" anchorCtr="0">
            <a:normAutofit/>
          </a:bodyPr>
          <a:lstStyle/>
          <a:p>
            <a:pPr marL="114300" lvl="0" indent="0" algn="l" rtl="0">
              <a:spcBef>
                <a:spcPts val="0"/>
              </a:spcBef>
              <a:spcAft>
                <a:spcPts val="0"/>
              </a:spcAft>
              <a:buSzPts val="3200"/>
              <a:buNone/>
            </a:pPr>
            <a:r>
              <a:rPr lang="en-US" sz="3200" b="1" dirty="0" err="1">
                <a:solidFill>
                  <a:srgbClr val="474747"/>
                </a:solidFill>
                <a:latin typeface="Fira Sans" panose="020B0604020202020204" charset="0"/>
              </a:rPr>
              <a:t>L’arte</a:t>
            </a:r>
            <a:r>
              <a:rPr lang="en-US" sz="3200" b="1" dirty="0">
                <a:solidFill>
                  <a:srgbClr val="474747"/>
                </a:solidFill>
                <a:latin typeface="Fira Sans" panose="020B0604020202020204" charset="0"/>
              </a:rPr>
              <a:t> e la </a:t>
            </a:r>
            <a:r>
              <a:rPr lang="en-US" sz="3200" b="1" dirty="0" err="1">
                <a:solidFill>
                  <a:srgbClr val="474747"/>
                </a:solidFill>
                <a:latin typeface="Fira Sans" panose="020B0604020202020204" charset="0"/>
              </a:rPr>
              <a:t>scienza</a:t>
            </a:r>
            <a:r>
              <a:rPr lang="en-US" sz="3200" b="1" dirty="0">
                <a:solidFill>
                  <a:srgbClr val="474747"/>
                </a:solidFill>
                <a:latin typeface="Fira Sans" panose="020B0604020202020204" charset="0"/>
              </a:rPr>
              <a:t> </a:t>
            </a:r>
            <a:r>
              <a:rPr lang="en-US" sz="3200" b="1" dirty="0" err="1">
                <a:solidFill>
                  <a:srgbClr val="474747"/>
                </a:solidFill>
                <a:latin typeface="Fira Sans" panose="020B0604020202020204" charset="0"/>
              </a:rPr>
              <a:t>sono</a:t>
            </a:r>
            <a:r>
              <a:rPr lang="en-US" sz="3200" b="1" dirty="0">
                <a:solidFill>
                  <a:srgbClr val="474747"/>
                </a:solidFill>
                <a:latin typeface="Fira Sans" panose="020B0604020202020204" charset="0"/>
              </a:rPr>
              <a:t> </a:t>
            </a:r>
            <a:r>
              <a:rPr lang="en-US" sz="3200" b="1" dirty="0" err="1">
                <a:solidFill>
                  <a:srgbClr val="474747"/>
                </a:solidFill>
                <a:latin typeface="Fira Sans" panose="020B0604020202020204" charset="0"/>
              </a:rPr>
              <a:t>libere</a:t>
            </a:r>
            <a:r>
              <a:rPr lang="en-US" sz="3200" b="1" dirty="0">
                <a:solidFill>
                  <a:srgbClr val="474747"/>
                </a:solidFill>
                <a:latin typeface="Fira Sans" panose="020B0604020202020204" charset="0"/>
              </a:rPr>
              <a:t> e libero ne è </a:t>
            </a:r>
            <a:r>
              <a:rPr lang="en-US" sz="3200" b="1" dirty="0" err="1">
                <a:solidFill>
                  <a:srgbClr val="474747"/>
                </a:solidFill>
                <a:latin typeface="Fira Sans" panose="020B0604020202020204" charset="0"/>
              </a:rPr>
              <a:t>l’insegnamento</a:t>
            </a:r>
            <a:r>
              <a:rPr lang="en-US" sz="3200" b="1" dirty="0">
                <a:solidFill>
                  <a:srgbClr val="474747"/>
                </a:solidFill>
                <a:latin typeface="Fira Sans" panose="020B0604020202020204" charset="0"/>
              </a:rPr>
              <a:t>.</a:t>
            </a:r>
            <a:endParaRPr dirty="0">
              <a:solidFill>
                <a:srgbClr val="474747"/>
              </a:solidFill>
              <a:latin typeface="Fira Sans" panose="020B0604020202020204" charset="0"/>
            </a:endParaRPr>
          </a:p>
        </p:txBody>
      </p:sp>
      <p:sp>
        <p:nvSpPr>
          <p:cNvPr id="542" name="Google Shape;542;p37"/>
          <p:cNvSpPr txBox="1"/>
          <p:nvPr/>
        </p:nvSpPr>
        <p:spPr>
          <a:xfrm>
            <a:off x="457200" y="3429000"/>
            <a:ext cx="76200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600"/>
              <a:buFont typeface="Cambria"/>
              <a:buNone/>
            </a:pPr>
            <a:r>
              <a:rPr lang="en-US" sz="6000" cap="none" dirty="0">
                <a:solidFill>
                  <a:srgbClr val="474747"/>
                </a:solidFill>
                <a:latin typeface="Roboto Slab" panose="020B0604020202020204" charset="0"/>
                <a:ea typeface="Roboto Slab" panose="020B0604020202020204" charset="0"/>
                <a:cs typeface="Cambria"/>
                <a:sym typeface="Cambria"/>
              </a:rPr>
              <a:t>art. 33</a:t>
            </a:r>
            <a:endParaRPr sz="6000" dirty="0">
              <a:solidFill>
                <a:srgbClr val="474747"/>
              </a:solidFill>
              <a:latin typeface="Roboto Slab" panose="020B0604020202020204" charset="0"/>
              <a:ea typeface="Roboto Slab" panose="020B0604020202020204" charset="0"/>
            </a:endParaRPr>
          </a:p>
        </p:txBody>
      </p:sp>
      <p:sp>
        <p:nvSpPr>
          <p:cNvPr id="543" name="Google Shape;543;p37"/>
          <p:cNvSpPr txBox="1"/>
          <p:nvPr/>
        </p:nvSpPr>
        <p:spPr>
          <a:xfrm>
            <a:off x="609599" y="1397000"/>
            <a:ext cx="8173673" cy="2159932"/>
          </a:xfrm>
          <a:prstGeom prst="rect">
            <a:avLst/>
          </a:prstGeom>
          <a:noFill/>
          <a:ln>
            <a:noFill/>
          </a:ln>
        </p:spPr>
        <p:txBody>
          <a:bodyPr spcFirstLastPara="1" wrap="square" lIns="91425" tIns="45700" rIns="91425" bIns="45700" anchor="t" anchorCtr="0">
            <a:noAutofit/>
          </a:bodyPr>
          <a:lstStyle/>
          <a:p>
            <a:pPr marL="114300" marR="0" lvl="0" algn="l" rtl="0">
              <a:spcBef>
                <a:spcPts val="0"/>
              </a:spcBef>
              <a:spcAft>
                <a:spcPts val="0"/>
              </a:spcAft>
              <a:buClr>
                <a:schemeClr val="accent1"/>
              </a:buClr>
              <a:buSzPts val="3200"/>
            </a:pPr>
            <a:r>
              <a:rPr lang="en-US" sz="3200" b="1" dirty="0">
                <a:solidFill>
                  <a:srgbClr val="474747"/>
                </a:solidFill>
                <a:latin typeface="Fira Sans" panose="020B0604020202020204" charset="0"/>
                <a:ea typeface="Calibri"/>
                <a:cs typeface="Calibri"/>
                <a:sym typeface="Calibri"/>
              </a:rPr>
              <a:t>La Repubblica </a:t>
            </a:r>
            <a:r>
              <a:rPr lang="en-US" sz="3200" b="1" dirty="0" err="1">
                <a:solidFill>
                  <a:srgbClr val="474747"/>
                </a:solidFill>
                <a:latin typeface="Fira Sans" panose="020B0604020202020204" charset="0"/>
                <a:ea typeface="Calibri"/>
                <a:cs typeface="Calibri"/>
                <a:sym typeface="Calibri"/>
              </a:rPr>
              <a:t>promuove</a:t>
            </a:r>
            <a:r>
              <a:rPr lang="en-US" sz="3200" b="1" dirty="0">
                <a:solidFill>
                  <a:srgbClr val="474747"/>
                </a:solidFill>
                <a:latin typeface="Fira Sans" panose="020B0604020202020204" charset="0"/>
                <a:ea typeface="Calibri"/>
                <a:cs typeface="Calibri"/>
                <a:sym typeface="Calibri"/>
              </a:rPr>
              <a:t> lo </a:t>
            </a:r>
            <a:r>
              <a:rPr lang="en-US" sz="3200" b="1" dirty="0" err="1">
                <a:solidFill>
                  <a:srgbClr val="474747"/>
                </a:solidFill>
                <a:latin typeface="Fira Sans" panose="020B0604020202020204" charset="0"/>
                <a:ea typeface="Calibri"/>
                <a:cs typeface="Calibri"/>
                <a:sym typeface="Calibri"/>
              </a:rPr>
              <a:t>sviluppo</a:t>
            </a:r>
            <a:r>
              <a:rPr lang="en-US" sz="3200" b="1" dirty="0">
                <a:solidFill>
                  <a:srgbClr val="474747"/>
                </a:solidFill>
                <a:latin typeface="Fira Sans" panose="020B0604020202020204" charset="0"/>
                <a:ea typeface="Calibri"/>
                <a:cs typeface="Calibri"/>
                <a:sym typeface="Calibri"/>
              </a:rPr>
              <a:t> della </a:t>
            </a:r>
            <a:r>
              <a:rPr lang="en-US" sz="3200" b="1" dirty="0" err="1">
                <a:solidFill>
                  <a:srgbClr val="474747"/>
                </a:solidFill>
                <a:latin typeface="Fira Sans" panose="020B0604020202020204" charset="0"/>
                <a:ea typeface="Calibri"/>
                <a:cs typeface="Calibri"/>
                <a:sym typeface="Calibri"/>
              </a:rPr>
              <a:t>cultura</a:t>
            </a:r>
            <a:r>
              <a:rPr lang="en-US" sz="3200" b="1" dirty="0">
                <a:solidFill>
                  <a:srgbClr val="474747"/>
                </a:solidFill>
                <a:latin typeface="Fira Sans" panose="020B0604020202020204" charset="0"/>
                <a:ea typeface="Calibri"/>
                <a:cs typeface="Calibri"/>
                <a:sym typeface="Calibri"/>
              </a:rPr>
              <a:t> e la ricerca </a:t>
            </a:r>
            <a:r>
              <a:rPr lang="en-US" sz="3200" b="1" dirty="0" err="1">
                <a:solidFill>
                  <a:srgbClr val="474747"/>
                </a:solidFill>
                <a:latin typeface="Fira Sans" panose="020B0604020202020204" charset="0"/>
                <a:ea typeface="Calibri"/>
                <a:cs typeface="Calibri"/>
                <a:sym typeface="Calibri"/>
              </a:rPr>
              <a:t>scientifica</a:t>
            </a:r>
            <a:r>
              <a:rPr lang="en-US" sz="3200" b="1" dirty="0">
                <a:solidFill>
                  <a:srgbClr val="474747"/>
                </a:solidFill>
                <a:latin typeface="Fira Sans" panose="020B0604020202020204" charset="0"/>
                <a:ea typeface="Calibri"/>
                <a:cs typeface="Calibri"/>
                <a:sym typeface="Calibri"/>
              </a:rPr>
              <a:t> e </a:t>
            </a:r>
            <a:r>
              <a:rPr lang="en-US" sz="3200" b="1" dirty="0" err="1">
                <a:solidFill>
                  <a:srgbClr val="474747"/>
                </a:solidFill>
                <a:latin typeface="Fira Sans" panose="020B0604020202020204" charset="0"/>
                <a:ea typeface="Calibri"/>
                <a:cs typeface="Calibri"/>
                <a:sym typeface="Calibri"/>
              </a:rPr>
              <a:t>tecnica</a:t>
            </a:r>
            <a:r>
              <a:rPr lang="en-US" sz="3200" b="1" dirty="0">
                <a:solidFill>
                  <a:srgbClr val="474747"/>
                </a:solidFill>
                <a:latin typeface="Fira Sans" panose="020B0604020202020204" charset="0"/>
                <a:ea typeface="Calibri"/>
                <a:cs typeface="Calibri"/>
                <a:sym typeface="Calibri"/>
              </a:rPr>
              <a:t>. Tutela il </a:t>
            </a:r>
            <a:r>
              <a:rPr lang="en-US" sz="3200" b="1" dirty="0" err="1">
                <a:solidFill>
                  <a:srgbClr val="474747"/>
                </a:solidFill>
                <a:latin typeface="Fira Sans" panose="020B0604020202020204" charset="0"/>
                <a:ea typeface="Calibri"/>
                <a:cs typeface="Calibri"/>
                <a:sym typeface="Calibri"/>
              </a:rPr>
              <a:t>paesaggio</a:t>
            </a:r>
            <a:r>
              <a:rPr lang="en-US" sz="3200" b="1" dirty="0">
                <a:solidFill>
                  <a:srgbClr val="474747"/>
                </a:solidFill>
                <a:latin typeface="Fira Sans" panose="020B0604020202020204" charset="0"/>
                <a:ea typeface="Calibri"/>
                <a:cs typeface="Calibri"/>
                <a:sym typeface="Calibri"/>
              </a:rPr>
              <a:t> e il </a:t>
            </a:r>
            <a:r>
              <a:rPr lang="en-US" sz="3200" b="1" dirty="0" err="1">
                <a:solidFill>
                  <a:srgbClr val="474747"/>
                </a:solidFill>
                <a:latin typeface="Fira Sans" panose="020B0604020202020204" charset="0"/>
                <a:ea typeface="Calibri"/>
                <a:cs typeface="Calibri"/>
                <a:sym typeface="Calibri"/>
              </a:rPr>
              <a:t>patrimonio</a:t>
            </a:r>
            <a:r>
              <a:rPr lang="en-US" sz="3200" b="1" dirty="0">
                <a:solidFill>
                  <a:srgbClr val="474747"/>
                </a:solidFill>
                <a:latin typeface="Fira Sans" panose="020B0604020202020204" charset="0"/>
                <a:ea typeface="Calibri"/>
                <a:cs typeface="Calibri"/>
                <a:sym typeface="Calibri"/>
              </a:rPr>
              <a:t> </a:t>
            </a:r>
            <a:r>
              <a:rPr lang="en-US" sz="3200" b="1" dirty="0" err="1">
                <a:solidFill>
                  <a:srgbClr val="474747"/>
                </a:solidFill>
                <a:latin typeface="Fira Sans" panose="020B0604020202020204" charset="0"/>
                <a:ea typeface="Calibri"/>
                <a:cs typeface="Calibri"/>
                <a:sym typeface="Calibri"/>
              </a:rPr>
              <a:t>storico</a:t>
            </a:r>
            <a:r>
              <a:rPr lang="en-US" sz="3200" b="1" dirty="0">
                <a:solidFill>
                  <a:srgbClr val="474747"/>
                </a:solidFill>
                <a:latin typeface="Fira Sans" panose="020B0604020202020204" charset="0"/>
                <a:ea typeface="Calibri"/>
                <a:cs typeface="Calibri"/>
                <a:sym typeface="Calibri"/>
              </a:rPr>
              <a:t> e </a:t>
            </a:r>
            <a:r>
              <a:rPr lang="en-US" sz="3200" b="1" dirty="0" err="1">
                <a:solidFill>
                  <a:srgbClr val="474747"/>
                </a:solidFill>
                <a:latin typeface="Fira Sans" panose="020B0604020202020204" charset="0"/>
                <a:ea typeface="Calibri"/>
                <a:cs typeface="Calibri"/>
                <a:sym typeface="Calibri"/>
              </a:rPr>
              <a:t>artistico</a:t>
            </a:r>
            <a:r>
              <a:rPr lang="en-US" sz="3200" b="1" dirty="0">
                <a:solidFill>
                  <a:srgbClr val="474747"/>
                </a:solidFill>
                <a:latin typeface="Fira Sans" panose="020B0604020202020204" charset="0"/>
                <a:ea typeface="Calibri"/>
                <a:cs typeface="Calibri"/>
                <a:sym typeface="Calibri"/>
              </a:rPr>
              <a:t> della </a:t>
            </a:r>
            <a:r>
              <a:rPr lang="en-US" sz="3200" b="1" dirty="0" err="1">
                <a:solidFill>
                  <a:srgbClr val="474747"/>
                </a:solidFill>
                <a:latin typeface="Fira Sans" panose="020B0604020202020204" charset="0"/>
                <a:ea typeface="Calibri"/>
                <a:cs typeface="Calibri"/>
                <a:sym typeface="Calibri"/>
              </a:rPr>
              <a:t>Nazione</a:t>
            </a:r>
            <a:r>
              <a:rPr lang="en-US" sz="3200" b="1" dirty="0">
                <a:solidFill>
                  <a:srgbClr val="474747"/>
                </a:solidFill>
                <a:latin typeface="Fira Sans" panose="020B0604020202020204" charset="0"/>
                <a:ea typeface="Calibri"/>
                <a:cs typeface="Calibri"/>
                <a:sym typeface="Calibri"/>
              </a:rPr>
              <a:t>.</a:t>
            </a:r>
            <a:endParaRPr dirty="0">
              <a:solidFill>
                <a:srgbClr val="474747"/>
              </a:solidFill>
              <a:latin typeface="Fira Sans" panose="020B0604020202020204" charset="0"/>
            </a:endParaRPr>
          </a:p>
        </p:txBody>
      </p:sp>
      <p:sp>
        <p:nvSpPr>
          <p:cNvPr id="2" name="Footer Placeholder 1">
            <a:extLst>
              <a:ext uri="{FF2B5EF4-FFF2-40B4-BE49-F238E27FC236}">
                <a16:creationId xmlns:a16="http://schemas.microsoft.com/office/drawing/2014/main" id="{55EAC812-9178-5743-9868-C7C35005E760}"/>
              </a:ext>
            </a:extLst>
          </p:cNvPr>
          <p:cNvSpPr>
            <a:spLocks noGrp="1"/>
          </p:cNvSpPr>
          <p:nvPr>
            <p:ph type="ftr" idx="11"/>
          </p:nvPr>
        </p:nvSpPr>
        <p:spPr/>
        <p:txBody>
          <a:bodyPr/>
          <a:lstStyle/>
          <a:p>
            <a:r>
              <a:rPr lang="en-GB"/>
              <a:t>S.Bianco con R.Barbera, M.Maggi, D.Menasce, L.Patrizii - Accesso equo, aperto e sostenibile alla conoscenza - GenOA Week 2021.10.26 DOI 10.15161/oar.it/74229</a:t>
            </a:r>
            <a:endParaRPr lang="en-GB" dirty="0"/>
          </a:p>
        </p:txBody>
      </p:sp>
      <p:sp>
        <p:nvSpPr>
          <p:cNvPr id="3" name="Slide Number Placeholder 2">
            <a:extLst>
              <a:ext uri="{FF2B5EF4-FFF2-40B4-BE49-F238E27FC236}">
                <a16:creationId xmlns:a16="http://schemas.microsoft.com/office/drawing/2014/main" id="{573728C7-D2F9-D249-B67C-C4E78126DBB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93</a:t>
            </a:fld>
            <a:endParaRPr lang="en-US"/>
          </a:p>
        </p:txBody>
      </p:sp>
    </p:spTree>
    <p:extLst>
      <p:ext uri="{BB962C8B-B14F-4D97-AF65-F5344CB8AC3E}">
        <p14:creationId xmlns:p14="http://schemas.microsoft.com/office/powerpoint/2010/main" val="2395298888"/>
      </p:ext>
    </p:extLst>
  </p:cSld>
  <p:clrMapOvr>
    <a:masterClrMapping/>
  </p:clrMapOvr>
</p:sld>
</file>

<file path=ppt/theme/theme1.xml><?xml version="1.0" encoding="utf-8"?>
<a:theme xmlns:a="http://schemas.openxmlformats.org/drawingml/2006/main" name="2_Adjacency">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932</TotalTime>
  <Words>10180</Words>
  <Application>Microsoft Macintosh PowerPoint</Application>
  <PresentationFormat>On-screen Show (4:3)</PresentationFormat>
  <Paragraphs>1030</Paragraphs>
  <Slides>93</Slides>
  <Notes>58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93</vt:i4>
      </vt:variant>
    </vt:vector>
  </HeadingPairs>
  <TitlesOfParts>
    <vt:vector size="108" baseType="lpstr">
      <vt:lpstr>Calibri Light</vt:lpstr>
      <vt:lpstr>Calibri</vt:lpstr>
      <vt:lpstr>Wingdings</vt:lpstr>
      <vt:lpstr>Roboto Slab</vt:lpstr>
      <vt:lpstr>Cambria</vt:lpstr>
      <vt:lpstr>Avenir</vt:lpstr>
      <vt:lpstr>Exo</vt:lpstr>
      <vt:lpstr>Fira Sans</vt:lpstr>
      <vt:lpstr>Courier New</vt:lpstr>
      <vt:lpstr>Arial</vt:lpstr>
      <vt:lpstr>Bodoni</vt:lpstr>
      <vt:lpstr>Fira Sans Medium</vt:lpstr>
      <vt:lpstr>Zapfino</vt:lpstr>
      <vt:lpstr>Symbol</vt:lpstr>
      <vt:lpstr>2_Adjacency</vt:lpstr>
      <vt:lpstr>Accesso equo, aperto e sostenibile alla conoscenza</vt:lpstr>
      <vt:lpstr>PowerPoint Presentation</vt:lpstr>
      <vt:lpstr>PowerPoint Presentation</vt:lpstr>
      <vt:lpstr>Accesso equo, aperto e sostenibile alla conoscenza</vt:lpstr>
      <vt:lpstr>Dunhuang</vt:lpstr>
      <vt:lpstr>Il kolofwn del libro Diamond Sutra</vt:lpstr>
      <vt:lpstr>PowerPoint Presentation</vt:lpstr>
      <vt:lpstr>PowerPoint Presentation</vt:lpstr>
      <vt:lpstr>PowerPoint Presentation</vt:lpstr>
      <vt:lpstr>1665</vt:lpstr>
      <vt:lpstr>…la Tradizione Open Access dei Fisici</vt:lpstr>
      <vt:lpstr>1970</vt:lpstr>
      <vt:lpstr>PowerPoint Presentation</vt:lpstr>
      <vt:lpstr>&lt; 1980 i grafici con il normografo</vt:lpstr>
      <vt:lpstr>PowerPoint Presentation</vt:lpstr>
      <vt:lpstr>1980</vt:lpstr>
      <vt:lpstr>PowerPoint Presentation</vt:lpstr>
      <vt:lpstr>1991 Paul Ginsparg e arXiv</vt:lpstr>
      <vt:lpstr>6 agosto 1991 –nascita di  www al CERN</vt:lpstr>
      <vt:lpstr>PowerPoint Presentation</vt:lpstr>
      <vt:lpstr>1997  SISSA Trieste (Amati &amp; Bonora) fonda JHEP    poi affidato a Springer </vt:lpstr>
      <vt:lpstr>PowerPoint Presentation</vt:lpstr>
      <vt:lpstr>Accesso Aperto  (circa 2001)</vt:lpstr>
      <vt:lpstr>Accesso equo, aperto e sostenibile alla conoscenza</vt:lpstr>
      <vt:lpstr>PowerPoint Presentation</vt:lpstr>
      <vt:lpstr>Impact Factor</vt:lpstr>
      <vt:lpstr>h-index</vt:lpstr>
      <vt:lpstr>Top 5 commercial publishers</vt:lpstr>
      <vt:lpstr>(2018)Germany, Sweden, Hungary, Univ. California, ICTP and SISSA cancel contracts with Elsevier</vt:lpstr>
      <vt:lpstr>ICTP, SISSA Trieste no Elsevier deal since 2018</vt:lpstr>
      <vt:lpstr>abbonamenti in 1 anno = 1450 assunzioni</vt:lpstr>
      <vt:lpstr>PowerPoint Presentation</vt:lpstr>
      <vt:lpstr>PowerPoint Presentation</vt:lpstr>
      <vt:lpstr>La situazione dopo 30 anni di  Open Access: deludente</vt:lpstr>
      <vt:lpstr>Il circolo vizioso, OGGI.</vt:lpstr>
      <vt:lpstr>PowerPoint Presentation</vt:lpstr>
      <vt:lpstr>Accesso equo, aperto e sostenibile alla conoscenza</vt:lpstr>
      <vt:lpstr>Sul mercato degli APC</vt:lpstr>
      <vt:lpstr>Iniziative OA (dal 2016)</vt:lpstr>
      <vt:lpstr>PowerPoint Presentation</vt:lpstr>
      <vt:lpstr>Iniziative OA (dal 2016)</vt:lpstr>
      <vt:lpstr>PowerPoint Presentation</vt:lpstr>
      <vt:lpstr>Iniziative OA (dal 2016)</vt:lpstr>
      <vt:lpstr>PowerPoint Presentation</vt:lpstr>
      <vt:lpstr>PowerPoint Presentation</vt:lpstr>
      <vt:lpstr>PowerPoint Presentation</vt:lpstr>
      <vt:lpstr>D: La pubblicazione OA con pagamento APC   è l'unica via conforme ai principi di Plan S ?</vt:lpstr>
      <vt:lpstr>Accesso equo, aperto e sostenibile alla conoscenza</vt:lpstr>
      <vt:lpstr>La via green e il copyright</vt:lpstr>
      <vt:lpstr>Il progetto dell’ archivio istituzionale - Requisiti  (dal progetto archivio  INFN openaccessrepository.it)</vt:lpstr>
      <vt:lpstr>Openaccessrepository.it provatelo, gratis DOI ! ! ! </vt:lpstr>
      <vt:lpstr>Il progetto dell’ archivio - Esempio di riusabilità:  CovidStat</vt:lpstr>
      <vt:lpstr>Nuova fisica con archeodati</vt:lpstr>
      <vt:lpstr>PowerPoint Presentation</vt:lpstr>
      <vt:lpstr> A cosa serve una policy OA  ref: Progetto di policy INFN</vt:lpstr>
      <vt:lpstr>PowerPoint Presentation</vt:lpstr>
      <vt:lpstr>PowerPoint Presentation</vt:lpstr>
      <vt:lpstr>PowerPoint Presentation</vt:lpstr>
      <vt:lpstr>Accesso equo, aperto e sostenibile alla conoscenza</vt:lpstr>
      <vt:lpstr>diamond OA</vt:lpstr>
      <vt:lpstr>Determinazione dell’ APC equo quanto costa all’editore pubblicare un articolo OA ?</vt:lpstr>
      <vt:lpstr>Accesso equo, aperto e sostenibile alla conoscenza</vt:lpstr>
      <vt:lpstr>I contratti trasformativi</vt:lpstr>
      <vt:lpstr>PowerPoint Presentation</vt:lpstr>
      <vt:lpstr>PowerPoint Presentation</vt:lpstr>
      <vt:lpstr>PowerPoint Presentation</vt:lpstr>
      <vt:lpstr>PowerPoint Presentation</vt:lpstr>
      <vt:lpstr>PowerPoint Presentation</vt:lpstr>
      <vt:lpstr>PowerPoint Presentation</vt:lpstr>
      <vt:lpstr>Modello S2O (subscribe 2 open) [R.Crow et al., https://onlinelibrary.wiley.com/doi/full/10.1002/leap.1262 ]</vt:lpstr>
      <vt:lpstr>Accesso equo, aperto e sostenibile alla conoscenza</vt:lpstr>
      <vt:lpstr>Valutazione della ricerca (VQR, ASN, etc) e OA</vt:lpstr>
      <vt:lpstr>VQR </vt:lpstr>
      <vt:lpstr>Accesso equo, aperto e sostenibile alla conoscenza</vt:lpstr>
      <vt:lpstr>editoria italiana</vt:lpstr>
      <vt:lpstr>Accesso equo, aperto e sostenibile alla conoscenza</vt:lpstr>
      <vt:lpstr>Le società scientifiche</vt:lpstr>
      <vt:lpstr>Report and Toolkit to Support Learned Society Publishers Transition to Immediate Open Access https://doi.org/10.6084/m9.figshare.c.4561397</vt:lpstr>
      <vt:lpstr>Una recente conferenza con alcune società scientifiche SIF, EPS, EMS 2020.07.14 </vt:lpstr>
      <vt:lpstr>PowerPoint Presentation</vt:lpstr>
      <vt:lpstr>Stefano Bianco, doi: 10.15161/oar.it/1510565379.35 </vt:lpstr>
      <vt:lpstr>PowerPoint Presentation</vt:lpstr>
      <vt:lpstr>Accesso equo, aperto e sostenibile alla conoscenza</vt:lpstr>
      <vt:lpstr>OA e pandemia</vt:lpstr>
      <vt:lpstr>Accesso equo, aperto e sostenibile alla conoscenza</vt:lpstr>
      <vt:lpstr>Un Certificatore Accademico indipendente dagli editori</vt:lpstr>
      <vt:lpstr>PowerPoint Presentation</vt:lpstr>
      <vt:lpstr>PowerPoint Presentation</vt:lpstr>
      <vt:lpstr>Il circolo virtuoso DOMANI.</vt:lpstr>
      <vt:lpstr>risorse</vt:lpstr>
      <vt:lpstr>PowerPoint Presentation</vt:lpstr>
      <vt:lpstr>altro</vt:lpstr>
      <vt:lpstr>art.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Verso una policy di Accesso Aperto  per l’ INFN</dc:title>
  <dc:creator>INFN Ist. Nazionale di Fisica Nucleare</dc:creator>
  <cp:lastModifiedBy>Microsoft Office User</cp:lastModifiedBy>
  <cp:revision>118</cp:revision>
  <dcterms:created xsi:type="dcterms:W3CDTF">2018-09-29T15:32:17Z</dcterms:created>
  <dcterms:modified xsi:type="dcterms:W3CDTF">2021-11-09T12:54:24Z</dcterms:modified>
</cp:coreProperties>
</file>