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3" r:id="rId5"/>
    <p:sldId id="264" r:id="rId6"/>
    <p:sldId id="266" r:id="rId7"/>
    <p:sldId id="260" r:id="rId8"/>
    <p:sldId id="265" r:id="rId9"/>
    <p:sldId id="277" r:id="rId10"/>
    <p:sldId id="278" r:id="rId11"/>
    <p:sldId id="271" r:id="rId12"/>
    <p:sldId id="279" r:id="rId13"/>
    <p:sldId id="282" r:id="rId14"/>
    <p:sldId id="281" r:id="rId15"/>
    <p:sldId id="276" r:id="rId16"/>
    <p:sldId id="274" r:id="rId17"/>
    <p:sldId id="275"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pos="189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3C00"/>
    <a:srgbClr val="ECF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6" autoAdjust="0"/>
    <p:restoredTop sz="94424" autoAdjust="0"/>
  </p:normalViewPr>
  <p:slideViewPr>
    <p:cSldViewPr snapToGrid="0" showGuides="1">
      <p:cViewPr varScale="1">
        <p:scale>
          <a:sx n="48" d="100"/>
          <a:sy n="48" d="100"/>
        </p:scale>
        <p:origin x="222" y="42"/>
      </p:cViewPr>
      <p:guideLst>
        <p:guide orient="horz" pos="2183"/>
        <p:guide pos="3840"/>
        <p:guide pos="1890"/>
      </p:guideLst>
    </p:cSldViewPr>
  </p:slideViewPr>
  <p:notesTextViewPr>
    <p:cViewPr>
      <p:scale>
        <a:sx n="1" d="1"/>
        <a:sy n="1" d="1"/>
      </p:scale>
      <p:origin x="0" y="0"/>
    </p:cViewPr>
  </p:notesTextViewPr>
  <p:sorterViewPr>
    <p:cViewPr>
      <p:scale>
        <a:sx n="100" d="100"/>
        <a:sy n="100" d="100"/>
      </p:scale>
      <p:origin x="0" y="-93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explosion val="6"/>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solidFill>
              <a:ln w="19050">
                <a:noFill/>
              </a:ln>
              <a:effectLst/>
            </c:spPr>
          </c:dPt>
          <c:dPt>
            <c:idx val="3"/>
            <c:bubble3D val="0"/>
            <c:spPr>
              <a:solidFill>
                <a:schemeClr val="accent4"/>
              </a:solidFill>
              <a:ln w="19050">
                <a:noFill/>
              </a:ln>
              <a:effectLst/>
            </c:spPr>
          </c:dPt>
          <c:cat>
            <c:strRef>
              <c:f>Sheet1!$A$2:$A$5</c:f>
              <c:strCache>
                <c:ptCount val="2"/>
                <c:pt idx="0">
                  <c:v>A</c:v>
                </c:pt>
                <c:pt idx="1">
                  <c:v>B</c:v>
                </c:pt>
              </c:strCache>
            </c:strRef>
          </c:cat>
          <c:val>
            <c:numRef>
              <c:f>Sheet1!$B$2:$B$5</c:f>
              <c:numCache>
                <c:formatCode>General</c:formatCode>
                <c:ptCount val="4"/>
                <c:pt idx="0">
                  <c:v>5</c:v>
                </c:pt>
                <c:pt idx="1">
                  <c:v>5</c:v>
                </c:pt>
              </c:numCache>
            </c:numRef>
          </c:val>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D49B-8AB1-4855-A4A4-08C0E4F52BDE}"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65D5F-0965-4E51-9C70-23D48B456A4E}" type="slidenum">
              <a:rPr lang="zh-CN" altLang="en-US" smtClean="0"/>
              <a:t>‹#›</a:t>
            </a:fld>
            <a:endParaRPr lang="zh-CN" altLang="en-US"/>
          </a:p>
        </p:txBody>
      </p:sp>
    </p:spTree>
    <p:extLst>
      <p:ext uri="{BB962C8B-B14F-4D97-AF65-F5344CB8AC3E}">
        <p14:creationId xmlns:p14="http://schemas.microsoft.com/office/powerpoint/2010/main" val="2557743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137186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816318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57255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289583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2243549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060717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137753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55499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155576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180730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37181D0-A797-4AF9-BA7D-F9EDE7CA232C}"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52788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181D0-A797-4AF9-BA7D-F9EDE7CA232C}" type="datetimeFigureOut">
              <a:rPr lang="zh-CN" altLang="en-US" smtClean="0"/>
              <a:t>2018/12/5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1E4D9B-0B73-4C3A-834C-B3116E5F4DBF}" type="slidenum">
              <a:rPr lang="zh-CN" altLang="en-US" smtClean="0"/>
              <a:t>‹#›</a:t>
            </a:fld>
            <a:endParaRPr lang="zh-CN" altLang="en-US"/>
          </a:p>
        </p:txBody>
      </p:sp>
    </p:spTree>
    <p:extLst>
      <p:ext uri="{BB962C8B-B14F-4D97-AF65-F5344CB8AC3E}">
        <p14:creationId xmlns:p14="http://schemas.microsoft.com/office/powerpoint/2010/main" val="3426457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media" Target="../media/media4.mp3"/><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slideLayout" Target="../slideLayouts/slideLayout7.xml"/><Relationship Id="rId4" Type="http://schemas.openxmlformats.org/officeDocument/2006/relationships/audio" Target="../media/media4.mp3"/></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07/relationships/media" Target="../media/media8.mp3"/><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slideLayout" Target="../slideLayouts/slideLayout7.xml"/><Relationship Id="rId4" Type="http://schemas.openxmlformats.org/officeDocument/2006/relationships/audio" Target="../media/media8.mp3"/></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p3"/><Relationship Id="rId1" Type="http://schemas.microsoft.com/office/2007/relationships/media" Target="../media/media10.mp3"/><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microsoft.com/office/2007/relationships/media" Target="../media/media14.mp3"/><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slideLayout" Target="../slideLayouts/slideLayout7.xml"/><Relationship Id="rId4" Type="http://schemas.openxmlformats.org/officeDocument/2006/relationships/audio" Target="../media/media14.mp3"/></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2.png"/><Relationship Id="rId5" Type="http://schemas.openxmlformats.org/officeDocument/2006/relationships/chart" Target="../charts/char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4843463"/>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0" y="4843463"/>
            <a:ext cx="12192000" cy="2014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74035" y="1746233"/>
            <a:ext cx="14332225" cy="1015663"/>
          </a:xfrm>
          <a:prstGeom prst="rect">
            <a:avLst/>
          </a:prstGeom>
          <a:noFill/>
        </p:spPr>
        <p:txBody>
          <a:bodyPr wrap="square" rtlCol="0">
            <a:spAutoFit/>
          </a:bodyPr>
          <a:lstStyle/>
          <a:p>
            <a:pPr algn="ctr"/>
            <a:r>
              <a:rPr lang="en-US" altLang="zh-CN" sz="6000" dirty="0" smtClean="0">
                <a:solidFill>
                  <a:schemeClr val="accent1"/>
                </a:solidFill>
                <a:latin typeface="+mj-lt"/>
              </a:rPr>
              <a:t>Spotlight on </a:t>
            </a:r>
            <a:r>
              <a:rPr lang="en-US" altLang="zh-CN" sz="6000" dirty="0" err="1" smtClean="0">
                <a:solidFill>
                  <a:schemeClr val="accent1"/>
                </a:solidFill>
                <a:latin typeface="+mj-lt"/>
              </a:rPr>
              <a:t>iPSC</a:t>
            </a:r>
            <a:r>
              <a:rPr lang="en-US" altLang="zh-CN" sz="6000" dirty="0" smtClean="0">
                <a:solidFill>
                  <a:schemeClr val="accent1"/>
                </a:solidFill>
                <a:latin typeface="+mj-lt"/>
              </a:rPr>
              <a:t> Reprogramming</a:t>
            </a:r>
            <a:endParaRPr lang="zh-CN" altLang="en-US" sz="6000" dirty="0">
              <a:solidFill>
                <a:schemeClr val="accent1"/>
              </a:solidFill>
              <a:latin typeface="+mj-lt"/>
            </a:endParaRPr>
          </a:p>
        </p:txBody>
      </p:sp>
      <p:sp>
        <p:nvSpPr>
          <p:cNvPr id="6" name="文本框 5"/>
          <p:cNvSpPr txBox="1"/>
          <p:nvPr/>
        </p:nvSpPr>
        <p:spPr>
          <a:xfrm>
            <a:off x="4450203" y="2965851"/>
            <a:ext cx="4381869" cy="707886"/>
          </a:xfrm>
          <a:prstGeom prst="rect">
            <a:avLst/>
          </a:prstGeom>
          <a:noFill/>
        </p:spPr>
        <p:txBody>
          <a:bodyPr wrap="square" rtlCol="0">
            <a:spAutoFit/>
          </a:bodyPr>
          <a:lstStyle/>
          <a:p>
            <a:pPr algn="ctr"/>
            <a:r>
              <a:rPr lang="en-US" altLang="zh-CN" sz="4000" dirty="0" smtClean="0">
                <a:solidFill>
                  <a:schemeClr val="accent1"/>
                </a:solidFill>
              </a:rPr>
              <a:t>Creative </a:t>
            </a:r>
            <a:r>
              <a:rPr lang="en-US" altLang="zh-CN" sz="4000" dirty="0" err="1" smtClean="0">
                <a:solidFill>
                  <a:schemeClr val="accent1"/>
                </a:solidFill>
              </a:rPr>
              <a:t>Bioarray</a:t>
            </a:r>
            <a:endParaRPr lang="zh-CN" altLang="en-US" sz="4000" dirty="0">
              <a:solidFill>
                <a:schemeClr val="accent1"/>
              </a:solidFill>
            </a:endParaRPr>
          </a:p>
        </p:txBody>
      </p:sp>
      <p:sp>
        <p:nvSpPr>
          <p:cNvPr id="10" name="弧形 9"/>
          <p:cNvSpPr/>
          <p:nvPr/>
        </p:nvSpPr>
        <p:spPr>
          <a:xfrm>
            <a:off x="131110" y="1863591"/>
            <a:ext cx="796601" cy="796601"/>
          </a:xfrm>
          <a:prstGeom prst="arc">
            <a:avLst>
              <a:gd name="adj1" fmla="val 2417097"/>
              <a:gd name="adj2" fmla="val 19323864"/>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4092428" y="3265794"/>
            <a:ext cx="108000" cy="10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a:off x="9081846" y="3265794"/>
            <a:ext cx="108000" cy="10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3" n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60488302"/>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32" fill="hold"/>
                                        <p:tgtEl>
                                          <p:spTgt spid="3"/>
                                        </p:tgtEl>
                                      </p:cBhvr>
                                    </p:cmd>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5"/>
                                        </p:tgtEl>
                                        <p:attrNameLst>
                                          <p:attrName>style.visibility</p:attrName>
                                        </p:attrNameLst>
                                      </p:cBhvr>
                                      <p:to>
                                        <p:strVal val="visible"/>
                                      </p:to>
                                    </p:set>
                                    <p:anim calcmode="lin" valueType="num">
                                      <p:cBhvr>
                                        <p:cTn id="9" dur="1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0" dur="1000" fill="hold"/>
                                        <p:tgtEl>
                                          <p:spTgt spid="5"/>
                                        </p:tgtEl>
                                        <p:attrNameLst>
                                          <p:attrName>ppt_y</p:attrName>
                                        </p:attrNameLst>
                                      </p:cBhvr>
                                      <p:tavLst>
                                        <p:tav tm="0">
                                          <p:val>
                                            <p:strVal val="#ppt_y"/>
                                          </p:val>
                                        </p:tav>
                                        <p:tav tm="100000">
                                          <p:val>
                                            <p:strVal val="#ppt_y"/>
                                          </p:val>
                                        </p:tav>
                                      </p:tavLst>
                                    </p:anim>
                                    <p:anim calcmode="lin" valueType="num">
                                      <p:cBhvr>
                                        <p:cTn id="11" dur="1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2" dur="1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3" dur="1000" tmFilter="0,0; .5, 1; 1, 1"/>
                                        <p:tgtEl>
                                          <p:spTgt spid="5"/>
                                        </p:tgtEl>
                                      </p:cBhvr>
                                    </p:animEffect>
                                  </p:childTnLst>
                                </p:cTn>
                              </p:par>
                              <p:par>
                                <p:cTn id="14" presetID="41" presetClass="entr" presetSubtype="0" fill="hold" grpId="0" nodeType="withEffect">
                                  <p:stCondLst>
                                    <p:cond delay="50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1000" fill="hold"/>
                                        <p:tgtEl>
                                          <p:spTgt spid="6"/>
                                        </p:tgtEl>
                                        <p:attrNameLst>
                                          <p:attrName>ppt_y</p:attrName>
                                        </p:attrNameLst>
                                      </p:cBhvr>
                                      <p:tavLst>
                                        <p:tav tm="0">
                                          <p:val>
                                            <p:strVal val="#ppt_y"/>
                                          </p:val>
                                        </p:tav>
                                        <p:tav tm="100000">
                                          <p:val>
                                            <p:strVal val="#ppt_y"/>
                                          </p:val>
                                        </p:tav>
                                      </p:tavLst>
                                    </p:anim>
                                    <p:anim calcmode="lin" valueType="num">
                                      <p:cBhvr>
                                        <p:cTn id="18" dur="10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10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1000" tmFilter="0,0; .5, 1; 1, 1"/>
                                        <p:tgtEl>
                                          <p:spTgt spid="6"/>
                                        </p:tgtEl>
                                      </p:cBhvr>
                                    </p:animEffect>
                                  </p:childTnLst>
                                </p:cTn>
                              </p:par>
                              <p:par>
                                <p:cTn id="21" presetID="42" presetClass="entr" presetSubtype="0"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6" fill="hold" display="0">
                  <p:stCondLst>
                    <p:cond delay="indefinite"/>
                  </p:stCondLst>
                  <p:endCondLst>
                    <p:cond evt="onStopAudio" delay="0">
                      <p:tgtEl>
                        <p:sldTgt/>
                      </p:tgtEl>
                    </p:cond>
                  </p:endCondLst>
                </p:cTn>
                <p:tgtEl>
                  <p:spTgt spid="3"/>
                </p:tgtEl>
              </p:cMediaNode>
            </p:audio>
          </p:childTnLst>
        </p:cTn>
      </p:par>
    </p:tnLst>
    <p:bldLst>
      <p:bldP spid="5" grpId="0"/>
      <p:bldP spid="6" grpId="0"/>
      <p:bldP spid="10" grpId="0" animBg="1"/>
      <p:bldP spid="12" grpId="0" animBg="1"/>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矩形 1"/>
          <p:cNvSpPr/>
          <p:nvPr/>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tLang="zh-CN" dirty="0">
              <a:solidFill>
                <a:schemeClr val="bg1"/>
              </a:solidFill>
            </a:endParaRPr>
          </a:p>
        </p:txBody>
      </p:sp>
      <p:grpSp>
        <p:nvGrpSpPr>
          <p:cNvPr id="17" name="组合 16"/>
          <p:cNvGrpSpPr/>
          <p:nvPr/>
        </p:nvGrpSpPr>
        <p:grpSpPr>
          <a:xfrm>
            <a:off x="2823227" y="2063700"/>
            <a:ext cx="7155055" cy="631220"/>
            <a:chOff x="2823227" y="2063700"/>
            <a:chExt cx="7155055" cy="631220"/>
          </a:xfrm>
        </p:grpSpPr>
        <p:sp>
          <p:nvSpPr>
            <p:cNvPr id="9" name="文本框 8"/>
            <p:cNvSpPr txBox="1"/>
            <p:nvPr/>
          </p:nvSpPr>
          <p:spPr>
            <a:xfrm>
              <a:off x="3236896" y="2171700"/>
              <a:ext cx="2057399" cy="523220"/>
            </a:xfrm>
            <a:prstGeom prst="rect">
              <a:avLst/>
            </a:prstGeom>
            <a:noFill/>
          </p:spPr>
          <p:txBody>
            <a:bodyPr wrap="square" rtlCol="0">
              <a:spAutoFit/>
            </a:bodyPr>
            <a:lstStyle/>
            <a:p>
              <a:r>
                <a:rPr lang="en-US" altLang="zh-CN" sz="2800" dirty="0" smtClean="0">
                  <a:solidFill>
                    <a:schemeClr val="bg1"/>
                  </a:solidFill>
                  <a:latin typeface="+mj-lt"/>
                </a:rPr>
                <a:t>PART ONE </a:t>
              </a:r>
              <a:endParaRPr lang="zh-CN" altLang="en-US" sz="2800" dirty="0">
                <a:solidFill>
                  <a:schemeClr val="bg1"/>
                </a:solidFill>
                <a:latin typeface="+mj-lt"/>
              </a:endParaRPr>
            </a:p>
          </p:txBody>
        </p:sp>
        <p:sp>
          <p:nvSpPr>
            <p:cNvPr id="10" name="矩形 9"/>
            <p:cNvSpPr/>
            <p:nvPr/>
          </p:nvSpPr>
          <p:spPr>
            <a:xfrm>
              <a:off x="6362441" y="2248644"/>
              <a:ext cx="1479892" cy="369332"/>
            </a:xfrm>
            <a:prstGeom prst="rect">
              <a:avLst/>
            </a:prstGeom>
            <a:ln w="25400">
              <a:solidFill>
                <a:schemeClr val="accent1">
                  <a:shade val="50000"/>
                </a:schemeClr>
              </a:solidFill>
            </a:ln>
          </p:spPr>
          <p:txBody>
            <a:bodyPr wrap="none">
              <a:spAutoFit/>
            </a:bodyPr>
            <a:lstStyle/>
            <a:p>
              <a:r>
                <a:rPr lang="en-US" altLang="zh-CN" dirty="0" smtClean="0">
                  <a:solidFill>
                    <a:schemeClr val="bg1"/>
                  </a:solidFill>
                </a:rPr>
                <a:t>Why </a:t>
              </a:r>
              <a:r>
                <a:rPr lang="en-US" altLang="zh-CN" dirty="0" err="1" smtClean="0">
                  <a:solidFill>
                    <a:schemeClr val="bg1"/>
                  </a:solidFill>
                </a:rPr>
                <a:t>iPSCs</a:t>
              </a:r>
              <a:r>
                <a:rPr lang="en-US" altLang="zh-CN" dirty="0" smtClean="0">
                  <a:solidFill>
                    <a:schemeClr val="bg1"/>
                  </a:solidFill>
                </a:rPr>
                <a:t>?</a:t>
              </a:r>
              <a:endParaRPr lang="zh-CN" altLang="en-US" dirty="0">
                <a:solidFill>
                  <a:schemeClr val="bg1"/>
                </a:solidFill>
              </a:endParaRPr>
            </a:p>
          </p:txBody>
        </p:sp>
        <p:sp>
          <p:nvSpPr>
            <p:cNvPr id="11" name="矩形 10"/>
            <p:cNvSpPr/>
            <p:nvPr/>
          </p:nvSpPr>
          <p:spPr>
            <a:xfrm>
              <a:off x="9870282" y="2063700"/>
              <a:ext cx="1080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Freeform 125"/>
            <p:cNvSpPr>
              <a:spLocks noEditPoints="1"/>
            </p:cNvSpPr>
            <p:nvPr/>
          </p:nvSpPr>
          <p:spPr bwMode="auto">
            <a:xfrm rot="5400000">
              <a:off x="2809009" y="2286396"/>
              <a:ext cx="322263" cy="293828"/>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2823227" y="3609988"/>
            <a:ext cx="7155055" cy="631220"/>
            <a:chOff x="2823227" y="3102782"/>
            <a:chExt cx="7155055" cy="631220"/>
          </a:xfrm>
        </p:grpSpPr>
        <p:sp>
          <p:nvSpPr>
            <p:cNvPr id="14" name="文本框 13"/>
            <p:cNvSpPr txBox="1"/>
            <p:nvPr/>
          </p:nvSpPr>
          <p:spPr>
            <a:xfrm>
              <a:off x="3236896" y="3210782"/>
              <a:ext cx="2057399" cy="523220"/>
            </a:xfrm>
            <a:prstGeom prst="rect">
              <a:avLst/>
            </a:prstGeom>
            <a:noFill/>
          </p:spPr>
          <p:txBody>
            <a:bodyPr wrap="square" rtlCol="0">
              <a:spAutoFit/>
            </a:bodyPr>
            <a:lstStyle/>
            <a:p>
              <a:r>
                <a:rPr lang="en-US" altLang="zh-CN" sz="2800" dirty="0" smtClean="0">
                  <a:solidFill>
                    <a:schemeClr val="bg1"/>
                  </a:solidFill>
                  <a:latin typeface="+mj-lt"/>
                </a:rPr>
                <a:t>PART TWO</a:t>
              </a:r>
              <a:endParaRPr lang="zh-CN" altLang="en-US" sz="2800" dirty="0">
                <a:solidFill>
                  <a:schemeClr val="bg1"/>
                </a:solidFill>
                <a:latin typeface="+mj-lt"/>
              </a:endParaRPr>
            </a:p>
          </p:txBody>
        </p:sp>
        <p:sp>
          <p:nvSpPr>
            <p:cNvPr id="15" name="矩形 14"/>
            <p:cNvSpPr/>
            <p:nvPr/>
          </p:nvSpPr>
          <p:spPr>
            <a:xfrm>
              <a:off x="6362441" y="3287726"/>
              <a:ext cx="1890261" cy="369332"/>
            </a:xfrm>
            <a:prstGeom prst="rect">
              <a:avLst/>
            </a:prstGeom>
            <a:ln w="25400">
              <a:solidFill>
                <a:schemeClr val="accent1">
                  <a:shade val="50000"/>
                </a:schemeClr>
              </a:solidFill>
            </a:ln>
          </p:spPr>
          <p:txBody>
            <a:bodyPr wrap="none">
              <a:spAutoFit/>
            </a:bodyPr>
            <a:lstStyle/>
            <a:p>
              <a:r>
                <a:rPr lang="en-US" altLang="zh-CN" dirty="0" smtClean="0">
                  <a:solidFill>
                    <a:schemeClr val="bg1"/>
                  </a:solidFill>
                </a:rPr>
                <a:t>Access to </a:t>
              </a:r>
              <a:r>
                <a:rPr lang="en-US" altLang="zh-CN" dirty="0" err="1" smtClean="0">
                  <a:solidFill>
                    <a:schemeClr val="bg1"/>
                  </a:solidFill>
                </a:rPr>
                <a:t>iPSCs</a:t>
              </a:r>
              <a:endParaRPr lang="zh-CN" altLang="en-US" dirty="0">
                <a:solidFill>
                  <a:schemeClr val="bg1"/>
                </a:solidFill>
              </a:endParaRPr>
            </a:p>
          </p:txBody>
        </p:sp>
        <p:sp>
          <p:nvSpPr>
            <p:cNvPr id="16" name="矩形 15"/>
            <p:cNvSpPr/>
            <p:nvPr/>
          </p:nvSpPr>
          <p:spPr>
            <a:xfrm>
              <a:off x="9870282" y="3102782"/>
              <a:ext cx="1080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Freeform 125"/>
            <p:cNvSpPr>
              <a:spLocks noEditPoints="1"/>
            </p:cNvSpPr>
            <p:nvPr/>
          </p:nvSpPr>
          <p:spPr bwMode="auto">
            <a:xfrm rot="5400000">
              <a:off x="2809009" y="3282086"/>
              <a:ext cx="322263" cy="293828"/>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2823227" y="5156276"/>
            <a:ext cx="7155055" cy="631220"/>
            <a:chOff x="2823227" y="4141864"/>
            <a:chExt cx="7155055" cy="631220"/>
          </a:xfrm>
        </p:grpSpPr>
        <p:sp>
          <p:nvSpPr>
            <p:cNvPr id="18" name="文本框 17"/>
            <p:cNvSpPr txBox="1"/>
            <p:nvPr/>
          </p:nvSpPr>
          <p:spPr>
            <a:xfrm>
              <a:off x="3236896" y="4249864"/>
              <a:ext cx="2931318" cy="523220"/>
            </a:xfrm>
            <a:prstGeom prst="rect">
              <a:avLst/>
            </a:prstGeom>
            <a:noFill/>
          </p:spPr>
          <p:txBody>
            <a:bodyPr wrap="square" rtlCol="0">
              <a:spAutoFit/>
            </a:bodyPr>
            <a:lstStyle/>
            <a:p>
              <a:r>
                <a:rPr lang="en-US" altLang="zh-CN" sz="2800" dirty="0" smtClean="0">
                  <a:solidFill>
                    <a:schemeClr val="bg1"/>
                  </a:solidFill>
                  <a:latin typeface="+mj-lt"/>
                </a:rPr>
                <a:t>PART THREE </a:t>
              </a:r>
              <a:endParaRPr lang="zh-CN" altLang="en-US" sz="2800" dirty="0">
                <a:solidFill>
                  <a:schemeClr val="bg1"/>
                </a:solidFill>
                <a:latin typeface="+mj-lt"/>
              </a:endParaRPr>
            </a:p>
          </p:txBody>
        </p:sp>
        <p:sp>
          <p:nvSpPr>
            <p:cNvPr id="19" name="矩形 18"/>
            <p:cNvSpPr/>
            <p:nvPr/>
          </p:nvSpPr>
          <p:spPr>
            <a:xfrm>
              <a:off x="6362441" y="4326808"/>
              <a:ext cx="2492990" cy="369332"/>
            </a:xfrm>
            <a:prstGeom prst="rect">
              <a:avLst/>
            </a:prstGeom>
            <a:ln w="25400">
              <a:solidFill>
                <a:schemeClr val="accent1">
                  <a:shade val="50000"/>
                </a:schemeClr>
              </a:solidFill>
            </a:ln>
          </p:spPr>
          <p:txBody>
            <a:bodyPr wrap="none">
              <a:spAutoFit/>
            </a:bodyPr>
            <a:lstStyle/>
            <a:p>
              <a:r>
                <a:rPr lang="en-US" altLang="zh-CN" dirty="0" err="1" smtClean="0">
                  <a:solidFill>
                    <a:schemeClr val="bg1"/>
                  </a:solidFill>
                </a:rPr>
                <a:t>Pluripotency</a:t>
              </a:r>
              <a:r>
                <a:rPr lang="en-US" altLang="zh-CN" dirty="0" smtClean="0">
                  <a:solidFill>
                    <a:schemeClr val="bg1"/>
                  </a:solidFill>
                </a:rPr>
                <a:t> validation</a:t>
              </a:r>
              <a:endParaRPr lang="zh-CN" altLang="en-US" dirty="0">
                <a:solidFill>
                  <a:schemeClr val="bg1"/>
                </a:solidFill>
              </a:endParaRPr>
            </a:p>
          </p:txBody>
        </p:sp>
        <p:sp>
          <p:nvSpPr>
            <p:cNvPr id="20" name="矩形 19"/>
            <p:cNvSpPr/>
            <p:nvPr/>
          </p:nvSpPr>
          <p:spPr>
            <a:xfrm>
              <a:off x="9870282" y="4141864"/>
              <a:ext cx="1080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Freeform 125"/>
            <p:cNvSpPr>
              <a:spLocks noEditPoints="1"/>
            </p:cNvSpPr>
            <p:nvPr/>
          </p:nvSpPr>
          <p:spPr bwMode="auto">
            <a:xfrm rot="5400000">
              <a:off x="2809009" y="4373032"/>
              <a:ext cx="322263" cy="293828"/>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 name="文本框 2"/>
          <p:cNvSpPr txBox="1"/>
          <p:nvPr/>
        </p:nvSpPr>
        <p:spPr>
          <a:xfrm>
            <a:off x="959644" y="217329"/>
            <a:ext cx="4500562" cy="707886"/>
          </a:xfrm>
          <a:prstGeom prst="rect">
            <a:avLst/>
          </a:prstGeom>
          <a:noFill/>
        </p:spPr>
        <p:txBody>
          <a:bodyPr wrap="square" rtlCol="0">
            <a:spAutoFit/>
          </a:bodyPr>
          <a:lstStyle/>
          <a:p>
            <a:r>
              <a:rPr lang="en-US" altLang="zh-CN" sz="4000" dirty="0" smtClean="0">
                <a:solidFill>
                  <a:schemeClr val="bg1"/>
                </a:solidFill>
              </a:rPr>
              <a:t>CONTENTS</a:t>
            </a:r>
            <a:endParaRPr lang="zh-CN" altLang="en-US" sz="4000" dirty="0">
              <a:solidFill>
                <a:schemeClr val="bg1"/>
              </a:solidFill>
            </a:endParaRPr>
          </a:p>
        </p:txBody>
      </p:sp>
      <p:sp>
        <p:nvSpPr>
          <p:cNvPr id="30" name="矩形 29"/>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 name="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6806069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74" fill="hold"/>
                                        <p:tgtEl>
                                          <p:spTgt spid="4"/>
                                        </p:tgtEl>
                                      </p:cBhvr>
                                    </p:cmd>
                                  </p:childTnLst>
                                </p:cTn>
                              </p:par>
                              <p:par>
                                <p:cTn id="7" presetID="16" presetClass="entr" presetSubtype="21" fill="hold" nodeType="withEffect">
                                  <p:stCondLst>
                                    <p:cond delay="1000"/>
                                  </p:stCondLst>
                                  <p:childTnLst>
                                    <p:set>
                                      <p:cBhvr>
                                        <p:cTn id="8" dur="1" fill="hold">
                                          <p:stCondLst>
                                            <p:cond delay="0"/>
                                          </p:stCondLst>
                                        </p:cTn>
                                        <p:tgtEl>
                                          <p:spTgt spid="17"/>
                                        </p:tgtEl>
                                        <p:attrNameLst>
                                          <p:attrName>style.visibility</p:attrName>
                                        </p:attrNameLst>
                                      </p:cBhvr>
                                      <p:to>
                                        <p:strVal val="visible"/>
                                      </p:to>
                                    </p:set>
                                    <p:animEffect transition="in" filter="barn(inVertical)">
                                      <p:cBhvr>
                                        <p:cTn id="9" dur="500"/>
                                        <p:tgtEl>
                                          <p:spTgt spid="17"/>
                                        </p:tgtEl>
                                      </p:cBhvr>
                                    </p:animEffect>
                                  </p:childTnLst>
                                </p:cTn>
                              </p:par>
                              <p:par>
                                <p:cTn id="10" presetID="16" presetClass="entr" presetSubtype="21" fill="hold" nodeType="withEffect">
                                  <p:stCondLst>
                                    <p:cond delay="200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nodeType="withEffect">
                                  <p:stCondLst>
                                    <p:cond delay="300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4"/>
                </p:tgtEl>
              </p:cMediaNode>
            </p:audio>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任意多边形 2"/>
          <p:cNvSpPr/>
          <p:nvPr/>
        </p:nvSpPr>
        <p:spPr>
          <a:xfrm flipV="1">
            <a:off x="3702542" y="3222541"/>
            <a:ext cx="1440000" cy="28800"/>
          </a:xfrm>
          <a:custGeom>
            <a:avLst/>
            <a:gdLst>
              <a:gd name="connsiteX0" fmla="*/ 1071759 w 1440000"/>
              <a:gd name="connsiteY0" fmla="*/ 28800 h 28800"/>
              <a:gd name="connsiteX1" fmla="*/ 1440000 w 1440000"/>
              <a:gd name="connsiteY1" fmla="*/ 28800 h 28800"/>
              <a:gd name="connsiteX2" fmla="*/ 1440000 w 1440000"/>
              <a:gd name="connsiteY2" fmla="*/ 0 h 28800"/>
              <a:gd name="connsiteX3" fmla="*/ 1055131 w 1440000"/>
              <a:gd name="connsiteY3" fmla="*/ 0 h 28800"/>
              <a:gd name="connsiteX4" fmla="*/ 0 w 1440000"/>
              <a:gd name="connsiteY4" fmla="*/ 28800 h 28800"/>
              <a:gd name="connsiteX5" fmla="*/ 348492 w 1440000"/>
              <a:gd name="connsiteY5" fmla="*/ 28800 h 28800"/>
              <a:gd name="connsiteX6" fmla="*/ 398375 w 1440000"/>
              <a:gd name="connsiteY6" fmla="*/ 0 h 28800"/>
              <a:gd name="connsiteX7" fmla="*/ 0 w 1440000"/>
              <a:gd name="connsiteY7" fmla="*/ 0 h 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0000" h="28800">
                <a:moveTo>
                  <a:pt x="1071759" y="28800"/>
                </a:moveTo>
                <a:lnTo>
                  <a:pt x="1440000" y="28800"/>
                </a:lnTo>
                <a:lnTo>
                  <a:pt x="1440000" y="0"/>
                </a:lnTo>
                <a:lnTo>
                  <a:pt x="1055131" y="0"/>
                </a:lnTo>
                <a:close/>
                <a:moveTo>
                  <a:pt x="0" y="28800"/>
                </a:moveTo>
                <a:lnTo>
                  <a:pt x="348492" y="28800"/>
                </a:lnTo>
                <a:lnTo>
                  <a:pt x="398375" y="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026798" y="2507831"/>
            <a:ext cx="705760" cy="714710"/>
            <a:chOff x="3569784" y="2113339"/>
            <a:chExt cx="705760" cy="714710"/>
          </a:xfrm>
          <a:solidFill>
            <a:schemeClr val="accent2"/>
          </a:solidFill>
        </p:grpSpPr>
        <p:grpSp>
          <p:nvGrpSpPr>
            <p:cNvPr id="5" name="组合 4"/>
            <p:cNvGrpSpPr/>
            <p:nvPr/>
          </p:nvGrpSpPr>
          <p:grpSpPr>
            <a:xfrm rot="1800000">
              <a:off x="3569784" y="2113339"/>
              <a:ext cx="705760" cy="703716"/>
              <a:chOff x="3569783" y="5296910"/>
              <a:chExt cx="705760" cy="703716"/>
            </a:xfrm>
            <a:grpFill/>
          </p:grpSpPr>
          <p:sp>
            <p:nvSpPr>
              <p:cNvPr id="7" name="矩形 6"/>
              <p:cNvSpPr/>
              <p:nvPr/>
            </p:nvSpPr>
            <p:spPr>
              <a:xfrm>
                <a:off x="3575456" y="5300539"/>
                <a:ext cx="700087" cy="700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094141" y="531350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69783" y="598611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3493849" y="538691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4170613" y="5910626"/>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3715169" y="2120163"/>
              <a:ext cx="500063" cy="707886"/>
            </a:xfrm>
            <a:prstGeom prst="rect">
              <a:avLst/>
            </a:prstGeom>
            <a:noFill/>
          </p:spPr>
          <p:txBody>
            <a:bodyPr wrap="square" rtlCol="0">
              <a:spAutoFit/>
            </a:bodyPr>
            <a:lstStyle/>
            <a:p>
              <a:r>
                <a:rPr lang="en-US" altLang="zh-CN" sz="4000" dirty="0" smtClean="0">
                  <a:solidFill>
                    <a:schemeClr val="bg1"/>
                  </a:solidFill>
                  <a:latin typeface="Impact" panose="020B0806030902050204" pitchFamily="34" charset="0"/>
                </a:rPr>
                <a:t>1</a:t>
              </a:r>
              <a:endParaRPr lang="zh-CN" altLang="en-US" sz="4000" dirty="0">
                <a:solidFill>
                  <a:schemeClr val="bg1"/>
                </a:solidFill>
                <a:latin typeface="Impact" panose="020B0806030902050204" pitchFamily="34" charset="0"/>
              </a:endParaRPr>
            </a:p>
          </p:txBody>
        </p:sp>
      </p:grpSp>
      <p:sp>
        <p:nvSpPr>
          <p:cNvPr id="13" name="文本框 12"/>
          <p:cNvSpPr txBox="1"/>
          <p:nvPr/>
        </p:nvSpPr>
        <p:spPr>
          <a:xfrm>
            <a:off x="5452759" y="2463506"/>
            <a:ext cx="3278204" cy="707886"/>
          </a:xfrm>
          <a:prstGeom prst="rect">
            <a:avLst/>
          </a:prstGeom>
          <a:noFill/>
        </p:spPr>
        <p:txBody>
          <a:bodyPr wrap="square" rtlCol="0">
            <a:spAutoFit/>
          </a:bodyPr>
          <a:lstStyle/>
          <a:p>
            <a:r>
              <a:rPr lang="en-US" altLang="zh-CN" sz="4000" dirty="0" smtClean="0">
                <a:solidFill>
                  <a:schemeClr val="bg1"/>
                </a:solidFill>
                <a:latin typeface="+mj-lt"/>
              </a:rPr>
              <a:t>PART ONE </a:t>
            </a:r>
            <a:endParaRPr lang="zh-CN" altLang="en-US" sz="4000" dirty="0">
              <a:solidFill>
                <a:schemeClr val="bg1"/>
              </a:solidFill>
              <a:latin typeface="+mj-lt"/>
            </a:endParaRPr>
          </a:p>
        </p:txBody>
      </p:sp>
      <p:sp>
        <p:nvSpPr>
          <p:cNvPr id="14" name="矩形 13"/>
          <p:cNvSpPr/>
          <p:nvPr/>
        </p:nvSpPr>
        <p:spPr>
          <a:xfrm>
            <a:off x="6029023" y="3245019"/>
            <a:ext cx="1479892" cy="369332"/>
          </a:xfrm>
          <a:prstGeom prst="rect">
            <a:avLst/>
          </a:prstGeom>
        </p:spPr>
        <p:txBody>
          <a:bodyPr wrap="none">
            <a:spAutoFit/>
          </a:bodyPr>
          <a:lstStyle/>
          <a:p>
            <a:r>
              <a:rPr lang="en-US" altLang="zh-CN" dirty="0" smtClean="0">
                <a:solidFill>
                  <a:schemeClr val="bg1"/>
                </a:solidFill>
              </a:rPr>
              <a:t>Why </a:t>
            </a:r>
            <a:r>
              <a:rPr lang="en-US" altLang="zh-CN" dirty="0" err="1" smtClean="0">
                <a:solidFill>
                  <a:schemeClr val="bg1"/>
                </a:solidFill>
              </a:rPr>
              <a:t>iPSCs</a:t>
            </a:r>
            <a:r>
              <a:rPr lang="en-US" altLang="zh-CN" dirty="0" smtClean="0">
                <a:solidFill>
                  <a:schemeClr val="bg1"/>
                </a:solidFill>
              </a:rPr>
              <a:t>?</a:t>
            </a:r>
            <a:endParaRPr lang="en-US" altLang="zh-CN" dirty="0">
              <a:solidFill>
                <a:schemeClr val="bg1"/>
              </a:solidFill>
            </a:endParaRPr>
          </a:p>
        </p:txBody>
      </p:sp>
      <p:sp>
        <p:nvSpPr>
          <p:cNvPr id="17" name="椭圆 16"/>
          <p:cNvSpPr/>
          <p:nvPr/>
        </p:nvSpPr>
        <p:spPr>
          <a:xfrm>
            <a:off x="4313405" y="3551004"/>
            <a:ext cx="370306" cy="57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 name="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12" name="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5143156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0" fill="hold"/>
                                        <p:tgtEl>
                                          <p:spTgt spid="12"/>
                                        </p:tgtEl>
                                      </p:cBhvr>
                                    </p:cmd>
                                  </p:childTnLst>
                                </p:cTn>
                              </p:par>
                              <p:par>
                                <p:cTn id="7" presetID="10"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2" fill="hold" display="0">
                  <p:stCondLst>
                    <p:cond delay="indefinite"/>
                  </p:stCondLst>
                  <p:endCondLst>
                    <p:cond evt="onStopAudio" delay="0">
                      <p:tgtEl>
                        <p:sldTgt/>
                      </p:tgtEl>
                    </p:cond>
                  </p:endCondLst>
                </p:cTn>
                <p:tgtEl>
                  <p:spTgt spid="2"/>
                </p:tgtEl>
              </p:cMediaNode>
            </p:audio>
            <p:audio>
              <p:cMediaNode vol="80000" showWhenStopped="0">
                <p:cTn id="23" fill="hold" display="0">
                  <p:stCondLst>
                    <p:cond delay="indefinite"/>
                  </p:stCondLst>
                  <p:endCondLst>
                    <p:cond evt="onStopAudio" delay="0">
                      <p:tgtEl>
                        <p:sldTgt/>
                      </p:tgtEl>
                    </p:cond>
                  </p:endCondLst>
                </p:cTn>
                <p:tgtEl>
                  <p:spTgt spid="12"/>
                </p:tgtEl>
              </p:cMediaNode>
            </p:audio>
          </p:childTnLst>
        </p:cTn>
      </p:par>
    </p:tnLst>
    <p:bldLst>
      <p:bldP spid="3" grpId="0" animBg="1"/>
      <p:bldP spid="13" grpId="0"/>
      <p:bldP spid="14"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1" r="57796" b="30"/>
          <a:stretch/>
        </p:blipFill>
        <p:spPr>
          <a:xfrm>
            <a:off x="0" y="2036"/>
            <a:ext cx="4357688" cy="6855964"/>
          </a:xfrm>
          <a:custGeom>
            <a:avLst/>
            <a:gdLst>
              <a:gd name="connsiteX0" fmla="*/ 0 w 6072188"/>
              <a:gd name="connsiteY0" fmla="*/ 0 h 6855964"/>
              <a:gd name="connsiteX1" fmla="*/ 6072188 w 6072188"/>
              <a:gd name="connsiteY1" fmla="*/ 0 h 6855964"/>
              <a:gd name="connsiteX2" fmla="*/ 6072188 w 6072188"/>
              <a:gd name="connsiteY2" fmla="*/ 6855964 h 6855964"/>
              <a:gd name="connsiteX3" fmla="*/ 0 w 6072188"/>
              <a:gd name="connsiteY3" fmla="*/ 6855964 h 6855964"/>
            </a:gdLst>
            <a:ahLst/>
            <a:cxnLst>
              <a:cxn ang="0">
                <a:pos x="connsiteX0" y="connsiteY0"/>
              </a:cxn>
              <a:cxn ang="0">
                <a:pos x="connsiteX1" y="connsiteY1"/>
              </a:cxn>
              <a:cxn ang="0">
                <a:pos x="connsiteX2" y="connsiteY2"/>
              </a:cxn>
              <a:cxn ang="0">
                <a:pos x="connsiteX3" y="connsiteY3"/>
              </a:cxn>
            </a:cxnLst>
            <a:rect l="l" t="t" r="r" b="b"/>
            <a:pathLst>
              <a:path w="6072188" h="6855964">
                <a:moveTo>
                  <a:pt x="0" y="0"/>
                </a:moveTo>
                <a:lnTo>
                  <a:pt x="6072188" y="0"/>
                </a:lnTo>
                <a:lnTo>
                  <a:pt x="6072188" y="6855964"/>
                </a:lnTo>
                <a:lnTo>
                  <a:pt x="0" y="6855964"/>
                </a:lnTo>
                <a:close/>
              </a:path>
            </a:pathLst>
          </a:custGeom>
        </p:spPr>
      </p:pic>
      <p:sp>
        <p:nvSpPr>
          <p:cNvPr id="10" name="矩形 9"/>
          <p:cNvSpPr/>
          <p:nvPr/>
        </p:nvSpPr>
        <p:spPr>
          <a:xfrm>
            <a:off x="0" y="2036"/>
            <a:ext cx="4357688" cy="6855964"/>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0" y="2036"/>
            <a:ext cx="4143040" cy="1171070"/>
            <a:chOff x="0" y="2036"/>
            <a:chExt cx="4143040" cy="1171070"/>
          </a:xfrm>
        </p:grpSpPr>
        <p:sp>
          <p:nvSpPr>
            <p:cNvPr id="3" name="矩形 2"/>
            <p:cNvSpPr/>
            <p:nvPr/>
          </p:nvSpPr>
          <p:spPr>
            <a:xfrm>
              <a:off x="878680" y="268190"/>
              <a:ext cx="3264360" cy="523220"/>
            </a:xfrm>
            <a:prstGeom prst="rect">
              <a:avLst/>
            </a:prstGeom>
          </p:spPr>
          <p:txBody>
            <a:bodyPr wrap="square">
              <a:spAutoFit/>
            </a:bodyPr>
            <a:lstStyle/>
            <a:p>
              <a:r>
                <a:rPr lang="en-US" altLang="zh-CN" sz="2800" dirty="0" err="1" smtClean="0">
                  <a:solidFill>
                    <a:schemeClr val="bg1"/>
                  </a:solidFill>
                </a:rPr>
                <a:t>iPSC</a:t>
              </a:r>
              <a:r>
                <a:rPr lang="en-US" altLang="zh-CN" sz="2800" dirty="0" smtClean="0">
                  <a:solidFill>
                    <a:schemeClr val="bg1"/>
                  </a:solidFill>
                </a:rPr>
                <a:t> </a:t>
              </a:r>
              <a:r>
                <a:rPr lang="en-US" altLang="zh-CN" sz="2800" i="1" dirty="0" smtClean="0">
                  <a:solidFill>
                    <a:schemeClr val="bg1"/>
                  </a:solidFill>
                </a:rPr>
                <a:t>vs</a:t>
              </a:r>
              <a:r>
                <a:rPr lang="en-US" altLang="zh-CN" sz="2800" dirty="0" smtClean="0">
                  <a:solidFill>
                    <a:schemeClr val="bg1"/>
                  </a:solidFill>
                </a:rPr>
                <a:t> ESC</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5" name="组合 14"/>
          <p:cNvGrpSpPr/>
          <p:nvPr/>
        </p:nvGrpSpPr>
        <p:grpSpPr>
          <a:xfrm>
            <a:off x="3921686" y="1387965"/>
            <a:ext cx="995940" cy="995940"/>
            <a:chOff x="4974665" y="1045065"/>
            <a:chExt cx="995940" cy="995940"/>
          </a:xfrm>
        </p:grpSpPr>
        <p:sp>
          <p:nvSpPr>
            <p:cNvPr id="14" name="流程图: 联系 13"/>
            <p:cNvSpPr/>
            <p:nvPr/>
          </p:nvSpPr>
          <p:spPr>
            <a:xfrm>
              <a:off x="4974665" y="1045065"/>
              <a:ext cx="995940" cy="99594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椭圆 11"/>
            <p:cNvSpPr/>
            <p:nvPr/>
          </p:nvSpPr>
          <p:spPr>
            <a:xfrm>
              <a:off x="5021092" y="1091492"/>
              <a:ext cx="903086" cy="9030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p>
          </p:txBody>
        </p:sp>
      </p:grpSp>
      <p:grpSp>
        <p:nvGrpSpPr>
          <p:cNvPr id="16" name="组合 15"/>
          <p:cNvGrpSpPr/>
          <p:nvPr/>
        </p:nvGrpSpPr>
        <p:grpSpPr>
          <a:xfrm>
            <a:off x="3921686" y="3173902"/>
            <a:ext cx="995940" cy="995940"/>
            <a:chOff x="4974665" y="1045065"/>
            <a:chExt cx="995940" cy="995940"/>
          </a:xfrm>
        </p:grpSpPr>
        <p:sp>
          <p:nvSpPr>
            <p:cNvPr id="17" name="流程图: 联系 16"/>
            <p:cNvSpPr/>
            <p:nvPr/>
          </p:nvSpPr>
          <p:spPr>
            <a:xfrm>
              <a:off x="4974665" y="1045065"/>
              <a:ext cx="995940" cy="99594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5021092" y="1091492"/>
              <a:ext cx="903086" cy="9030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p>
          </p:txBody>
        </p:sp>
      </p:grpSp>
      <p:grpSp>
        <p:nvGrpSpPr>
          <p:cNvPr id="19" name="组合 18"/>
          <p:cNvGrpSpPr/>
          <p:nvPr/>
        </p:nvGrpSpPr>
        <p:grpSpPr>
          <a:xfrm>
            <a:off x="3921686" y="4959840"/>
            <a:ext cx="995940" cy="995940"/>
            <a:chOff x="4974665" y="1045065"/>
            <a:chExt cx="995940" cy="995940"/>
          </a:xfrm>
        </p:grpSpPr>
        <p:sp>
          <p:nvSpPr>
            <p:cNvPr id="20" name="流程图: 联系 19"/>
            <p:cNvSpPr/>
            <p:nvPr/>
          </p:nvSpPr>
          <p:spPr>
            <a:xfrm>
              <a:off x="4974665" y="1045065"/>
              <a:ext cx="995940" cy="99594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5021092" y="1091492"/>
              <a:ext cx="903086" cy="9030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p>
          </p:txBody>
        </p:sp>
      </p:grpSp>
      <p:sp>
        <p:nvSpPr>
          <p:cNvPr id="22" name="Freeform 147"/>
          <p:cNvSpPr>
            <a:spLocks noEditPoints="1"/>
          </p:cNvSpPr>
          <p:nvPr/>
        </p:nvSpPr>
        <p:spPr bwMode="auto">
          <a:xfrm>
            <a:off x="4215537" y="5257204"/>
            <a:ext cx="377156" cy="388700"/>
          </a:xfrm>
          <a:custGeom>
            <a:avLst/>
            <a:gdLst>
              <a:gd name="T0" fmla="*/ 108 w 124"/>
              <a:gd name="T1" fmla="*/ 0 h 128"/>
              <a:gd name="T2" fmla="*/ 16 w 124"/>
              <a:gd name="T3" fmla="*/ 0 h 128"/>
              <a:gd name="T4" fmla="*/ 0 w 124"/>
              <a:gd name="T5" fmla="*/ 16 h 128"/>
              <a:gd name="T6" fmla="*/ 0 w 124"/>
              <a:gd name="T7" fmla="*/ 88 h 128"/>
              <a:gd name="T8" fmla="*/ 16 w 124"/>
              <a:gd name="T9" fmla="*/ 104 h 128"/>
              <a:gd name="T10" fmla="*/ 48 w 124"/>
              <a:gd name="T11" fmla="*/ 104 h 128"/>
              <a:gd name="T12" fmla="*/ 48 w 124"/>
              <a:gd name="T13" fmla="*/ 120 h 128"/>
              <a:gd name="T14" fmla="*/ 40 w 124"/>
              <a:gd name="T15" fmla="*/ 120 h 128"/>
              <a:gd name="T16" fmla="*/ 36 w 124"/>
              <a:gd name="T17" fmla="*/ 124 h 128"/>
              <a:gd name="T18" fmla="*/ 40 w 124"/>
              <a:gd name="T19" fmla="*/ 128 h 128"/>
              <a:gd name="T20" fmla="*/ 88 w 124"/>
              <a:gd name="T21" fmla="*/ 128 h 128"/>
              <a:gd name="T22" fmla="*/ 92 w 124"/>
              <a:gd name="T23" fmla="*/ 124 h 128"/>
              <a:gd name="T24" fmla="*/ 88 w 124"/>
              <a:gd name="T25" fmla="*/ 120 h 128"/>
              <a:gd name="T26" fmla="*/ 80 w 124"/>
              <a:gd name="T27" fmla="*/ 120 h 128"/>
              <a:gd name="T28" fmla="*/ 80 w 124"/>
              <a:gd name="T29" fmla="*/ 104 h 128"/>
              <a:gd name="T30" fmla="*/ 108 w 124"/>
              <a:gd name="T31" fmla="*/ 104 h 128"/>
              <a:gd name="T32" fmla="*/ 124 w 124"/>
              <a:gd name="T33" fmla="*/ 88 h 128"/>
              <a:gd name="T34" fmla="*/ 124 w 124"/>
              <a:gd name="T35" fmla="*/ 16 h 128"/>
              <a:gd name="T36" fmla="*/ 108 w 124"/>
              <a:gd name="T37" fmla="*/ 0 h 128"/>
              <a:gd name="T38" fmla="*/ 72 w 124"/>
              <a:gd name="T39" fmla="*/ 120 h 128"/>
              <a:gd name="T40" fmla="*/ 56 w 124"/>
              <a:gd name="T41" fmla="*/ 120 h 128"/>
              <a:gd name="T42" fmla="*/ 56 w 124"/>
              <a:gd name="T43" fmla="*/ 104 h 128"/>
              <a:gd name="T44" fmla="*/ 72 w 124"/>
              <a:gd name="T45" fmla="*/ 104 h 128"/>
              <a:gd name="T46" fmla="*/ 72 w 124"/>
              <a:gd name="T47" fmla="*/ 120 h 128"/>
              <a:gd name="T48" fmla="*/ 116 w 124"/>
              <a:gd name="T49" fmla="*/ 88 h 128"/>
              <a:gd name="T50" fmla="*/ 108 w 124"/>
              <a:gd name="T51" fmla="*/ 96 h 128"/>
              <a:gd name="T52" fmla="*/ 16 w 124"/>
              <a:gd name="T53" fmla="*/ 96 h 128"/>
              <a:gd name="T54" fmla="*/ 8 w 124"/>
              <a:gd name="T55" fmla="*/ 88 h 128"/>
              <a:gd name="T56" fmla="*/ 8 w 124"/>
              <a:gd name="T57" fmla="*/ 80 h 128"/>
              <a:gd name="T58" fmla="*/ 116 w 124"/>
              <a:gd name="T59" fmla="*/ 80 h 128"/>
              <a:gd name="T60" fmla="*/ 116 w 124"/>
              <a:gd name="T61" fmla="*/ 88 h 128"/>
              <a:gd name="T62" fmla="*/ 116 w 124"/>
              <a:gd name="T63" fmla="*/ 72 h 128"/>
              <a:gd name="T64" fmla="*/ 8 w 124"/>
              <a:gd name="T65" fmla="*/ 72 h 128"/>
              <a:gd name="T66" fmla="*/ 8 w 124"/>
              <a:gd name="T67" fmla="*/ 16 h 128"/>
              <a:gd name="T68" fmla="*/ 16 w 124"/>
              <a:gd name="T69" fmla="*/ 8 h 128"/>
              <a:gd name="T70" fmla="*/ 108 w 124"/>
              <a:gd name="T71" fmla="*/ 8 h 128"/>
              <a:gd name="T72" fmla="*/ 116 w 124"/>
              <a:gd name="T73" fmla="*/ 16 h 128"/>
              <a:gd name="T74" fmla="*/ 116 w 124"/>
              <a:gd name="T7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28">
                <a:moveTo>
                  <a:pt x="108" y="0"/>
                </a:moveTo>
                <a:cubicBezTo>
                  <a:pt x="16" y="0"/>
                  <a:pt x="16" y="0"/>
                  <a:pt x="16" y="0"/>
                </a:cubicBezTo>
                <a:cubicBezTo>
                  <a:pt x="7" y="0"/>
                  <a:pt x="0" y="7"/>
                  <a:pt x="0" y="16"/>
                </a:cubicBezTo>
                <a:cubicBezTo>
                  <a:pt x="0" y="88"/>
                  <a:pt x="0" y="88"/>
                  <a:pt x="0" y="88"/>
                </a:cubicBezTo>
                <a:cubicBezTo>
                  <a:pt x="0" y="97"/>
                  <a:pt x="7" y="104"/>
                  <a:pt x="16" y="104"/>
                </a:cubicBezTo>
                <a:cubicBezTo>
                  <a:pt x="48" y="104"/>
                  <a:pt x="48" y="104"/>
                  <a:pt x="48" y="104"/>
                </a:cubicBezTo>
                <a:cubicBezTo>
                  <a:pt x="48" y="120"/>
                  <a:pt x="48" y="120"/>
                  <a:pt x="48" y="120"/>
                </a:cubicBezTo>
                <a:cubicBezTo>
                  <a:pt x="40" y="120"/>
                  <a:pt x="40" y="120"/>
                  <a:pt x="40" y="120"/>
                </a:cubicBezTo>
                <a:cubicBezTo>
                  <a:pt x="38" y="120"/>
                  <a:pt x="36" y="122"/>
                  <a:pt x="36" y="124"/>
                </a:cubicBezTo>
                <a:cubicBezTo>
                  <a:pt x="36" y="126"/>
                  <a:pt x="38" y="128"/>
                  <a:pt x="40" y="128"/>
                </a:cubicBezTo>
                <a:cubicBezTo>
                  <a:pt x="88" y="128"/>
                  <a:pt x="88" y="128"/>
                  <a:pt x="88" y="128"/>
                </a:cubicBezTo>
                <a:cubicBezTo>
                  <a:pt x="90" y="128"/>
                  <a:pt x="92" y="126"/>
                  <a:pt x="92" y="124"/>
                </a:cubicBezTo>
                <a:cubicBezTo>
                  <a:pt x="92" y="122"/>
                  <a:pt x="90" y="120"/>
                  <a:pt x="88" y="120"/>
                </a:cubicBezTo>
                <a:cubicBezTo>
                  <a:pt x="80" y="120"/>
                  <a:pt x="80" y="120"/>
                  <a:pt x="80" y="120"/>
                </a:cubicBezTo>
                <a:cubicBezTo>
                  <a:pt x="80" y="104"/>
                  <a:pt x="80" y="104"/>
                  <a:pt x="80" y="104"/>
                </a:cubicBezTo>
                <a:cubicBezTo>
                  <a:pt x="108" y="104"/>
                  <a:pt x="108" y="104"/>
                  <a:pt x="108" y="104"/>
                </a:cubicBezTo>
                <a:cubicBezTo>
                  <a:pt x="117" y="104"/>
                  <a:pt x="124" y="97"/>
                  <a:pt x="124" y="88"/>
                </a:cubicBezTo>
                <a:cubicBezTo>
                  <a:pt x="124" y="16"/>
                  <a:pt x="124" y="16"/>
                  <a:pt x="124" y="16"/>
                </a:cubicBezTo>
                <a:cubicBezTo>
                  <a:pt x="124" y="7"/>
                  <a:pt x="117" y="0"/>
                  <a:pt x="108" y="0"/>
                </a:cubicBezTo>
                <a:close/>
                <a:moveTo>
                  <a:pt x="72" y="120"/>
                </a:moveTo>
                <a:cubicBezTo>
                  <a:pt x="56" y="120"/>
                  <a:pt x="56" y="120"/>
                  <a:pt x="56" y="120"/>
                </a:cubicBezTo>
                <a:cubicBezTo>
                  <a:pt x="56" y="104"/>
                  <a:pt x="56" y="104"/>
                  <a:pt x="56" y="104"/>
                </a:cubicBezTo>
                <a:cubicBezTo>
                  <a:pt x="72" y="104"/>
                  <a:pt x="72" y="104"/>
                  <a:pt x="72" y="104"/>
                </a:cubicBezTo>
                <a:lnTo>
                  <a:pt x="72" y="120"/>
                </a:lnTo>
                <a:close/>
                <a:moveTo>
                  <a:pt x="116" y="88"/>
                </a:moveTo>
                <a:cubicBezTo>
                  <a:pt x="116" y="92"/>
                  <a:pt x="112" y="96"/>
                  <a:pt x="108" y="96"/>
                </a:cubicBezTo>
                <a:cubicBezTo>
                  <a:pt x="16" y="96"/>
                  <a:pt x="16" y="96"/>
                  <a:pt x="16" y="96"/>
                </a:cubicBezTo>
                <a:cubicBezTo>
                  <a:pt x="12" y="96"/>
                  <a:pt x="8" y="92"/>
                  <a:pt x="8" y="88"/>
                </a:cubicBezTo>
                <a:cubicBezTo>
                  <a:pt x="8" y="80"/>
                  <a:pt x="8" y="80"/>
                  <a:pt x="8" y="80"/>
                </a:cubicBezTo>
                <a:cubicBezTo>
                  <a:pt x="116" y="80"/>
                  <a:pt x="116" y="80"/>
                  <a:pt x="116" y="80"/>
                </a:cubicBezTo>
                <a:lnTo>
                  <a:pt x="116" y="88"/>
                </a:lnTo>
                <a:close/>
                <a:moveTo>
                  <a:pt x="116" y="72"/>
                </a:moveTo>
                <a:cubicBezTo>
                  <a:pt x="8" y="72"/>
                  <a:pt x="8" y="72"/>
                  <a:pt x="8" y="72"/>
                </a:cubicBezTo>
                <a:cubicBezTo>
                  <a:pt x="8" y="16"/>
                  <a:pt x="8" y="16"/>
                  <a:pt x="8" y="16"/>
                </a:cubicBezTo>
                <a:cubicBezTo>
                  <a:pt x="8" y="12"/>
                  <a:pt x="12" y="8"/>
                  <a:pt x="16" y="8"/>
                </a:cubicBezTo>
                <a:cubicBezTo>
                  <a:pt x="108" y="8"/>
                  <a:pt x="108" y="8"/>
                  <a:pt x="108" y="8"/>
                </a:cubicBezTo>
                <a:cubicBezTo>
                  <a:pt x="112" y="8"/>
                  <a:pt x="116" y="12"/>
                  <a:pt x="116" y="16"/>
                </a:cubicBezTo>
                <a:lnTo>
                  <a:pt x="116" y="7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48"/>
          <p:cNvSpPr>
            <a:spLocks noEditPoints="1"/>
          </p:cNvSpPr>
          <p:nvPr/>
        </p:nvSpPr>
        <p:spPr bwMode="auto">
          <a:xfrm>
            <a:off x="4279825" y="3477522"/>
            <a:ext cx="279660" cy="388700"/>
          </a:xfrm>
          <a:custGeom>
            <a:avLst/>
            <a:gdLst>
              <a:gd name="T0" fmla="*/ 46 w 92"/>
              <a:gd name="T1" fmla="*/ 116 h 128"/>
              <a:gd name="T2" fmla="*/ 52 w 92"/>
              <a:gd name="T3" fmla="*/ 110 h 128"/>
              <a:gd name="T4" fmla="*/ 46 w 92"/>
              <a:gd name="T5" fmla="*/ 104 h 128"/>
              <a:gd name="T6" fmla="*/ 40 w 92"/>
              <a:gd name="T7" fmla="*/ 110 h 128"/>
              <a:gd name="T8" fmla="*/ 46 w 92"/>
              <a:gd name="T9" fmla="*/ 116 h 128"/>
              <a:gd name="T10" fmla="*/ 76 w 92"/>
              <a:gd name="T11" fmla="*/ 0 h 128"/>
              <a:gd name="T12" fmla="*/ 16 w 92"/>
              <a:gd name="T13" fmla="*/ 0 h 128"/>
              <a:gd name="T14" fmla="*/ 0 w 92"/>
              <a:gd name="T15" fmla="*/ 16 h 128"/>
              <a:gd name="T16" fmla="*/ 0 w 92"/>
              <a:gd name="T17" fmla="*/ 112 h 128"/>
              <a:gd name="T18" fmla="*/ 16 w 92"/>
              <a:gd name="T19" fmla="*/ 128 h 128"/>
              <a:gd name="T20" fmla="*/ 76 w 92"/>
              <a:gd name="T21" fmla="*/ 128 h 128"/>
              <a:gd name="T22" fmla="*/ 92 w 92"/>
              <a:gd name="T23" fmla="*/ 112 h 128"/>
              <a:gd name="T24" fmla="*/ 92 w 92"/>
              <a:gd name="T25" fmla="*/ 16 h 128"/>
              <a:gd name="T26" fmla="*/ 76 w 92"/>
              <a:gd name="T27" fmla="*/ 0 h 128"/>
              <a:gd name="T28" fmla="*/ 84 w 92"/>
              <a:gd name="T29" fmla="*/ 112 h 128"/>
              <a:gd name="T30" fmla="*/ 76 w 92"/>
              <a:gd name="T31" fmla="*/ 120 h 128"/>
              <a:gd name="T32" fmla="*/ 16 w 92"/>
              <a:gd name="T33" fmla="*/ 120 h 128"/>
              <a:gd name="T34" fmla="*/ 8 w 92"/>
              <a:gd name="T35" fmla="*/ 112 h 128"/>
              <a:gd name="T36" fmla="*/ 8 w 92"/>
              <a:gd name="T37" fmla="*/ 100 h 128"/>
              <a:gd name="T38" fmla="*/ 84 w 92"/>
              <a:gd name="T39" fmla="*/ 100 h 128"/>
              <a:gd name="T40" fmla="*/ 84 w 92"/>
              <a:gd name="T41" fmla="*/ 112 h 128"/>
              <a:gd name="T42" fmla="*/ 84 w 92"/>
              <a:gd name="T43" fmla="*/ 92 h 128"/>
              <a:gd name="T44" fmla="*/ 8 w 92"/>
              <a:gd name="T45" fmla="*/ 92 h 128"/>
              <a:gd name="T46" fmla="*/ 8 w 92"/>
              <a:gd name="T47" fmla="*/ 28 h 128"/>
              <a:gd name="T48" fmla="*/ 84 w 92"/>
              <a:gd name="T49" fmla="*/ 28 h 128"/>
              <a:gd name="T50" fmla="*/ 84 w 92"/>
              <a:gd name="T51" fmla="*/ 92 h 128"/>
              <a:gd name="T52" fmla="*/ 84 w 92"/>
              <a:gd name="T53" fmla="*/ 20 h 128"/>
              <a:gd name="T54" fmla="*/ 8 w 92"/>
              <a:gd name="T55" fmla="*/ 20 h 128"/>
              <a:gd name="T56" fmla="*/ 8 w 92"/>
              <a:gd name="T57" fmla="*/ 16 h 128"/>
              <a:gd name="T58" fmla="*/ 16 w 92"/>
              <a:gd name="T59" fmla="*/ 8 h 128"/>
              <a:gd name="T60" fmla="*/ 76 w 92"/>
              <a:gd name="T61" fmla="*/ 8 h 128"/>
              <a:gd name="T62" fmla="*/ 84 w 92"/>
              <a:gd name="T63" fmla="*/ 16 h 128"/>
              <a:gd name="T64" fmla="*/ 84 w 92"/>
              <a:gd name="T65"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2" h="128">
                <a:moveTo>
                  <a:pt x="46" y="116"/>
                </a:moveTo>
                <a:cubicBezTo>
                  <a:pt x="49" y="116"/>
                  <a:pt x="52" y="113"/>
                  <a:pt x="52" y="110"/>
                </a:cubicBezTo>
                <a:cubicBezTo>
                  <a:pt x="52" y="107"/>
                  <a:pt x="49" y="104"/>
                  <a:pt x="46" y="104"/>
                </a:cubicBezTo>
                <a:cubicBezTo>
                  <a:pt x="43" y="104"/>
                  <a:pt x="40" y="107"/>
                  <a:pt x="40" y="110"/>
                </a:cubicBezTo>
                <a:cubicBezTo>
                  <a:pt x="40" y="113"/>
                  <a:pt x="43" y="116"/>
                  <a:pt x="46" y="116"/>
                </a:cubicBezTo>
                <a:close/>
                <a:moveTo>
                  <a:pt x="76" y="0"/>
                </a:moveTo>
                <a:cubicBezTo>
                  <a:pt x="16" y="0"/>
                  <a:pt x="16" y="0"/>
                  <a:pt x="16" y="0"/>
                </a:cubicBezTo>
                <a:cubicBezTo>
                  <a:pt x="7" y="0"/>
                  <a:pt x="0" y="7"/>
                  <a:pt x="0" y="16"/>
                </a:cubicBezTo>
                <a:cubicBezTo>
                  <a:pt x="0" y="112"/>
                  <a:pt x="0" y="112"/>
                  <a:pt x="0" y="112"/>
                </a:cubicBezTo>
                <a:cubicBezTo>
                  <a:pt x="0" y="121"/>
                  <a:pt x="7" y="128"/>
                  <a:pt x="16" y="128"/>
                </a:cubicBezTo>
                <a:cubicBezTo>
                  <a:pt x="76" y="128"/>
                  <a:pt x="76" y="128"/>
                  <a:pt x="76" y="128"/>
                </a:cubicBezTo>
                <a:cubicBezTo>
                  <a:pt x="85" y="128"/>
                  <a:pt x="92" y="121"/>
                  <a:pt x="92" y="112"/>
                </a:cubicBezTo>
                <a:cubicBezTo>
                  <a:pt x="92" y="16"/>
                  <a:pt x="92" y="16"/>
                  <a:pt x="92" y="16"/>
                </a:cubicBezTo>
                <a:cubicBezTo>
                  <a:pt x="92" y="7"/>
                  <a:pt x="85" y="0"/>
                  <a:pt x="76" y="0"/>
                </a:cubicBezTo>
                <a:close/>
                <a:moveTo>
                  <a:pt x="84" y="112"/>
                </a:moveTo>
                <a:cubicBezTo>
                  <a:pt x="84" y="116"/>
                  <a:pt x="80" y="120"/>
                  <a:pt x="76" y="120"/>
                </a:cubicBezTo>
                <a:cubicBezTo>
                  <a:pt x="16" y="120"/>
                  <a:pt x="16" y="120"/>
                  <a:pt x="16" y="120"/>
                </a:cubicBezTo>
                <a:cubicBezTo>
                  <a:pt x="12" y="120"/>
                  <a:pt x="8" y="116"/>
                  <a:pt x="8" y="112"/>
                </a:cubicBezTo>
                <a:cubicBezTo>
                  <a:pt x="8" y="100"/>
                  <a:pt x="8" y="100"/>
                  <a:pt x="8" y="100"/>
                </a:cubicBezTo>
                <a:cubicBezTo>
                  <a:pt x="84" y="100"/>
                  <a:pt x="84" y="100"/>
                  <a:pt x="84" y="100"/>
                </a:cubicBezTo>
                <a:lnTo>
                  <a:pt x="84" y="112"/>
                </a:lnTo>
                <a:close/>
                <a:moveTo>
                  <a:pt x="84" y="92"/>
                </a:moveTo>
                <a:cubicBezTo>
                  <a:pt x="8" y="92"/>
                  <a:pt x="8" y="92"/>
                  <a:pt x="8" y="92"/>
                </a:cubicBezTo>
                <a:cubicBezTo>
                  <a:pt x="8" y="28"/>
                  <a:pt x="8" y="28"/>
                  <a:pt x="8" y="28"/>
                </a:cubicBezTo>
                <a:cubicBezTo>
                  <a:pt x="84" y="28"/>
                  <a:pt x="84" y="28"/>
                  <a:pt x="84" y="28"/>
                </a:cubicBezTo>
                <a:lnTo>
                  <a:pt x="84" y="92"/>
                </a:lnTo>
                <a:close/>
                <a:moveTo>
                  <a:pt x="84" y="20"/>
                </a:moveTo>
                <a:cubicBezTo>
                  <a:pt x="8" y="20"/>
                  <a:pt x="8" y="20"/>
                  <a:pt x="8" y="20"/>
                </a:cubicBezTo>
                <a:cubicBezTo>
                  <a:pt x="8" y="16"/>
                  <a:pt x="8" y="16"/>
                  <a:pt x="8" y="16"/>
                </a:cubicBezTo>
                <a:cubicBezTo>
                  <a:pt x="8" y="12"/>
                  <a:pt x="12" y="8"/>
                  <a:pt x="16" y="8"/>
                </a:cubicBezTo>
                <a:cubicBezTo>
                  <a:pt x="76" y="8"/>
                  <a:pt x="76" y="8"/>
                  <a:pt x="76" y="8"/>
                </a:cubicBezTo>
                <a:cubicBezTo>
                  <a:pt x="80" y="8"/>
                  <a:pt x="84" y="12"/>
                  <a:pt x="84" y="16"/>
                </a:cubicBezTo>
                <a:lnTo>
                  <a:pt x="84" y="2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49"/>
          <p:cNvSpPr>
            <a:spLocks noEditPoints="1"/>
          </p:cNvSpPr>
          <p:nvPr/>
        </p:nvSpPr>
        <p:spPr bwMode="auto">
          <a:xfrm>
            <a:off x="4310614" y="1685329"/>
            <a:ext cx="218084" cy="388700"/>
          </a:xfrm>
          <a:custGeom>
            <a:avLst/>
            <a:gdLst>
              <a:gd name="T0" fmla="*/ 36 w 72"/>
              <a:gd name="T1" fmla="*/ 112 h 128"/>
              <a:gd name="T2" fmla="*/ 44 w 72"/>
              <a:gd name="T3" fmla="*/ 104 h 128"/>
              <a:gd name="T4" fmla="*/ 36 w 72"/>
              <a:gd name="T5" fmla="*/ 96 h 128"/>
              <a:gd name="T6" fmla="*/ 28 w 72"/>
              <a:gd name="T7" fmla="*/ 104 h 128"/>
              <a:gd name="T8" fmla="*/ 36 w 72"/>
              <a:gd name="T9" fmla="*/ 112 h 128"/>
              <a:gd name="T10" fmla="*/ 56 w 72"/>
              <a:gd name="T11" fmla="*/ 0 h 128"/>
              <a:gd name="T12" fmla="*/ 16 w 72"/>
              <a:gd name="T13" fmla="*/ 0 h 128"/>
              <a:gd name="T14" fmla="*/ 0 w 72"/>
              <a:gd name="T15" fmla="*/ 16 h 128"/>
              <a:gd name="T16" fmla="*/ 0 w 72"/>
              <a:gd name="T17" fmla="*/ 112 h 128"/>
              <a:gd name="T18" fmla="*/ 16 w 72"/>
              <a:gd name="T19" fmla="*/ 128 h 128"/>
              <a:gd name="T20" fmla="*/ 56 w 72"/>
              <a:gd name="T21" fmla="*/ 128 h 128"/>
              <a:gd name="T22" fmla="*/ 72 w 72"/>
              <a:gd name="T23" fmla="*/ 112 h 128"/>
              <a:gd name="T24" fmla="*/ 72 w 72"/>
              <a:gd name="T25" fmla="*/ 16 h 128"/>
              <a:gd name="T26" fmla="*/ 56 w 72"/>
              <a:gd name="T27" fmla="*/ 0 h 128"/>
              <a:gd name="T28" fmla="*/ 64 w 72"/>
              <a:gd name="T29" fmla="*/ 112 h 128"/>
              <a:gd name="T30" fmla="*/ 56 w 72"/>
              <a:gd name="T31" fmla="*/ 120 h 128"/>
              <a:gd name="T32" fmla="*/ 16 w 72"/>
              <a:gd name="T33" fmla="*/ 120 h 128"/>
              <a:gd name="T34" fmla="*/ 8 w 72"/>
              <a:gd name="T35" fmla="*/ 112 h 128"/>
              <a:gd name="T36" fmla="*/ 8 w 72"/>
              <a:gd name="T37" fmla="*/ 88 h 128"/>
              <a:gd name="T38" fmla="*/ 64 w 72"/>
              <a:gd name="T39" fmla="*/ 88 h 128"/>
              <a:gd name="T40" fmla="*/ 64 w 72"/>
              <a:gd name="T41" fmla="*/ 112 h 128"/>
              <a:gd name="T42" fmla="*/ 64 w 72"/>
              <a:gd name="T43" fmla="*/ 80 h 128"/>
              <a:gd name="T44" fmla="*/ 8 w 72"/>
              <a:gd name="T45" fmla="*/ 80 h 128"/>
              <a:gd name="T46" fmla="*/ 8 w 72"/>
              <a:gd name="T47" fmla="*/ 28 h 128"/>
              <a:gd name="T48" fmla="*/ 64 w 72"/>
              <a:gd name="T49" fmla="*/ 28 h 128"/>
              <a:gd name="T50" fmla="*/ 64 w 72"/>
              <a:gd name="T51" fmla="*/ 80 h 128"/>
              <a:gd name="T52" fmla="*/ 64 w 72"/>
              <a:gd name="T53" fmla="*/ 20 h 128"/>
              <a:gd name="T54" fmla="*/ 8 w 72"/>
              <a:gd name="T55" fmla="*/ 20 h 128"/>
              <a:gd name="T56" fmla="*/ 8 w 72"/>
              <a:gd name="T57" fmla="*/ 16 h 128"/>
              <a:gd name="T58" fmla="*/ 16 w 72"/>
              <a:gd name="T59" fmla="*/ 8 h 128"/>
              <a:gd name="T60" fmla="*/ 56 w 72"/>
              <a:gd name="T61" fmla="*/ 8 h 128"/>
              <a:gd name="T62" fmla="*/ 64 w 72"/>
              <a:gd name="T63" fmla="*/ 16 h 128"/>
              <a:gd name="T64" fmla="*/ 64 w 72"/>
              <a:gd name="T65"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28">
                <a:moveTo>
                  <a:pt x="36" y="112"/>
                </a:moveTo>
                <a:cubicBezTo>
                  <a:pt x="40" y="112"/>
                  <a:pt x="44" y="108"/>
                  <a:pt x="44" y="104"/>
                </a:cubicBezTo>
                <a:cubicBezTo>
                  <a:pt x="44" y="100"/>
                  <a:pt x="40" y="96"/>
                  <a:pt x="36" y="96"/>
                </a:cubicBezTo>
                <a:cubicBezTo>
                  <a:pt x="32" y="96"/>
                  <a:pt x="28" y="100"/>
                  <a:pt x="28" y="104"/>
                </a:cubicBezTo>
                <a:cubicBezTo>
                  <a:pt x="28" y="108"/>
                  <a:pt x="32" y="112"/>
                  <a:pt x="36" y="112"/>
                </a:cubicBezTo>
                <a:close/>
                <a:moveTo>
                  <a:pt x="56" y="0"/>
                </a:moveTo>
                <a:cubicBezTo>
                  <a:pt x="16" y="0"/>
                  <a:pt x="16" y="0"/>
                  <a:pt x="16" y="0"/>
                </a:cubicBezTo>
                <a:cubicBezTo>
                  <a:pt x="7" y="0"/>
                  <a:pt x="0" y="7"/>
                  <a:pt x="0" y="16"/>
                </a:cubicBezTo>
                <a:cubicBezTo>
                  <a:pt x="0" y="112"/>
                  <a:pt x="0" y="112"/>
                  <a:pt x="0" y="112"/>
                </a:cubicBezTo>
                <a:cubicBezTo>
                  <a:pt x="0" y="121"/>
                  <a:pt x="7" y="128"/>
                  <a:pt x="16" y="128"/>
                </a:cubicBezTo>
                <a:cubicBezTo>
                  <a:pt x="56" y="128"/>
                  <a:pt x="56" y="128"/>
                  <a:pt x="56" y="128"/>
                </a:cubicBezTo>
                <a:cubicBezTo>
                  <a:pt x="65" y="128"/>
                  <a:pt x="72" y="121"/>
                  <a:pt x="72" y="112"/>
                </a:cubicBezTo>
                <a:cubicBezTo>
                  <a:pt x="72" y="16"/>
                  <a:pt x="72" y="16"/>
                  <a:pt x="72" y="16"/>
                </a:cubicBezTo>
                <a:cubicBezTo>
                  <a:pt x="72" y="7"/>
                  <a:pt x="65" y="0"/>
                  <a:pt x="56" y="0"/>
                </a:cubicBezTo>
                <a:close/>
                <a:moveTo>
                  <a:pt x="64" y="112"/>
                </a:moveTo>
                <a:cubicBezTo>
                  <a:pt x="64" y="116"/>
                  <a:pt x="60" y="120"/>
                  <a:pt x="56" y="120"/>
                </a:cubicBezTo>
                <a:cubicBezTo>
                  <a:pt x="16" y="120"/>
                  <a:pt x="16" y="120"/>
                  <a:pt x="16" y="120"/>
                </a:cubicBezTo>
                <a:cubicBezTo>
                  <a:pt x="12" y="120"/>
                  <a:pt x="8" y="116"/>
                  <a:pt x="8" y="112"/>
                </a:cubicBezTo>
                <a:cubicBezTo>
                  <a:pt x="8" y="88"/>
                  <a:pt x="8" y="88"/>
                  <a:pt x="8" y="88"/>
                </a:cubicBezTo>
                <a:cubicBezTo>
                  <a:pt x="64" y="88"/>
                  <a:pt x="64" y="88"/>
                  <a:pt x="64" y="88"/>
                </a:cubicBezTo>
                <a:lnTo>
                  <a:pt x="64" y="112"/>
                </a:lnTo>
                <a:close/>
                <a:moveTo>
                  <a:pt x="64" y="80"/>
                </a:moveTo>
                <a:cubicBezTo>
                  <a:pt x="8" y="80"/>
                  <a:pt x="8" y="80"/>
                  <a:pt x="8" y="80"/>
                </a:cubicBezTo>
                <a:cubicBezTo>
                  <a:pt x="8" y="28"/>
                  <a:pt x="8" y="28"/>
                  <a:pt x="8" y="28"/>
                </a:cubicBezTo>
                <a:cubicBezTo>
                  <a:pt x="64" y="28"/>
                  <a:pt x="64" y="28"/>
                  <a:pt x="64" y="28"/>
                </a:cubicBezTo>
                <a:lnTo>
                  <a:pt x="64" y="80"/>
                </a:lnTo>
                <a:close/>
                <a:moveTo>
                  <a:pt x="64" y="20"/>
                </a:moveTo>
                <a:cubicBezTo>
                  <a:pt x="8" y="20"/>
                  <a:pt x="8" y="20"/>
                  <a:pt x="8" y="20"/>
                </a:cubicBezTo>
                <a:cubicBezTo>
                  <a:pt x="8" y="16"/>
                  <a:pt x="8" y="16"/>
                  <a:pt x="8" y="16"/>
                </a:cubicBezTo>
                <a:cubicBezTo>
                  <a:pt x="8" y="12"/>
                  <a:pt x="12" y="8"/>
                  <a:pt x="16" y="8"/>
                </a:cubicBezTo>
                <a:cubicBezTo>
                  <a:pt x="56" y="8"/>
                  <a:pt x="56" y="8"/>
                  <a:pt x="56" y="8"/>
                </a:cubicBezTo>
                <a:cubicBezTo>
                  <a:pt x="60" y="8"/>
                  <a:pt x="64" y="12"/>
                  <a:pt x="64" y="16"/>
                </a:cubicBezTo>
                <a:lnTo>
                  <a:pt x="64" y="2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矩形 24"/>
          <p:cNvSpPr/>
          <p:nvPr/>
        </p:nvSpPr>
        <p:spPr>
          <a:xfrm>
            <a:off x="5260126" y="1457081"/>
            <a:ext cx="4493473" cy="923330"/>
          </a:xfrm>
          <a:prstGeom prst="rect">
            <a:avLst/>
          </a:prstGeom>
        </p:spPr>
        <p:txBody>
          <a:bodyPr wrap="square">
            <a:spAutoFit/>
          </a:bodyPr>
          <a:lstStyle/>
          <a:p>
            <a:r>
              <a:rPr lang="en-US" altLang="zh-CN" dirty="0" err="1" smtClean="0">
                <a:solidFill>
                  <a:schemeClr val="accent2"/>
                </a:solidFill>
              </a:rPr>
              <a:t>iPSCs</a:t>
            </a:r>
            <a:r>
              <a:rPr lang="en-US" altLang="zh-CN" dirty="0" smtClean="0">
                <a:solidFill>
                  <a:schemeClr val="accent2"/>
                </a:solidFill>
              </a:rPr>
              <a:t> </a:t>
            </a:r>
            <a:r>
              <a:rPr lang="en-US" altLang="zh-CN" dirty="0">
                <a:solidFill>
                  <a:schemeClr val="accent2"/>
                </a:solidFill>
              </a:rPr>
              <a:t>are similar to </a:t>
            </a:r>
            <a:r>
              <a:rPr lang="en-US" altLang="zh-CN" dirty="0" smtClean="0">
                <a:solidFill>
                  <a:schemeClr val="accent2"/>
                </a:solidFill>
              </a:rPr>
              <a:t>ESCs in </a:t>
            </a:r>
            <a:r>
              <a:rPr lang="en-US" altLang="zh-CN" dirty="0">
                <a:solidFill>
                  <a:schemeClr val="accent2"/>
                </a:solidFill>
              </a:rPr>
              <a:t>morphology, proliferation and the ability to differentiate into all tissue types of the body. </a:t>
            </a:r>
          </a:p>
        </p:txBody>
      </p:sp>
      <p:sp>
        <p:nvSpPr>
          <p:cNvPr id="29" name="矩形 28"/>
          <p:cNvSpPr/>
          <p:nvPr/>
        </p:nvSpPr>
        <p:spPr>
          <a:xfrm>
            <a:off x="5260127" y="3058081"/>
            <a:ext cx="4493472" cy="1200329"/>
          </a:xfrm>
          <a:prstGeom prst="rect">
            <a:avLst/>
          </a:prstGeom>
        </p:spPr>
        <p:txBody>
          <a:bodyPr wrap="square">
            <a:spAutoFit/>
          </a:bodyPr>
          <a:lstStyle/>
          <a:p>
            <a:r>
              <a:rPr lang="en-US" altLang="zh-CN" dirty="0" smtClean="0">
                <a:solidFill>
                  <a:schemeClr val="accent2"/>
                </a:solidFill>
              </a:rPr>
              <a:t>Human </a:t>
            </a:r>
            <a:r>
              <a:rPr lang="en-US" altLang="zh-CN" dirty="0" err="1" smtClean="0">
                <a:solidFill>
                  <a:schemeClr val="accent2"/>
                </a:solidFill>
              </a:rPr>
              <a:t>iPSCs</a:t>
            </a:r>
            <a:r>
              <a:rPr lang="en-US" altLang="zh-CN" dirty="0" smtClean="0">
                <a:solidFill>
                  <a:schemeClr val="accent2"/>
                </a:solidFill>
              </a:rPr>
              <a:t> have a distinct advantage over ESCs as they exhibit key properties of ESCs without the ethical dilemma of embryo destruction.</a:t>
            </a:r>
            <a:endParaRPr lang="zh-CN" altLang="en-US" dirty="0">
              <a:solidFill>
                <a:schemeClr val="accent2"/>
              </a:solidFill>
            </a:endParaRPr>
          </a:p>
        </p:txBody>
      </p:sp>
      <p:sp>
        <p:nvSpPr>
          <p:cNvPr id="32" name="矩形 31"/>
          <p:cNvSpPr/>
          <p:nvPr/>
        </p:nvSpPr>
        <p:spPr>
          <a:xfrm>
            <a:off x="5260126" y="4749792"/>
            <a:ext cx="4744486" cy="1477328"/>
          </a:xfrm>
          <a:prstGeom prst="rect">
            <a:avLst/>
          </a:prstGeom>
        </p:spPr>
        <p:txBody>
          <a:bodyPr wrap="square">
            <a:spAutoFit/>
          </a:bodyPr>
          <a:lstStyle/>
          <a:p>
            <a:r>
              <a:rPr lang="en-US" altLang="zh-CN" dirty="0">
                <a:solidFill>
                  <a:schemeClr val="accent2"/>
                </a:solidFill>
              </a:rPr>
              <a:t>The generation of patient-specific </a:t>
            </a:r>
            <a:r>
              <a:rPr lang="en-US" altLang="zh-CN" dirty="0" err="1" smtClean="0">
                <a:solidFill>
                  <a:schemeClr val="accent2"/>
                </a:solidFill>
              </a:rPr>
              <a:t>iPSCs</a:t>
            </a:r>
            <a:r>
              <a:rPr lang="en-US" altLang="zh-CN" dirty="0" smtClean="0">
                <a:solidFill>
                  <a:schemeClr val="accent2"/>
                </a:solidFill>
              </a:rPr>
              <a:t> circumvents the roadblock </a:t>
            </a:r>
            <a:r>
              <a:rPr lang="en-US" altLang="zh-CN" dirty="0">
                <a:solidFill>
                  <a:schemeClr val="accent2"/>
                </a:solidFill>
              </a:rPr>
              <a:t>to personalized regenerative medicine therapies by eliminating the potential for immune rejection of non-autologous transplanted cells.</a:t>
            </a:r>
            <a:endParaRPr lang="zh-CN" altLang="en-US" dirty="0">
              <a:solidFill>
                <a:schemeClr val="accent2"/>
              </a:solidFill>
            </a:endParaRPr>
          </a:p>
        </p:txBody>
      </p:sp>
      <p:pic>
        <p:nvPicPr>
          <p:cNvPr id="5"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9441287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37" fill="hold"/>
                                        <p:tgtEl>
                                          <p:spTgt spid="5"/>
                                        </p:tgtEl>
                                      </p:cBhvr>
                                    </p:cmd>
                                  </p:childTnLst>
                                </p:cTn>
                              </p:par>
                              <p:par>
                                <p:cTn id="7" presetID="14" presetClass="entr" presetSubtype="1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randombar(horizontal)">
                                      <p:cBhvr>
                                        <p:cTn id="9" dur="500"/>
                                        <p:tgtEl>
                                          <p:spTgt spid="2"/>
                                        </p:tgtEl>
                                      </p:cBhvr>
                                    </p:animEffect>
                                  </p:childTnLst>
                                </p:cTn>
                              </p:par>
                              <p:par>
                                <p:cTn id="10" presetID="21" presetClass="entr" presetSubtype="1"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heel(1)">
                                      <p:cBhvr>
                                        <p:cTn id="15" dur="2000"/>
                                        <p:tgtEl>
                                          <p:spTgt spid="24"/>
                                        </p:tgtEl>
                                      </p:cBhvr>
                                    </p:animEffect>
                                  </p:childTnLst>
                                </p:cTn>
                              </p:par>
                              <p:par>
                                <p:cTn id="16" presetID="21" presetClass="entr" presetSubtype="1" fill="hold" nodeType="withEffect">
                                  <p:stCondLst>
                                    <p:cond delay="400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heel(1)">
                                      <p:cBhvr>
                                        <p:cTn id="21" dur="2000"/>
                                        <p:tgtEl>
                                          <p:spTgt spid="23"/>
                                        </p:tgtEl>
                                      </p:cBhvr>
                                    </p:animEffect>
                                  </p:childTnLst>
                                </p:cTn>
                              </p:par>
                              <p:par>
                                <p:cTn id="22" presetID="21" presetClass="entr" presetSubtype="1" fill="hold" nodeType="withEffect">
                                  <p:stCondLst>
                                    <p:cond delay="6000"/>
                                  </p:stCondLst>
                                  <p:childTnLst>
                                    <p:set>
                                      <p:cBhvr>
                                        <p:cTn id="23" dur="1" fill="hold">
                                          <p:stCondLst>
                                            <p:cond delay="0"/>
                                          </p:stCondLst>
                                        </p:cTn>
                                        <p:tgtEl>
                                          <p:spTgt spid="19"/>
                                        </p:tgtEl>
                                        <p:attrNameLst>
                                          <p:attrName>style.visibility</p:attrName>
                                        </p:attrNameLst>
                                      </p:cBhvr>
                                      <p:to>
                                        <p:strVal val="visible"/>
                                      </p:to>
                                    </p:set>
                                    <p:animEffect transition="in" filter="wheel(1)">
                                      <p:cBhvr>
                                        <p:cTn id="24" dur="2000"/>
                                        <p:tgtEl>
                                          <p:spTgt spid="19"/>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heel(1)">
                                      <p:cBhvr>
                                        <p:cTn id="27" dur="2000"/>
                                        <p:tgtEl>
                                          <p:spTgt spid="22"/>
                                        </p:tgtEl>
                                      </p:cBhvr>
                                    </p:animEffect>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2000" fill="hold"/>
                                        <p:tgtEl>
                                          <p:spTgt spid="25"/>
                                        </p:tgtEl>
                                        <p:attrNameLst>
                                          <p:attrName>ppt_x</p:attrName>
                                        </p:attrNameLst>
                                      </p:cBhvr>
                                      <p:tavLst>
                                        <p:tav tm="0">
                                          <p:val>
                                            <p:strVal val="1+#ppt_w/2"/>
                                          </p:val>
                                        </p:tav>
                                        <p:tav tm="100000">
                                          <p:val>
                                            <p:strVal val="#ppt_x"/>
                                          </p:val>
                                        </p:tav>
                                      </p:tavLst>
                                    </p:anim>
                                    <p:anim calcmode="lin" valueType="num">
                                      <p:cBhvr additive="base">
                                        <p:cTn id="31" dur="2000" fill="hold"/>
                                        <p:tgtEl>
                                          <p:spTgt spid="25"/>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40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2000" fill="hold"/>
                                        <p:tgtEl>
                                          <p:spTgt spid="29"/>
                                        </p:tgtEl>
                                        <p:attrNameLst>
                                          <p:attrName>ppt_x</p:attrName>
                                        </p:attrNameLst>
                                      </p:cBhvr>
                                      <p:tavLst>
                                        <p:tav tm="0">
                                          <p:val>
                                            <p:strVal val="1+#ppt_w/2"/>
                                          </p:val>
                                        </p:tav>
                                        <p:tav tm="100000">
                                          <p:val>
                                            <p:strVal val="#ppt_x"/>
                                          </p:val>
                                        </p:tav>
                                      </p:tavLst>
                                    </p:anim>
                                    <p:anim calcmode="lin" valueType="num">
                                      <p:cBhvr additive="base">
                                        <p:cTn id="35" dur="2000" fill="hold"/>
                                        <p:tgtEl>
                                          <p:spTgt spid="2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60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2000" fill="hold"/>
                                        <p:tgtEl>
                                          <p:spTgt spid="32"/>
                                        </p:tgtEl>
                                        <p:attrNameLst>
                                          <p:attrName>ppt_x</p:attrName>
                                        </p:attrNameLst>
                                      </p:cBhvr>
                                      <p:tavLst>
                                        <p:tav tm="0">
                                          <p:val>
                                            <p:strVal val="1+#ppt_w/2"/>
                                          </p:val>
                                        </p:tav>
                                        <p:tav tm="100000">
                                          <p:val>
                                            <p:strVal val="#ppt_x"/>
                                          </p:val>
                                        </p:tav>
                                      </p:tavLst>
                                    </p:anim>
                                    <p:anim calcmode="lin" valueType="num">
                                      <p:cBhvr additive="base">
                                        <p:cTn id="39" dur="2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0" fill="hold" display="0">
                  <p:stCondLst>
                    <p:cond delay="indefinite"/>
                  </p:stCondLst>
                  <p:endCondLst>
                    <p:cond evt="onStopAudio" delay="0">
                      <p:tgtEl>
                        <p:sldTgt/>
                      </p:tgtEl>
                    </p:cond>
                  </p:endCondLst>
                </p:cTn>
                <p:tgtEl>
                  <p:spTgt spid="5"/>
                </p:tgtEl>
              </p:cMediaNode>
            </p:audio>
          </p:childTnLst>
        </p:cTn>
      </p:par>
    </p:tnLst>
    <p:bldLst>
      <p:bldP spid="22" grpId="0" animBg="1"/>
      <p:bldP spid="23" grpId="0" animBg="1"/>
      <p:bldP spid="24" grpId="0" animBg="1"/>
      <p:bldP spid="25" grpId="0"/>
      <p:bldP spid="29"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6" name="组合 5"/>
          <p:cNvGrpSpPr/>
          <p:nvPr/>
        </p:nvGrpSpPr>
        <p:grpSpPr>
          <a:xfrm>
            <a:off x="0" y="2036"/>
            <a:ext cx="6891130" cy="1171070"/>
            <a:chOff x="0" y="2036"/>
            <a:chExt cx="6891130" cy="1171070"/>
          </a:xfrm>
        </p:grpSpPr>
        <p:sp>
          <p:nvSpPr>
            <p:cNvPr id="3" name="矩形 2"/>
            <p:cNvSpPr/>
            <p:nvPr/>
          </p:nvSpPr>
          <p:spPr>
            <a:xfrm>
              <a:off x="878680" y="268190"/>
              <a:ext cx="6012450" cy="523220"/>
            </a:xfrm>
            <a:prstGeom prst="rect">
              <a:avLst/>
            </a:prstGeom>
          </p:spPr>
          <p:txBody>
            <a:bodyPr wrap="square">
              <a:spAutoFit/>
            </a:bodyPr>
            <a:lstStyle/>
            <a:p>
              <a:r>
                <a:rPr lang="en-US" altLang="zh-CN" sz="2800" dirty="0" smtClean="0">
                  <a:solidFill>
                    <a:schemeClr val="bg1"/>
                  </a:solidFill>
                </a:rPr>
                <a:t>Uses of </a:t>
              </a:r>
              <a:r>
                <a:rPr lang="en-US" altLang="zh-CN" sz="2800" dirty="0" err="1" smtClean="0">
                  <a:solidFill>
                    <a:schemeClr val="bg1"/>
                  </a:solidFill>
                </a:rPr>
                <a:t>iPSC</a:t>
              </a:r>
              <a:r>
                <a:rPr lang="en-US" altLang="zh-CN" sz="2800" dirty="0" smtClean="0">
                  <a:solidFill>
                    <a:schemeClr val="bg1"/>
                  </a:solidFill>
                </a:rPr>
                <a:t> in biomedical research</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3" name="组合 22"/>
          <p:cNvGrpSpPr/>
          <p:nvPr/>
        </p:nvGrpSpPr>
        <p:grpSpPr>
          <a:xfrm>
            <a:off x="1307708" y="4373789"/>
            <a:ext cx="3339896" cy="1088067"/>
            <a:chOff x="1307708" y="4373789"/>
            <a:chExt cx="3339896" cy="1088067"/>
          </a:xfrm>
        </p:grpSpPr>
        <p:sp>
          <p:nvSpPr>
            <p:cNvPr id="21" name="矩形 20"/>
            <p:cNvSpPr/>
            <p:nvPr/>
          </p:nvSpPr>
          <p:spPr>
            <a:xfrm>
              <a:off x="1307708" y="4815525"/>
              <a:ext cx="3339896" cy="646331"/>
            </a:xfrm>
            <a:prstGeom prst="rect">
              <a:avLst/>
            </a:prstGeom>
          </p:spPr>
          <p:txBody>
            <a:bodyPr wrap="square">
              <a:spAutoFit/>
            </a:bodyPr>
            <a:lstStyle/>
            <a:p>
              <a:pPr algn="ctr"/>
              <a:r>
                <a:rPr lang="en-US" altLang="zh-CN" dirty="0" smtClean="0">
                  <a:solidFill>
                    <a:schemeClr val="accent2"/>
                  </a:solidFill>
                </a:rPr>
                <a:t>Basic research into </a:t>
              </a:r>
              <a:r>
                <a:rPr lang="en-US" altLang="zh-CN" dirty="0" err="1" smtClean="0">
                  <a:solidFill>
                    <a:schemeClr val="accent2"/>
                  </a:solidFill>
                </a:rPr>
                <a:t>pluripotency</a:t>
              </a:r>
              <a:r>
                <a:rPr lang="en-US" altLang="zh-CN" dirty="0" smtClean="0">
                  <a:solidFill>
                    <a:schemeClr val="accent2"/>
                  </a:solidFill>
                </a:rPr>
                <a:t> and differentiation.</a:t>
              </a:r>
              <a:endParaRPr lang="zh-CN" altLang="en-US" dirty="0">
                <a:solidFill>
                  <a:schemeClr val="accent2"/>
                </a:solidFill>
              </a:endParaRPr>
            </a:p>
          </p:txBody>
        </p:sp>
        <p:sp>
          <p:nvSpPr>
            <p:cNvPr id="22" name="矩形 21"/>
            <p:cNvSpPr/>
            <p:nvPr/>
          </p:nvSpPr>
          <p:spPr>
            <a:xfrm>
              <a:off x="1708588" y="4373789"/>
              <a:ext cx="2462534" cy="461665"/>
            </a:xfrm>
            <a:prstGeom prst="rect">
              <a:avLst/>
            </a:prstGeom>
          </p:spPr>
          <p:txBody>
            <a:bodyPr wrap="none">
              <a:spAutoFit/>
            </a:bodyPr>
            <a:lstStyle/>
            <a:p>
              <a:pPr algn="ctr" defTabSz="913755" fontAlgn="base">
                <a:spcBef>
                  <a:spcPct val="0"/>
                </a:spcBef>
                <a:spcAft>
                  <a:spcPct val="0"/>
                </a:spcAft>
              </a:pPr>
              <a:r>
                <a:rPr lang="en-US" altLang="zh-CN" sz="2400" b="1" dirty="0" smtClean="0">
                  <a:solidFill>
                    <a:schemeClr val="accent2"/>
                  </a:solidFill>
                </a:rPr>
                <a:t>Basic research </a:t>
              </a:r>
              <a:endParaRPr lang="en-US" altLang="zh-CN" sz="2400" b="1" dirty="0">
                <a:solidFill>
                  <a:schemeClr val="accent2"/>
                </a:solidFill>
              </a:endParaRPr>
            </a:p>
          </p:txBody>
        </p:sp>
      </p:grpSp>
      <p:grpSp>
        <p:nvGrpSpPr>
          <p:cNvPr id="24" name="组合 23"/>
          <p:cNvGrpSpPr/>
          <p:nvPr/>
        </p:nvGrpSpPr>
        <p:grpSpPr>
          <a:xfrm>
            <a:off x="4541588" y="4373789"/>
            <a:ext cx="3264292" cy="1088067"/>
            <a:chOff x="1307708" y="4373789"/>
            <a:chExt cx="3264292" cy="1088067"/>
          </a:xfrm>
        </p:grpSpPr>
        <p:sp>
          <p:nvSpPr>
            <p:cNvPr id="25" name="矩形 24"/>
            <p:cNvSpPr/>
            <p:nvPr/>
          </p:nvSpPr>
          <p:spPr>
            <a:xfrm>
              <a:off x="1307708" y="4815525"/>
              <a:ext cx="3264292" cy="646331"/>
            </a:xfrm>
            <a:prstGeom prst="rect">
              <a:avLst/>
            </a:prstGeom>
          </p:spPr>
          <p:txBody>
            <a:bodyPr wrap="square">
              <a:spAutoFit/>
            </a:bodyPr>
            <a:lstStyle/>
            <a:p>
              <a:pPr algn="ctr"/>
              <a:r>
                <a:rPr lang="en-US" altLang="zh-CN" dirty="0" smtClean="0">
                  <a:solidFill>
                    <a:schemeClr val="accent2"/>
                  </a:solidFill>
                </a:rPr>
                <a:t>Applied research into disease specific model systems.</a:t>
              </a:r>
              <a:endParaRPr lang="zh-CN" altLang="en-US" dirty="0">
                <a:solidFill>
                  <a:schemeClr val="accent2"/>
                </a:solidFill>
              </a:endParaRPr>
            </a:p>
          </p:txBody>
        </p:sp>
        <p:sp>
          <p:nvSpPr>
            <p:cNvPr id="26" name="矩形 25"/>
            <p:cNvSpPr/>
            <p:nvPr/>
          </p:nvSpPr>
          <p:spPr>
            <a:xfrm>
              <a:off x="1559028" y="4373789"/>
              <a:ext cx="2682146" cy="461665"/>
            </a:xfrm>
            <a:prstGeom prst="rect">
              <a:avLst/>
            </a:prstGeom>
          </p:spPr>
          <p:txBody>
            <a:bodyPr wrap="none">
              <a:spAutoFit/>
            </a:bodyPr>
            <a:lstStyle/>
            <a:p>
              <a:pPr algn="ctr" defTabSz="913755" fontAlgn="base">
                <a:spcBef>
                  <a:spcPct val="0"/>
                </a:spcBef>
                <a:spcAft>
                  <a:spcPct val="0"/>
                </a:spcAft>
              </a:pPr>
              <a:r>
                <a:rPr lang="en-US" altLang="zh-CN" sz="2400" b="1" dirty="0" smtClean="0">
                  <a:solidFill>
                    <a:schemeClr val="accent2"/>
                  </a:solidFill>
                </a:rPr>
                <a:t>Applied research</a:t>
              </a:r>
              <a:endParaRPr lang="en-US" altLang="zh-CN" sz="2400" b="1" dirty="0">
                <a:solidFill>
                  <a:schemeClr val="accent2"/>
                </a:solidFill>
              </a:endParaRPr>
            </a:p>
          </p:txBody>
        </p:sp>
      </p:grpSp>
      <p:grpSp>
        <p:nvGrpSpPr>
          <p:cNvPr id="27" name="组合 26"/>
          <p:cNvGrpSpPr/>
          <p:nvPr/>
        </p:nvGrpSpPr>
        <p:grpSpPr>
          <a:xfrm>
            <a:off x="7833554" y="4373789"/>
            <a:ext cx="3452228" cy="1088067"/>
            <a:chOff x="1213746" y="4373789"/>
            <a:chExt cx="3452228" cy="1088067"/>
          </a:xfrm>
        </p:grpSpPr>
        <p:sp>
          <p:nvSpPr>
            <p:cNvPr id="28" name="矩形 27"/>
            <p:cNvSpPr/>
            <p:nvPr/>
          </p:nvSpPr>
          <p:spPr>
            <a:xfrm>
              <a:off x="1307708" y="4815525"/>
              <a:ext cx="3264292" cy="646331"/>
            </a:xfrm>
            <a:prstGeom prst="rect">
              <a:avLst/>
            </a:prstGeom>
          </p:spPr>
          <p:txBody>
            <a:bodyPr wrap="square">
              <a:spAutoFit/>
            </a:bodyPr>
            <a:lstStyle/>
            <a:p>
              <a:pPr algn="ctr"/>
              <a:r>
                <a:rPr lang="en-US" altLang="zh-CN" dirty="0" smtClean="0">
                  <a:solidFill>
                    <a:schemeClr val="accent2"/>
                  </a:solidFill>
                </a:rPr>
                <a:t>Translational research uses in regenerative medicine.</a:t>
              </a:r>
              <a:endParaRPr lang="zh-CN" altLang="en-US" dirty="0">
                <a:solidFill>
                  <a:schemeClr val="accent2"/>
                </a:solidFill>
              </a:endParaRPr>
            </a:p>
          </p:txBody>
        </p:sp>
        <p:sp>
          <p:nvSpPr>
            <p:cNvPr id="29" name="矩形 28"/>
            <p:cNvSpPr/>
            <p:nvPr/>
          </p:nvSpPr>
          <p:spPr>
            <a:xfrm>
              <a:off x="1213746" y="4373789"/>
              <a:ext cx="3452228" cy="461665"/>
            </a:xfrm>
            <a:prstGeom prst="rect">
              <a:avLst/>
            </a:prstGeom>
          </p:spPr>
          <p:txBody>
            <a:bodyPr wrap="none">
              <a:spAutoFit/>
            </a:bodyPr>
            <a:lstStyle/>
            <a:p>
              <a:pPr algn="ctr" defTabSz="913755" fontAlgn="base">
                <a:spcBef>
                  <a:spcPct val="0"/>
                </a:spcBef>
                <a:spcAft>
                  <a:spcPct val="0"/>
                </a:spcAft>
              </a:pPr>
              <a:r>
                <a:rPr lang="en-US" altLang="zh-CN" sz="2400" b="1" dirty="0" smtClean="0">
                  <a:solidFill>
                    <a:schemeClr val="accent2"/>
                  </a:solidFill>
                </a:rPr>
                <a:t>Translational research</a:t>
              </a:r>
              <a:endParaRPr lang="en-US" altLang="zh-CN" sz="2400" b="1" dirty="0">
                <a:solidFill>
                  <a:schemeClr val="accent2"/>
                </a:solidFill>
              </a:endParaRPr>
            </a:p>
          </p:txBody>
        </p:sp>
      </p:grpSp>
      <p:grpSp>
        <p:nvGrpSpPr>
          <p:cNvPr id="8" name="组合 7"/>
          <p:cNvGrpSpPr/>
          <p:nvPr/>
        </p:nvGrpSpPr>
        <p:grpSpPr>
          <a:xfrm>
            <a:off x="2026534" y="2083684"/>
            <a:ext cx="1762733" cy="1762733"/>
            <a:chOff x="2026534" y="2083684"/>
            <a:chExt cx="1762733" cy="1762733"/>
          </a:xfrm>
        </p:grpSpPr>
        <p:sp>
          <p:nvSpPr>
            <p:cNvPr id="7" name="空心弧 6"/>
            <p:cNvSpPr/>
            <p:nvPr/>
          </p:nvSpPr>
          <p:spPr>
            <a:xfrm>
              <a:off x="2026534" y="2083684"/>
              <a:ext cx="1762733" cy="1762733"/>
            </a:xfrm>
            <a:prstGeom prst="blockArc">
              <a:avLst>
                <a:gd name="adj1" fmla="val 1636957"/>
                <a:gd name="adj2" fmla="val 144664"/>
                <a:gd name="adj3" fmla="val 97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2" name="椭圆 11"/>
            <p:cNvSpPr/>
            <p:nvPr/>
          </p:nvSpPr>
          <p:spPr>
            <a:xfrm>
              <a:off x="2187900" y="2245050"/>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smtClean="0">
                  <a:solidFill>
                    <a:schemeClr val="accent2"/>
                  </a:solidFill>
                </a:rPr>
                <a:t>One</a:t>
              </a:r>
              <a:endParaRPr lang="zh-CN" altLang="en-US" b="1" dirty="0"/>
            </a:p>
          </p:txBody>
        </p:sp>
      </p:grpSp>
      <p:grpSp>
        <p:nvGrpSpPr>
          <p:cNvPr id="9" name="组合 8"/>
          <p:cNvGrpSpPr/>
          <p:nvPr/>
        </p:nvGrpSpPr>
        <p:grpSpPr>
          <a:xfrm>
            <a:off x="5312659" y="2083684"/>
            <a:ext cx="1762733" cy="1762733"/>
            <a:chOff x="5312659" y="2083684"/>
            <a:chExt cx="1762733" cy="1762733"/>
          </a:xfrm>
        </p:grpSpPr>
        <p:sp>
          <p:nvSpPr>
            <p:cNvPr id="13" name="空心弧 12"/>
            <p:cNvSpPr/>
            <p:nvPr/>
          </p:nvSpPr>
          <p:spPr>
            <a:xfrm>
              <a:off x="5312659" y="2083684"/>
              <a:ext cx="1762733" cy="1762733"/>
            </a:xfrm>
            <a:prstGeom prst="blockArc">
              <a:avLst>
                <a:gd name="adj1" fmla="val 1636957"/>
                <a:gd name="adj2" fmla="val 144664"/>
                <a:gd name="adj3" fmla="val 97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32" name="椭圆 31"/>
            <p:cNvSpPr/>
            <p:nvPr/>
          </p:nvSpPr>
          <p:spPr>
            <a:xfrm>
              <a:off x="5466986" y="2245050"/>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smtClean="0">
                  <a:solidFill>
                    <a:schemeClr val="accent2"/>
                  </a:solidFill>
                </a:rPr>
                <a:t>Two</a:t>
              </a:r>
              <a:endParaRPr lang="zh-CN" altLang="en-US" b="1" dirty="0"/>
            </a:p>
          </p:txBody>
        </p:sp>
      </p:grpSp>
      <p:grpSp>
        <p:nvGrpSpPr>
          <p:cNvPr id="10" name="组合 9"/>
          <p:cNvGrpSpPr/>
          <p:nvPr/>
        </p:nvGrpSpPr>
        <p:grpSpPr>
          <a:xfrm>
            <a:off x="8598784" y="2083684"/>
            <a:ext cx="1762733" cy="1762733"/>
            <a:chOff x="8598784" y="2083684"/>
            <a:chExt cx="1762733" cy="1762733"/>
          </a:xfrm>
        </p:grpSpPr>
        <p:sp>
          <p:nvSpPr>
            <p:cNvPr id="16" name="空心弧 15"/>
            <p:cNvSpPr/>
            <p:nvPr/>
          </p:nvSpPr>
          <p:spPr>
            <a:xfrm>
              <a:off x="8598784" y="2083684"/>
              <a:ext cx="1762733" cy="1762733"/>
            </a:xfrm>
            <a:prstGeom prst="blockArc">
              <a:avLst>
                <a:gd name="adj1" fmla="val 1636957"/>
                <a:gd name="adj2" fmla="val 144664"/>
                <a:gd name="adj3" fmla="val 97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35" name="椭圆 34"/>
            <p:cNvSpPr/>
            <p:nvPr/>
          </p:nvSpPr>
          <p:spPr>
            <a:xfrm>
              <a:off x="8760150" y="2242784"/>
              <a:ext cx="1440000" cy="144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smtClean="0">
                  <a:solidFill>
                    <a:schemeClr val="accent2"/>
                  </a:solidFill>
                </a:rPr>
                <a:t>Three</a:t>
              </a:r>
              <a:endParaRPr lang="zh-CN" altLang="en-US" b="1" dirty="0">
                <a:solidFill>
                  <a:schemeClr val="accent2"/>
                </a:solidFill>
              </a:endParaRPr>
            </a:p>
          </p:txBody>
        </p:sp>
      </p:grpSp>
      <p:pic>
        <p:nvPicPr>
          <p:cNvPr id="2"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7544413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60" fill="hold"/>
                                        <p:tgtEl>
                                          <p:spTgt spid="2"/>
                                        </p:tgtEl>
                                      </p:cBhvr>
                                    </p:cmd>
                                  </p:childTnLst>
                                </p:cTn>
                              </p:par>
                              <p:par>
                                <p:cTn id="7" presetID="50" presetClass="entr" presetSubtype="0" decel="100000" fill="hold" nodeType="withEffect">
                                  <p:stCondLst>
                                    <p:cond delay="4000"/>
                                  </p:stCondLst>
                                  <p:childTnLst>
                                    <p:set>
                                      <p:cBhvr>
                                        <p:cTn id="8" dur="1" fill="hold">
                                          <p:stCondLst>
                                            <p:cond delay="0"/>
                                          </p:stCondLst>
                                        </p:cTn>
                                        <p:tgtEl>
                                          <p:spTgt spid="23"/>
                                        </p:tgtEl>
                                        <p:attrNameLst>
                                          <p:attrName>style.visibility</p:attrName>
                                        </p:attrNameLst>
                                      </p:cBhvr>
                                      <p:to>
                                        <p:strVal val="visible"/>
                                      </p:to>
                                    </p:set>
                                    <p:anim calcmode="lin" valueType="num">
                                      <p:cBhvr>
                                        <p:cTn id="9" dur="1500" fill="hold"/>
                                        <p:tgtEl>
                                          <p:spTgt spid="23"/>
                                        </p:tgtEl>
                                        <p:attrNameLst>
                                          <p:attrName>ppt_w</p:attrName>
                                        </p:attrNameLst>
                                      </p:cBhvr>
                                      <p:tavLst>
                                        <p:tav tm="0">
                                          <p:val>
                                            <p:strVal val="#ppt_w+.3"/>
                                          </p:val>
                                        </p:tav>
                                        <p:tav tm="100000">
                                          <p:val>
                                            <p:strVal val="#ppt_w"/>
                                          </p:val>
                                        </p:tav>
                                      </p:tavLst>
                                    </p:anim>
                                    <p:anim calcmode="lin" valueType="num">
                                      <p:cBhvr>
                                        <p:cTn id="10" dur="1500" fill="hold"/>
                                        <p:tgtEl>
                                          <p:spTgt spid="23"/>
                                        </p:tgtEl>
                                        <p:attrNameLst>
                                          <p:attrName>ppt_h</p:attrName>
                                        </p:attrNameLst>
                                      </p:cBhvr>
                                      <p:tavLst>
                                        <p:tav tm="0">
                                          <p:val>
                                            <p:strVal val="#ppt_h"/>
                                          </p:val>
                                        </p:tav>
                                        <p:tav tm="100000">
                                          <p:val>
                                            <p:strVal val="#ppt_h"/>
                                          </p:val>
                                        </p:tav>
                                      </p:tavLst>
                                    </p:anim>
                                    <p:animEffect transition="in" filter="fade">
                                      <p:cBhvr>
                                        <p:cTn id="11" dur="1500"/>
                                        <p:tgtEl>
                                          <p:spTgt spid="23"/>
                                        </p:tgtEl>
                                      </p:cBhvr>
                                    </p:animEffect>
                                  </p:childTnLst>
                                </p:cTn>
                              </p:par>
                              <p:par>
                                <p:cTn id="12" presetID="50" presetClass="entr" presetSubtype="0" decel="100000" fill="hold" nodeType="withEffect">
                                  <p:stCondLst>
                                    <p:cond delay="600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500" fill="hold"/>
                                        <p:tgtEl>
                                          <p:spTgt spid="24"/>
                                        </p:tgtEl>
                                        <p:attrNameLst>
                                          <p:attrName>ppt_w</p:attrName>
                                        </p:attrNameLst>
                                      </p:cBhvr>
                                      <p:tavLst>
                                        <p:tav tm="0">
                                          <p:val>
                                            <p:strVal val="#ppt_w+.3"/>
                                          </p:val>
                                        </p:tav>
                                        <p:tav tm="100000">
                                          <p:val>
                                            <p:strVal val="#ppt_w"/>
                                          </p:val>
                                        </p:tav>
                                      </p:tavLst>
                                    </p:anim>
                                    <p:anim calcmode="lin" valueType="num">
                                      <p:cBhvr>
                                        <p:cTn id="15" dur="1500" fill="hold"/>
                                        <p:tgtEl>
                                          <p:spTgt spid="24"/>
                                        </p:tgtEl>
                                        <p:attrNameLst>
                                          <p:attrName>ppt_h</p:attrName>
                                        </p:attrNameLst>
                                      </p:cBhvr>
                                      <p:tavLst>
                                        <p:tav tm="0">
                                          <p:val>
                                            <p:strVal val="#ppt_h"/>
                                          </p:val>
                                        </p:tav>
                                        <p:tav tm="100000">
                                          <p:val>
                                            <p:strVal val="#ppt_h"/>
                                          </p:val>
                                        </p:tav>
                                      </p:tavLst>
                                    </p:anim>
                                    <p:animEffect transition="in" filter="fade">
                                      <p:cBhvr>
                                        <p:cTn id="16" dur="1500"/>
                                        <p:tgtEl>
                                          <p:spTgt spid="24"/>
                                        </p:tgtEl>
                                      </p:cBhvr>
                                    </p:animEffect>
                                  </p:childTnLst>
                                </p:cTn>
                              </p:par>
                              <p:par>
                                <p:cTn id="17" presetID="50" presetClass="entr" presetSubtype="0" decel="100000" fill="hold" nodeType="withEffect">
                                  <p:stCondLst>
                                    <p:cond delay="80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500" fill="hold"/>
                                        <p:tgtEl>
                                          <p:spTgt spid="27"/>
                                        </p:tgtEl>
                                        <p:attrNameLst>
                                          <p:attrName>ppt_w</p:attrName>
                                        </p:attrNameLst>
                                      </p:cBhvr>
                                      <p:tavLst>
                                        <p:tav tm="0">
                                          <p:val>
                                            <p:strVal val="#ppt_w+.3"/>
                                          </p:val>
                                        </p:tav>
                                        <p:tav tm="100000">
                                          <p:val>
                                            <p:strVal val="#ppt_w"/>
                                          </p:val>
                                        </p:tav>
                                      </p:tavLst>
                                    </p:anim>
                                    <p:anim calcmode="lin" valueType="num">
                                      <p:cBhvr>
                                        <p:cTn id="20" dur="1500" fill="hold"/>
                                        <p:tgtEl>
                                          <p:spTgt spid="27"/>
                                        </p:tgtEl>
                                        <p:attrNameLst>
                                          <p:attrName>ppt_h</p:attrName>
                                        </p:attrNameLst>
                                      </p:cBhvr>
                                      <p:tavLst>
                                        <p:tav tm="0">
                                          <p:val>
                                            <p:strVal val="#ppt_h"/>
                                          </p:val>
                                        </p:tav>
                                        <p:tav tm="100000">
                                          <p:val>
                                            <p:strVal val="#ppt_h"/>
                                          </p:val>
                                        </p:tav>
                                      </p:tavLst>
                                    </p:anim>
                                    <p:animEffect transition="in" filter="fade">
                                      <p:cBhvr>
                                        <p:cTn id="21" dur="1500"/>
                                        <p:tgtEl>
                                          <p:spTgt spid="27"/>
                                        </p:tgtEl>
                                      </p:cBhvr>
                                    </p:animEffect>
                                  </p:childTnLst>
                                </p:cTn>
                              </p:par>
                              <p:par>
                                <p:cTn id="22" presetID="16" presetClass="entr" presetSubtype="21"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1000"/>
                                        <p:tgtEl>
                                          <p:spTgt spid="6"/>
                                        </p:tgtEl>
                                      </p:cBhvr>
                                    </p:animEffect>
                                  </p:childTnLst>
                                </p:cTn>
                              </p:par>
                              <p:par>
                                <p:cTn id="25" presetID="10" presetClass="entr" presetSubtype="0" fill="hold"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childTnLst>
                                </p:cTn>
                              </p:par>
                              <p:par>
                                <p:cTn id="28" presetID="10" presetClass="entr" presetSubtype="0" fill="hold" nodeType="withEffect">
                                  <p:stCondLst>
                                    <p:cond delay="2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750"/>
                                        <p:tgtEl>
                                          <p:spTgt spid="9"/>
                                        </p:tgtEl>
                                      </p:cBhvr>
                                    </p:animEffect>
                                  </p:childTnLst>
                                </p:cTn>
                              </p:par>
                              <p:par>
                                <p:cTn id="31" presetID="10" presetClass="entr" presetSubtype="0" fill="hold" nodeType="withEffect">
                                  <p:stCondLst>
                                    <p:cond delay="30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任意多边形 1"/>
          <p:cNvSpPr/>
          <p:nvPr/>
        </p:nvSpPr>
        <p:spPr>
          <a:xfrm flipV="1">
            <a:off x="3702542" y="3222541"/>
            <a:ext cx="1440000" cy="28800"/>
          </a:xfrm>
          <a:custGeom>
            <a:avLst/>
            <a:gdLst>
              <a:gd name="connsiteX0" fmla="*/ 1071759 w 1440000"/>
              <a:gd name="connsiteY0" fmla="*/ 28800 h 28800"/>
              <a:gd name="connsiteX1" fmla="*/ 1440000 w 1440000"/>
              <a:gd name="connsiteY1" fmla="*/ 28800 h 28800"/>
              <a:gd name="connsiteX2" fmla="*/ 1440000 w 1440000"/>
              <a:gd name="connsiteY2" fmla="*/ 0 h 28800"/>
              <a:gd name="connsiteX3" fmla="*/ 1055131 w 1440000"/>
              <a:gd name="connsiteY3" fmla="*/ 0 h 28800"/>
              <a:gd name="connsiteX4" fmla="*/ 0 w 1440000"/>
              <a:gd name="connsiteY4" fmla="*/ 28800 h 28800"/>
              <a:gd name="connsiteX5" fmla="*/ 348492 w 1440000"/>
              <a:gd name="connsiteY5" fmla="*/ 28800 h 28800"/>
              <a:gd name="connsiteX6" fmla="*/ 398375 w 1440000"/>
              <a:gd name="connsiteY6" fmla="*/ 0 h 28800"/>
              <a:gd name="connsiteX7" fmla="*/ 0 w 1440000"/>
              <a:gd name="connsiteY7" fmla="*/ 0 h 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0000" h="28800">
                <a:moveTo>
                  <a:pt x="1071759" y="28800"/>
                </a:moveTo>
                <a:lnTo>
                  <a:pt x="1440000" y="28800"/>
                </a:lnTo>
                <a:lnTo>
                  <a:pt x="1440000" y="0"/>
                </a:lnTo>
                <a:lnTo>
                  <a:pt x="1055131" y="0"/>
                </a:lnTo>
                <a:close/>
                <a:moveTo>
                  <a:pt x="0" y="28800"/>
                </a:moveTo>
                <a:lnTo>
                  <a:pt x="348492" y="28800"/>
                </a:lnTo>
                <a:lnTo>
                  <a:pt x="398375" y="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026798" y="2507831"/>
            <a:ext cx="705760" cy="714710"/>
            <a:chOff x="3569784" y="2113339"/>
            <a:chExt cx="705760" cy="714710"/>
          </a:xfrm>
          <a:solidFill>
            <a:schemeClr val="accent2"/>
          </a:solidFill>
        </p:grpSpPr>
        <p:grpSp>
          <p:nvGrpSpPr>
            <p:cNvPr id="4" name="组合 3"/>
            <p:cNvGrpSpPr/>
            <p:nvPr/>
          </p:nvGrpSpPr>
          <p:grpSpPr>
            <a:xfrm rot="1800000">
              <a:off x="3569784" y="2113339"/>
              <a:ext cx="705760" cy="703716"/>
              <a:chOff x="3569783" y="5296910"/>
              <a:chExt cx="705760" cy="703716"/>
            </a:xfrm>
            <a:grpFill/>
          </p:grpSpPr>
          <p:sp>
            <p:nvSpPr>
              <p:cNvPr id="6" name="矩形 5"/>
              <p:cNvSpPr/>
              <p:nvPr/>
            </p:nvSpPr>
            <p:spPr>
              <a:xfrm>
                <a:off x="3575456" y="5300539"/>
                <a:ext cx="700087" cy="700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094141" y="531350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569783" y="598611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3493849" y="538691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4170613" y="5910626"/>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715169" y="2120163"/>
              <a:ext cx="500063" cy="707886"/>
            </a:xfrm>
            <a:prstGeom prst="rect">
              <a:avLst/>
            </a:prstGeom>
            <a:noFill/>
          </p:spPr>
          <p:txBody>
            <a:bodyPr wrap="square" rtlCol="0">
              <a:spAutoFit/>
            </a:bodyPr>
            <a:lstStyle/>
            <a:p>
              <a:r>
                <a:rPr lang="en-US" altLang="zh-CN" sz="4000" dirty="0" smtClean="0">
                  <a:solidFill>
                    <a:schemeClr val="bg1"/>
                  </a:solidFill>
                  <a:latin typeface="Impact" panose="020B0806030902050204" pitchFamily="34" charset="0"/>
                </a:rPr>
                <a:t>2</a:t>
              </a:r>
              <a:endParaRPr lang="zh-CN" altLang="en-US" sz="4000" dirty="0">
                <a:solidFill>
                  <a:schemeClr val="bg1"/>
                </a:solidFill>
                <a:latin typeface="Impact" panose="020B0806030902050204" pitchFamily="34" charset="0"/>
              </a:endParaRPr>
            </a:p>
          </p:txBody>
        </p:sp>
      </p:grpSp>
      <p:sp>
        <p:nvSpPr>
          <p:cNvPr id="11" name="文本框 10"/>
          <p:cNvSpPr txBox="1"/>
          <p:nvPr/>
        </p:nvSpPr>
        <p:spPr>
          <a:xfrm>
            <a:off x="5452759" y="2463506"/>
            <a:ext cx="3278204" cy="707886"/>
          </a:xfrm>
          <a:prstGeom prst="rect">
            <a:avLst/>
          </a:prstGeom>
          <a:noFill/>
        </p:spPr>
        <p:txBody>
          <a:bodyPr wrap="square" rtlCol="0">
            <a:spAutoFit/>
          </a:bodyPr>
          <a:lstStyle/>
          <a:p>
            <a:r>
              <a:rPr lang="en-US" altLang="zh-CN" sz="4000" dirty="0" smtClean="0">
                <a:solidFill>
                  <a:schemeClr val="bg1"/>
                </a:solidFill>
                <a:latin typeface="+mj-lt"/>
              </a:rPr>
              <a:t>PART TWO </a:t>
            </a:r>
            <a:endParaRPr lang="zh-CN" altLang="en-US" sz="4000" dirty="0">
              <a:solidFill>
                <a:schemeClr val="bg1"/>
              </a:solidFill>
              <a:latin typeface="+mj-lt"/>
            </a:endParaRPr>
          </a:p>
        </p:txBody>
      </p:sp>
      <p:sp>
        <p:nvSpPr>
          <p:cNvPr id="12" name="矩形 11"/>
          <p:cNvSpPr/>
          <p:nvPr/>
        </p:nvSpPr>
        <p:spPr>
          <a:xfrm>
            <a:off x="5811339" y="3245019"/>
            <a:ext cx="1890261" cy="369332"/>
          </a:xfrm>
          <a:prstGeom prst="rect">
            <a:avLst/>
          </a:prstGeom>
        </p:spPr>
        <p:txBody>
          <a:bodyPr wrap="none">
            <a:spAutoFit/>
          </a:bodyPr>
          <a:lstStyle/>
          <a:p>
            <a:r>
              <a:rPr lang="en-US" altLang="zh-CN" dirty="0" smtClean="0">
                <a:solidFill>
                  <a:schemeClr val="bg1"/>
                </a:solidFill>
              </a:rPr>
              <a:t>Access to </a:t>
            </a:r>
            <a:r>
              <a:rPr lang="en-US" altLang="zh-CN" dirty="0" err="1" smtClean="0">
                <a:solidFill>
                  <a:schemeClr val="bg1"/>
                </a:solidFill>
              </a:rPr>
              <a:t>iPSCs</a:t>
            </a:r>
            <a:endParaRPr lang="en-US" altLang="zh-CN" dirty="0">
              <a:solidFill>
                <a:schemeClr val="bg1"/>
              </a:solidFill>
            </a:endParaRPr>
          </a:p>
        </p:txBody>
      </p:sp>
      <p:sp>
        <p:nvSpPr>
          <p:cNvPr id="14" name="椭圆 13"/>
          <p:cNvSpPr/>
          <p:nvPr/>
        </p:nvSpPr>
        <p:spPr>
          <a:xfrm>
            <a:off x="4313405" y="3551004"/>
            <a:ext cx="370306" cy="57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3" name="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15" name="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1552848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9" fill="hold"/>
                                        <p:tgtEl>
                                          <p:spTgt spid="15"/>
                                        </p:tgtEl>
                                      </p:cBhvr>
                                    </p:cmd>
                                  </p:childTnLst>
                                </p:cTn>
                              </p:par>
                              <p:par>
                                <p:cTn id="7" presetID="45"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2000"/>
                                        <p:tgtEl>
                                          <p:spTgt spid="2"/>
                                        </p:tgtEl>
                                      </p:cBhvr>
                                    </p:animEffect>
                                    <p:anim calcmode="lin" valueType="num">
                                      <p:cBhvr>
                                        <p:cTn id="10" dur="2000" fill="hold"/>
                                        <p:tgtEl>
                                          <p:spTgt spid="2"/>
                                        </p:tgtEl>
                                        <p:attrNameLst>
                                          <p:attrName>ppt_w</p:attrName>
                                        </p:attrNameLst>
                                      </p:cBhvr>
                                      <p:tavLst>
                                        <p:tav tm="0" fmla="#ppt_w*sin(2.5*pi*$)">
                                          <p:val>
                                            <p:fltVal val="0"/>
                                          </p:val>
                                        </p:tav>
                                        <p:tav tm="100000">
                                          <p:val>
                                            <p:fltVal val="1"/>
                                          </p:val>
                                        </p:tav>
                                      </p:tavLst>
                                    </p:anim>
                                    <p:anim calcmode="lin" valueType="num">
                                      <p:cBhvr>
                                        <p:cTn id="11" dur="2000" fill="hold"/>
                                        <p:tgtEl>
                                          <p:spTgt spid="2"/>
                                        </p:tgtEl>
                                        <p:attrNameLst>
                                          <p:attrName>ppt_h</p:attrName>
                                        </p:attrNameLst>
                                      </p:cBhvr>
                                      <p:tavLst>
                                        <p:tav tm="0">
                                          <p:val>
                                            <p:strVal val="#ppt_h"/>
                                          </p:val>
                                        </p:tav>
                                        <p:tav tm="100000">
                                          <p:val>
                                            <p:strVal val="#ppt_h"/>
                                          </p:val>
                                        </p:tav>
                                      </p:tavLst>
                                    </p:anim>
                                  </p:childTnLst>
                                </p:cTn>
                              </p:par>
                              <p:par>
                                <p:cTn id="12" presetID="45"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par>
                                <p:cTn id="17" presetID="45"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anim calcmode="lin" valueType="num">
                                      <p:cBhvr>
                                        <p:cTn id="20" dur="2000" fill="hold"/>
                                        <p:tgtEl>
                                          <p:spTgt spid="11"/>
                                        </p:tgtEl>
                                        <p:attrNameLst>
                                          <p:attrName>ppt_w</p:attrName>
                                        </p:attrNameLst>
                                      </p:cBhvr>
                                      <p:tavLst>
                                        <p:tav tm="0" fmla="#ppt_w*sin(2.5*pi*$)">
                                          <p:val>
                                            <p:fltVal val="0"/>
                                          </p:val>
                                        </p:tav>
                                        <p:tav tm="100000">
                                          <p:val>
                                            <p:fltVal val="1"/>
                                          </p:val>
                                        </p:tav>
                                      </p:tavLst>
                                    </p:anim>
                                    <p:anim calcmode="lin" valueType="num">
                                      <p:cBhvr>
                                        <p:cTn id="21" dur="2000" fill="hold"/>
                                        <p:tgtEl>
                                          <p:spTgt spid="11"/>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000"/>
                                        <p:tgtEl>
                                          <p:spTgt spid="12"/>
                                        </p:tgtEl>
                                      </p:cBhvr>
                                    </p:animEffect>
                                    <p:anim calcmode="lin" valueType="num">
                                      <p:cBhvr>
                                        <p:cTn id="25" dur="2000" fill="hold"/>
                                        <p:tgtEl>
                                          <p:spTgt spid="12"/>
                                        </p:tgtEl>
                                        <p:attrNameLst>
                                          <p:attrName>ppt_w</p:attrName>
                                        </p:attrNameLst>
                                      </p:cBhvr>
                                      <p:tavLst>
                                        <p:tav tm="0" fmla="#ppt_w*sin(2.5*pi*$)">
                                          <p:val>
                                            <p:fltVal val="0"/>
                                          </p:val>
                                        </p:tav>
                                        <p:tav tm="100000">
                                          <p:val>
                                            <p:fltVal val="1"/>
                                          </p:val>
                                        </p:tav>
                                      </p:tavLst>
                                    </p:anim>
                                    <p:anim calcmode="lin" valueType="num">
                                      <p:cBhvr>
                                        <p:cTn id="26" dur="2000" fill="hold"/>
                                        <p:tgtEl>
                                          <p:spTgt spid="12"/>
                                        </p:tgtEl>
                                        <p:attrNameLst>
                                          <p:attrName>ppt_h</p:attrName>
                                        </p:attrNameLst>
                                      </p:cBhvr>
                                      <p:tavLst>
                                        <p:tav tm="0">
                                          <p:val>
                                            <p:strVal val="#ppt_h"/>
                                          </p:val>
                                        </p:tav>
                                        <p:tav tm="100000">
                                          <p:val>
                                            <p:strVal val="#ppt_h"/>
                                          </p:val>
                                        </p:tav>
                                      </p:tavLst>
                                    </p:anim>
                                  </p:childTnLst>
                                </p:cTn>
                              </p:par>
                              <p:par>
                                <p:cTn id="27" presetID="45"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000"/>
                                        <p:tgtEl>
                                          <p:spTgt spid="14"/>
                                        </p:tgtEl>
                                      </p:cBhvr>
                                    </p:animEffect>
                                    <p:anim calcmode="lin" valueType="num">
                                      <p:cBhvr>
                                        <p:cTn id="30" dur="2000" fill="hold"/>
                                        <p:tgtEl>
                                          <p:spTgt spid="14"/>
                                        </p:tgtEl>
                                        <p:attrNameLst>
                                          <p:attrName>ppt_w</p:attrName>
                                        </p:attrNameLst>
                                      </p:cBhvr>
                                      <p:tavLst>
                                        <p:tav tm="0" fmla="#ppt_w*sin(2.5*pi*$)">
                                          <p:val>
                                            <p:fltVal val="0"/>
                                          </p:val>
                                        </p:tav>
                                        <p:tav tm="100000">
                                          <p:val>
                                            <p:fltVal val="1"/>
                                          </p:val>
                                        </p:tav>
                                      </p:tavLst>
                                    </p:anim>
                                    <p:anim calcmode="lin" valueType="num">
                                      <p:cBhvr>
                                        <p:cTn id="31"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2" fill="hold" display="0">
                  <p:stCondLst>
                    <p:cond delay="indefinite"/>
                  </p:stCondLst>
                  <p:endCondLst>
                    <p:cond evt="onStopAudio" delay="0">
                      <p:tgtEl>
                        <p:sldTgt/>
                      </p:tgtEl>
                    </p:cond>
                  </p:endCondLst>
                </p:cTn>
                <p:tgtEl>
                  <p:spTgt spid="13"/>
                </p:tgtEl>
              </p:cMediaNode>
            </p:audio>
            <p:audio>
              <p:cMediaNode vol="80000" showWhenStopped="0">
                <p:cTn id="33" fill="hold" display="0">
                  <p:stCondLst>
                    <p:cond delay="indefinite"/>
                  </p:stCondLst>
                  <p:endCondLst>
                    <p:cond evt="onStopAudio" delay="0">
                      <p:tgtEl>
                        <p:sldTgt/>
                      </p:tgtEl>
                    </p:cond>
                  </p:endCondLst>
                </p:cTn>
                <p:tgtEl>
                  <p:spTgt spid="15"/>
                </p:tgtEl>
              </p:cMediaNode>
            </p:audio>
          </p:childTnLst>
        </p:cTn>
      </p:par>
    </p:tnLst>
    <p:bldLst>
      <p:bldP spid="2" grpId="0" animBg="1"/>
      <p:bldP spid="11" grpId="0"/>
      <p:bldP spid="12"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0" name="矩形 19"/>
          <p:cNvSpPr/>
          <p:nvPr/>
        </p:nvSpPr>
        <p:spPr>
          <a:xfrm>
            <a:off x="0" y="2343150"/>
            <a:ext cx="12192000" cy="4514850"/>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0" y="0"/>
            <a:ext cx="12192000" cy="2343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dirty="0">
              <a:solidFill>
                <a:srgbClr val="3B3835"/>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85949" y="3471864"/>
            <a:ext cx="3232547" cy="461665"/>
          </a:xfrm>
          <a:prstGeom prst="rect">
            <a:avLst/>
          </a:prstGeom>
          <a:noFill/>
        </p:spPr>
        <p:txBody>
          <a:bodyPr wrap="square" rtlCol="0">
            <a:spAutoFit/>
          </a:bodyPr>
          <a:lstStyle/>
          <a:p>
            <a:r>
              <a:rPr lang="en-US" altLang="zh-CN" sz="2400" b="1" dirty="0" smtClean="0">
                <a:solidFill>
                  <a:schemeClr val="bg1"/>
                </a:solidFill>
              </a:rPr>
              <a:t>Yamanaka Factors</a:t>
            </a:r>
            <a:endParaRPr lang="zh-CN" altLang="en-US" sz="2400" b="1" dirty="0">
              <a:solidFill>
                <a:schemeClr val="bg1"/>
              </a:solidFill>
            </a:endParaRPr>
          </a:p>
        </p:txBody>
      </p:sp>
      <p:sp>
        <p:nvSpPr>
          <p:cNvPr id="11" name="矩形 10"/>
          <p:cNvSpPr/>
          <p:nvPr/>
        </p:nvSpPr>
        <p:spPr>
          <a:xfrm>
            <a:off x="1143720" y="4248835"/>
            <a:ext cx="4243389" cy="369332"/>
          </a:xfrm>
          <a:prstGeom prst="rect">
            <a:avLst/>
          </a:prstGeom>
        </p:spPr>
        <p:txBody>
          <a:bodyPr wrap="square">
            <a:spAutoFit/>
          </a:bodyPr>
          <a:lstStyle/>
          <a:p>
            <a:pPr algn="ctr"/>
            <a:r>
              <a:rPr lang="en-US" altLang="zh-CN" dirty="0" smtClean="0">
                <a:solidFill>
                  <a:schemeClr val="bg1"/>
                </a:solidFill>
              </a:rPr>
              <a:t>Oct4, Sox2, KLF4, c-MYC </a:t>
            </a:r>
            <a:endParaRPr lang="zh-CN" altLang="en-US" dirty="0">
              <a:solidFill>
                <a:schemeClr val="bg1"/>
              </a:solidFill>
            </a:endParaRPr>
          </a:p>
        </p:txBody>
      </p:sp>
      <p:sp>
        <p:nvSpPr>
          <p:cNvPr id="15" name="Freeform 112"/>
          <p:cNvSpPr>
            <a:spLocks noEditPoints="1"/>
          </p:cNvSpPr>
          <p:nvPr/>
        </p:nvSpPr>
        <p:spPr bwMode="auto">
          <a:xfrm>
            <a:off x="1226344" y="3360926"/>
            <a:ext cx="390525" cy="479425"/>
          </a:xfrm>
          <a:custGeom>
            <a:avLst/>
            <a:gdLst>
              <a:gd name="T0" fmla="*/ 16 w 104"/>
              <a:gd name="T1" fmla="*/ 36 h 128"/>
              <a:gd name="T2" fmla="*/ 8 w 104"/>
              <a:gd name="T3" fmla="*/ 36 h 128"/>
              <a:gd name="T4" fmla="*/ 0 w 104"/>
              <a:gd name="T5" fmla="*/ 44 h 128"/>
              <a:gd name="T6" fmla="*/ 0 w 104"/>
              <a:gd name="T7" fmla="*/ 120 h 128"/>
              <a:gd name="T8" fmla="*/ 8 w 104"/>
              <a:gd name="T9" fmla="*/ 128 h 128"/>
              <a:gd name="T10" fmla="*/ 16 w 104"/>
              <a:gd name="T11" fmla="*/ 128 h 128"/>
              <a:gd name="T12" fmla="*/ 24 w 104"/>
              <a:gd name="T13" fmla="*/ 120 h 128"/>
              <a:gd name="T14" fmla="*/ 24 w 104"/>
              <a:gd name="T15" fmla="*/ 44 h 128"/>
              <a:gd name="T16" fmla="*/ 16 w 104"/>
              <a:gd name="T17" fmla="*/ 36 h 128"/>
              <a:gd name="T18" fmla="*/ 16 w 104"/>
              <a:gd name="T19" fmla="*/ 116 h 128"/>
              <a:gd name="T20" fmla="*/ 12 w 104"/>
              <a:gd name="T21" fmla="*/ 120 h 128"/>
              <a:gd name="T22" fmla="*/ 8 w 104"/>
              <a:gd name="T23" fmla="*/ 116 h 128"/>
              <a:gd name="T24" fmla="*/ 8 w 104"/>
              <a:gd name="T25" fmla="*/ 48 h 128"/>
              <a:gd name="T26" fmla="*/ 12 w 104"/>
              <a:gd name="T27" fmla="*/ 44 h 128"/>
              <a:gd name="T28" fmla="*/ 16 w 104"/>
              <a:gd name="T29" fmla="*/ 48 h 128"/>
              <a:gd name="T30" fmla="*/ 16 w 104"/>
              <a:gd name="T31" fmla="*/ 116 h 128"/>
              <a:gd name="T32" fmla="*/ 56 w 104"/>
              <a:gd name="T33" fmla="*/ 0 h 128"/>
              <a:gd name="T34" fmla="*/ 48 w 104"/>
              <a:gd name="T35" fmla="*/ 0 h 128"/>
              <a:gd name="T36" fmla="*/ 40 w 104"/>
              <a:gd name="T37" fmla="*/ 8 h 128"/>
              <a:gd name="T38" fmla="*/ 40 w 104"/>
              <a:gd name="T39" fmla="*/ 120 h 128"/>
              <a:gd name="T40" fmla="*/ 48 w 104"/>
              <a:gd name="T41" fmla="*/ 128 h 128"/>
              <a:gd name="T42" fmla="*/ 56 w 104"/>
              <a:gd name="T43" fmla="*/ 128 h 128"/>
              <a:gd name="T44" fmla="*/ 64 w 104"/>
              <a:gd name="T45" fmla="*/ 120 h 128"/>
              <a:gd name="T46" fmla="*/ 64 w 104"/>
              <a:gd name="T47" fmla="*/ 8 h 128"/>
              <a:gd name="T48" fmla="*/ 56 w 104"/>
              <a:gd name="T49" fmla="*/ 0 h 128"/>
              <a:gd name="T50" fmla="*/ 56 w 104"/>
              <a:gd name="T51" fmla="*/ 116 h 128"/>
              <a:gd name="T52" fmla="*/ 52 w 104"/>
              <a:gd name="T53" fmla="*/ 120 h 128"/>
              <a:gd name="T54" fmla="*/ 48 w 104"/>
              <a:gd name="T55" fmla="*/ 116 h 128"/>
              <a:gd name="T56" fmla="*/ 48 w 104"/>
              <a:gd name="T57" fmla="*/ 12 h 128"/>
              <a:gd name="T58" fmla="*/ 52 w 104"/>
              <a:gd name="T59" fmla="*/ 8 h 128"/>
              <a:gd name="T60" fmla="*/ 56 w 104"/>
              <a:gd name="T61" fmla="*/ 12 h 128"/>
              <a:gd name="T62" fmla="*/ 56 w 104"/>
              <a:gd name="T63" fmla="*/ 116 h 128"/>
              <a:gd name="T64" fmla="*/ 96 w 104"/>
              <a:gd name="T65" fmla="*/ 64 h 128"/>
              <a:gd name="T66" fmla="*/ 88 w 104"/>
              <a:gd name="T67" fmla="*/ 64 h 128"/>
              <a:gd name="T68" fmla="*/ 80 w 104"/>
              <a:gd name="T69" fmla="*/ 72 h 128"/>
              <a:gd name="T70" fmla="*/ 80 w 104"/>
              <a:gd name="T71" fmla="*/ 120 h 128"/>
              <a:gd name="T72" fmla="*/ 88 w 104"/>
              <a:gd name="T73" fmla="*/ 128 h 128"/>
              <a:gd name="T74" fmla="*/ 96 w 104"/>
              <a:gd name="T75" fmla="*/ 128 h 128"/>
              <a:gd name="T76" fmla="*/ 104 w 104"/>
              <a:gd name="T77" fmla="*/ 120 h 128"/>
              <a:gd name="T78" fmla="*/ 104 w 104"/>
              <a:gd name="T79" fmla="*/ 72 h 128"/>
              <a:gd name="T80" fmla="*/ 96 w 104"/>
              <a:gd name="T81" fmla="*/ 64 h 128"/>
              <a:gd name="T82" fmla="*/ 96 w 104"/>
              <a:gd name="T83" fmla="*/ 116 h 128"/>
              <a:gd name="T84" fmla="*/ 92 w 104"/>
              <a:gd name="T85" fmla="*/ 120 h 128"/>
              <a:gd name="T86" fmla="*/ 88 w 104"/>
              <a:gd name="T87" fmla="*/ 116 h 128"/>
              <a:gd name="T88" fmla="*/ 88 w 104"/>
              <a:gd name="T89" fmla="*/ 76 h 128"/>
              <a:gd name="T90" fmla="*/ 92 w 104"/>
              <a:gd name="T91" fmla="*/ 72 h 128"/>
              <a:gd name="T92" fmla="*/ 96 w 104"/>
              <a:gd name="T93" fmla="*/ 76 h 128"/>
              <a:gd name="T94" fmla="*/ 96 w 104"/>
              <a:gd name="T9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128">
                <a:moveTo>
                  <a:pt x="16" y="36"/>
                </a:moveTo>
                <a:cubicBezTo>
                  <a:pt x="8" y="36"/>
                  <a:pt x="8" y="36"/>
                  <a:pt x="8" y="36"/>
                </a:cubicBezTo>
                <a:cubicBezTo>
                  <a:pt x="4" y="36"/>
                  <a:pt x="0" y="40"/>
                  <a:pt x="0" y="44"/>
                </a:cubicBezTo>
                <a:cubicBezTo>
                  <a:pt x="0" y="120"/>
                  <a:pt x="0" y="120"/>
                  <a:pt x="0" y="120"/>
                </a:cubicBezTo>
                <a:cubicBezTo>
                  <a:pt x="0" y="124"/>
                  <a:pt x="4" y="128"/>
                  <a:pt x="8" y="128"/>
                </a:cubicBezTo>
                <a:cubicBezTo>
                  <a:pt x="16" y="128"/>
                  <a:pt x="16" y="128"/>
                  <a:pt x="16" y="128"/>
                </a:cubicBezTo>
                <a:cubicBezTo>
                  <a:pt x="20" y="128"/>
                  <a:pt x="24" y="124"/>
                  <a:pt x="24" y="120"/>
                </a:cubicBezTo>
                <a:cubicBezTo>
                  <a:pt x="24" y="44"/>
                  <a:pt x="24" y="44"/>
                  <a:pt x="24" y="44"/>
                </a:cubicBezTo>
                <a:cubicBezTo>
                  <a:pt x="24" y="40"/>
                  <a:pt x="20" y="36"/>
                  <a:pt x="16" y="36"/>
                </a:cubicBezTo>
                <a:close/>
                <a:moveTo>
                  <a:pt x="16" y="116"/>
                </a:moveTo>
                <a:cubicBezTo>
                  <a:pt x="16" y="118"/>
                  <a:pt x="14" y="120"/>
                  <a:pt x="12" y="120"/>
                </a:cubicBezTo>
                <a:cubicBezTo>
                  <a:pt x="10" y="120"/>
                  <a:pt x="8" y="118"/>
                  <a:pt x="8" y="116"/>
                </a:cubicBezTo>
                <a:cubicBezTo>
                  <a:pt x="8" y="48"/>
                  <a:pt x="8" y="48"/>
                  <a:pt x="8" y="48"/>
                </a:cubicBezTo>
                <a:cubicBezTo>
                  <a:pt x="8" y="46"/>
                  <a:pt x="10" y="44"/>
                  <a:pt x="12" y="44"/>
                </a:cubicBezTo>
                <a:cubicBezTo>
                  <a:pt x="14" y="44"/>
                  <a:pt x="16" y="46"/>
                  <a:pt x="16" y="48"/>
                </a:cubicBezTo>
                <a:lnTo>
                  <a:pt x="16" y="116"/>
                </a:lnTo>
                <a:close/>
                <a:moveTo>
                  <a:pt x="56" y="0"/>
                </a:moveTo>
                <a:cubicBezTo>
                  <a:pt x="48" y="0"/>
                  <a:pt x="48" y="0"/>
                  <a:pt x="48" y="0"/>
                </a:cubicBezTo>
                <a:cubicBezTo>
                  <a:pt x="44" y="0"/>
                  <a:pt x="40" y="4"/>
                  <a:pt x="40" y="8"/>
                </a:cubicBezTo>
                <a:cubicBezTo>
                  <a:pt x="40" y="120"/>
                  <a:pt x="40" y="120"/>
                  <a:pt x="40" y="120"/>
                </a:cubicBezTo>
                <a:cubicBezTo>
                  <a:pt x="40" y="124"/>
                  <a:pt x="44" y="128"/>
                  <a:pt x="48" y="128"/>
                </a:cubicBezTo>
                <a:cubicBezTo>
                  <a:pt x="56" y="128"/>
                  <a:pt x="56" y="128"/>
                  <a:pt x="56" y="128"/>
                </a:cubicBezTo>
                <a:cubicBezTo>
                  <a:pt x="60" y="128"/>
                  <a:pt x="64" y="124"/>
                  <a:pt x="64" y="120"/>
                </a:cubicBezTo>
                <a:cubicBezTo>
                  <a:pt x="64" y="8"/>
                  <a:pt x="64" y="8"/>
                  <a:pt x="64" y="8"/>
                </a:cubicBezTo>
                <a:cubicBezTo>
                  <a:pt x="64" y="4"/>
                  <a:pt x="60" y="0"/>
                  <a:pt x="56" y="0"/>
                </a:cubicBezTo>
                <a:close/>
                <a:moveTo>
                  <a:pt x="56" y="116"/>
                </a:moveTo>
                <a:cubicBezTo>
                  <a:pt x="56" y="118"/>
                  <a:pt x="54" y="120"/>
                  <a:pt x="52" y="120"/>
                </a:cubicBezTo>
                <a:cubicBezTo>
                  <a:pt x="50" y="120"/>
                  <a:pt x="48" y="118"/>
                  <a:pt x="48" y="116"/>
                </a:cubicBezTo>
                <a:cubicBezTo>
                  <a:pt x="48" y="12"/>
                  <a:pt x="48" y="12"/>
                  <a:pt x="48" y="12"/>
                </a:cubicBezTo>
                <a:cubicBezTo>
                  <a:pt x="48" y="10"/>
                  <a:pt x="50" y="8"/>
                  <a:pt x="52" y="8"/>
                </a:cubicBezTo>
                <a:cubicBezTo>
                  <a:pt x="54" y="8"/>
                  <a:pt x="56" y="10"/>
                  <a:pt x="56" y="12"/>
                </a:cubicBezTo>
                <a:lnTo>
                  <a:pt x="56" y="116"/>
                </a:lnTo>
                <a:close/>
                <a:moveTo>
                  <a:pt x="96" y="64"/>
                </a:moveTo>
                <a:cubicBezTo>
                  <a:pt x="88" y="64"/>
                  <a:pt x="88" y="64"/>
                  <a:pt x="88" y="64"/>
                </a:cubicBezTo>
                <a:cubicBezTo>
                  <a:pt x="84" y="64"/>
                  <a:pt x="80" y="68"/>
                  <a:pt x="80" y="72"/>
                </a:cubicBezTo>
                <a:cubicBezTo>
                  <a:pt x="80" y="120"/>
                  <a:pt x="80" y="120"/>
                  <a:pt x="80" y="120"/>
                </a:cubicBezTo>
                <a:cubicBezTo>
                  <a:pt x="80" y="124"/>
                  <a:pt x="84" y="128"/>
                  <a:pt x="88" y="128"/>
                </a:cubicBezTo>
                <a:cubicBezTo>
                  <a:pt x="96" y="128"/>
                  <a:pt x="96" y="128"/>
                  <a:pt x="96" y="128"/>
                </a:cubicBezTo>
                <a:cubicBezTo>
                  <a:pt x="100" y="128"/>
                  <a:pt x="104" y="124"/>
                  <a:pt x="104" y="120"/>
                </a:cubicBezTo>
                <a:cubicBezTo>
                  <a:pt x="104" y="72"/>
                  <a:pt x="104" y="72"/>
                  <a:pt x="104" y="72"/>
                </a:cubicBezTo>
                <a:cubicBezTo>
                  <a:pt x="104" y="68"/>
                  <a:pt x="100" y="64"/>
                  <a:pt x="96" y="64"/>
                </a:cubicBezTo>
                <a:close/>
                <a:moveTo>
                  <a:pt x="96" y="116"/>
                </a:moveTo>
                <a:cubicBezTo>
                  <a:pt x="96" y="118"/>
                  <a:pt x="94" y="120"/>
                  <a:pt x="92" y="120"/>
                </a:cubicBezTo>
                <a:cubicBezTo>
                  <a:pt x="90" y="120"/>
                  <a:pt x="88" y="118"/>
                  <a:pt x="88" y="116"/>
                </a:cubicBezTo>
                <a:cubicBezTo>
                  <a:pt x="88" y="76"/>
                  <a:pt x="88" y="76"/>
                  <a:pt x="88" y="76"/>
                </a:cubicBezTo>
                <a:cubicBezTo>
                  <a:pt x="88" y="74"/>
                  <a:pt x="90" y="72"/>
                  <a:pt x="92" y="72"/>
                </a:cubicBezTo>
                <a:cubicBezTo>
                  <a:pt x="94" y="72"/>
                  <a:pt x="96" y="74"/>
                  <a:pt x="96" y="76"/>
                </a:cubicBezTo>
                <a:lnTo>
                  <a:pt x="96" y="1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Freeform 102"/>
          <p:cNvSpPr>
            <a:spLocks noEditPoints="1"/>
          </p:cNvSpPr>
          <p:nvPr/>
        </p:nvSpPr>
        <p:spPr bwMode="auto">
          <a:xfrm>
            <a:off x="7350125" y="3513194"/>
            <a:ext cx="360363" cy="388938"/>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32 w 96"/>
              <a:gd name="T33" fmla="*/ 68 h 104"/>
              <a:gd name="T34" fmla="*/ 56 w 96"/>
              <a:gd name="T35" fmla="*/ 82 h 104"/>
              <a:gd name="T36" fmla="*/ 56 w 96"/>
              <a:gd name="T37" fmla="*/ 84 h 104"/>
              <a:gd name="T38" fmla="*/ 76 w 96"/>
              <a:gd name="T39" fmla="*/ 104 h 104"/>
              <a:gd name="T40" fmla="*/ 96 w 96"/>
              <a:gd name="T41" fmla="*/ 84 h 104"/>
              <a:gd name="T42" fmla="*/ 76 w 96"/>
              <a:gd name="T43" fmla="*/ 64 h 104"/>
              <a:gd name="T44" fmla="*/ 76 w 96"/>
              <a:gd name="T45" fmla="*/ 8 h 104"/>
              <a:gd name="T46" fmla="*/ 88 w 96"/>
              <a:gd name="T47" fmla="*/ 20 h 104"/>
              <a:gd name="T48" fmla="*/ 76 w 96"/>
              <a:gd name="T49" fmla="*/ 32 h 104"/>
              <a:gd name="T50" fmla="*/ 64 w 96"/>
              <a:gd name="T51" fmla="*/ 20 h 104"/>
              <a:gd name="T52" fmla="*/ 76 w 96"/>
              <a:gd name="T53" fmla="*/ 8 h 104"/>
              <a:gd name="T54" fmla="*/ 20 w 96"/>
              <a:gd name="T55" fmla="*/ 64 h 104"/>
              <a:gd name="T56" fmla="*/ 8 w 96"/>
              <a:gd name="T57" fmla="*/ 52 h 104"/>
              <a:gd name="T58" fmla="*/ 20 w 96"/>
              <a:gd name="T59" fmla="*/ 40 h 104"/>
              <a:gd name="T60" fmla="*/ 32 w 96"/>
              <a:gd name="T61" fmla="*/ 52 h 104"/>
              <a:gd name="T62" fmla="*/ 20 w 96"/>
              <a:gd name="T63" fmla="*/ 64 h 104"/>
              <a:gd name="T64" fmla="*/ 76 w 96"/>
              <a:gd name="T65" fmla="*/ 96 h 104"/>
              <a:gd name="T66" fmla="*/ 64 w 96"/>
              <a:gd name="T67" fmla="*/ 84 h 104"/>
              <a:gd name="T68" fmla="*/ 76 w 96"/>
              <a:gd name="T69" fmla="*/ 72 h 104"/>
              <a:gd name="T70" fmla="*/ 88 w 96"/>
              <a:gd name="T71" fmla="*/ 84 h 104"/>
              <a:gd name="T72" fmla="*/ 76 w 96"/>
              <a:gd name="T7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32" y="68"/>
                  <a:pt x="32" y="68"/>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moveTo>
                  <a:pt x="76" y="8"/>
                </a:moveTo>
                <a:cubicBezTo>
                  <a:pt x="83" y="8"/>
                  <a:pt x="88" y="13"/>
                  <a:pt x="88" y="20"/>
                </a:cubicBezTo>
                <a:cubicBezTo>
                  <a:pt x="88" y="27"/>
                  <a:pt x="83" y="32"/>
                  <a:pt x="76" y="32"/>
                </a:cubicBezTo>
                <a:cubicBezTo>
                  <a:pt x="69" y="32"/>
                  <a:pt x="64" y="27"/>
                  <a:pt x="64" y="20"/>
                </a:cubicBezTo>
                <a:cubicBezTo>
                  <a:pt x="64" y="13"/>
                  <a:pt x="69" y="8"/>
                  <a:pt x="76" y="8"/>
                </a:cubicBezTo>
                <a:close/>
                <a:moveTo>
                  <a:pt x="20" y="64"/>
                </a:moveTo>
                <a:cubicBezTo>
                  <a:pt x="13" y="64"/>
                  <a:pt x="8" y="59"/>
                  <a:pt x="8" y="52"/>
                </a:cubicBezTo>
                <a:cubicBezTo>
                  <a:pt x="8" y="45"/>
                  <a:pt x="13" y="40"/>
                  <a:pt x="20" y="40"/>
                </a:cubicBezTo>
                <a:cubicBezTo>
                  <a:pt x="27" y="40"/>
                  <a:pt x="32" y="45"/>
                  <a:pt x="32" y="52"/>
                </a:cubicBezTo>
                <a:cubicBezTo>
                  <a:pt x="32" y="59"/>
                  <a:pt x="27" y="64"/>
                  <a:pt x="20" y="64"/>
                </a:cubicBezTo>
                <a:close/>
                <a:moveTo>
                  <a:pt x="76" y="96"/>
                </a:moveTo>
                <a:cubicBezTo>
                  <a:pt x="69" y="96"/>
                  <a:pt x="64" y="91"/>
                  <a:pt x="64" y="84"/>
                </a:cubicBezTo>
                <a:cubicBezTo>
                  <a:pt x="64" y="77"/>
                  <a:pt x="69" y="72"/>
                  <a:pt x="76" y="72"/>
                </a:cubicBezTo>
                <a:cubicBezTo>
                  <a:pt x="83" y="72"/>
                  <a:pt x="88" y="77"/>
                  <a:pt x="88" y="84"/>
                </a:cubicBezTo>
                <a:cubicBezTo>
                  <a:pt x="88" y="91"/>
                  <a:pt x="83" y="96"/>
                  <a:pt x="76" y="9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 name="文本框 15"/>
          <p:cNvSpPr txBox="1"/>
          <p:nvPr/>
        </p:nvSpPr>
        <p:spPr>
          <a:xfrm>
            <a:off x="8011714" y="3471864"/>
            <a:ext cx="3557433" cy="461665"/>
          </a:xfrm>
          <a:prstGeom prst="rect">
            <a:avLst/>
          </a:prstGeom>
          <a:noFill/>
        </p:spPr>
        <p:txBody>
          <a:bodyPr wrap="square" rtlCol="0">
            <a:spAutoFit/>
          </a:bodyPr>
          <a:lstStyle/>
          <a:p>
            <a:r>
              <a:rPr lang="en-US" altLang="zh-CN" sz="2400" b="1" dirty="0" smtClean="0">
                <a:solidFill>
                  <a:schemeClr val="bg1"/>
                </a:solidFill>
              </a:rPr>
              <a:t>Thomson Factors</a:t>
            </a:r>
            <a:endParaRPr lang="zh-CN" altLang="en-US" sz="2400" b="1" dirty="0">
              <a:solidFill>
                <a:schemeClr val="bg1"/>
              </a:solidFill>
            </a:endParaRPr>
          </a:p>
        </p:txBody>
      </p:sp>
      <p:sp>
        <p:nvSpPr>
          <p:cNvPr id="17" name="矩形 16"/>
          <p:cNvSpPr/>
          <p:nvPr/>
        </p:nvSpPr>
        <p:spPr>
          <a:xfrm>
            <a:off x="7322497" y="4248835"/>
            <a:ext cx="4243389" cy="369332"/>
          </a:xfrm>
          <a:prstGeom prst="rect">
            <a:avLst/>
          </a:prstGeom>
        </p:spPr>
        <p:txBody>
          <a:bodyPr wrap="square">
            <a:spAutoFit/>
          </a:bodyPr>
          <a:lstStyle/>
          <a:p>
            <a:pPr algn="ctr"/>
            <a:r>
              <a:rPr lang="en-US" altLang="zh-CN" dirty="0" smtClean="0">
                <a:solidFill>
                  <a:schemeClr val="bg1"/>
                </a:solidFill>
              </a:rPr>
              <a:t>Oct4, Sox2, </a:t>
            </a:r>
            <a:r>
              <a:rPr lang="en-US" altLang="zh-CN" dirty="0" err="1" smtClean="0">
                <a:solidFill>
                  <a:schemeClr val="bg1"/>
                </a:solidFill>
              </a:rPr>
              <a:t>Nanog</a:t>
            </a:r>
            <a:r>
              <a:rPr lang="en-US" altLang="zh-CN" dirty="0" smtClean="0">
                <a:solidFill>
                  <a:schemeClr val="bg1"/>
                </a:solidFill>
              </a:rPr>
              <a:t>, </a:t>
            </a:r>
            <a:r>
              <a:rPr lang="en-US" altLang="zh-CN" dirty="0" smtClean="0">
                <a:solidFill>
                  <a:schemeClr val="bg1"/>
                </a:solidFill>
              </a:rPr>
              <a:t>Lin28</a:t>
            </a:r>
            <a:endParaRPr lang="zh-CN" altLang="en-US" dirty="0">
              <a:solidFill>
                <a:schemeClr val="bg1"/>
              </a:solidFill>
            </a:endParaRPr>
          </a:p>
        </p:txBody>
      </p:sp>
      <p:grpSp>
        <p:nvGrpSpPr>
          <p:cNvPr id="3" name="组合 2"/>
          <p:cNvGrpSpPr/>
          <p:nvPr/>
        </p:nvGrpSpPr>
        <p:grpSpPr>
          <a:xfrm>
            <a:off x="0" y="2036"/>
            <a:ext cx="8322364" cy="1171070"/>
            <a:chOff x="0" y="2036"/>
            <a:chExt cx="8322364" cy="1171070"/>
          </a:xfrm>
        </p:grpSpPr>
        <p:sp>
          <p:nvSpPr>
            <p:cNvPr id="6" name="矩形 5"/>
            <p:cNvSpPr/>
            <p:nvPr/>
          </p:nvSpPr>
          <p:spPr>
            <a:xfrm>
              <a:off x="878679" y="321198"/>
              <a:ext cx="7443685" cy="523220"/>
            </a:xfrm>
            <a:prstGeom prst="rect">
              <a:avLst/>
            </a:prstGeom>
          </p:spPr>
          <p:txBody>
            <a:bodyPr wrap="square">
              <a:spAutoFit/>
            </a:bodyPr>
            <a:lstStyle/>
            <a:p>
              <a:r>
                <a:rPr lang="en-US" altLang="zh-CN" sz="2800" dirty="0" smtClean="0">
                  <a:solidFill>
                    <a:schemeClr val="bg1"/>
                  </a:solidFill>
                </a:rPr>
                <a:t>Choice of reprogramming factors</a:t>
              </a:r>
              <a:endParaRPr lang="en-US" altLang="zh-CN" sz="2800" dirty="0">
                <a:solidFill>
                  <a:schemeClr val="bg1"/>
                </a:solidFill>
              </a:endParaRPr>
            </a:p>
          </p:txBody>
        </p:sp>
        <p:sp>
          <p:nvSpPr>
            <p:cNvPr id="21" name="矩形 20"/>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2"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8268796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47" fill="hold"/>
                                        <p:tgtEl>
                                          <p:spTgt spid="2"/>
                                        </p:tgtEl>
                                      </p:cBhvr>
                                    </p:cmd>
                                  </p:childTnLst>
                                </p:cTn>
                              </p:par>
                              <p:par>
                                <p:cTn id="7" presetID="28" presetClass="emph" presetSubtype="0" fill="hold" grpId="0" nodeType="withEffect">
                                  <p:stCondLst>
                                    <p:cond delay="1000"/>
                                  </p:stCondLst>
                                  <p:iterate type="lt">
                                    <p:tmPct val="10000"/>
                                  </p:iterate>
                                  <p:childTnLst>
                                    <p:animClr clrSpc="rgb" dir="cw">
                                      <p:cBhvr override="childStyle">
                                        <p:cTn id="8" dur="2000" fill="hold"/>
                                        <p:tgtEl>
                                          <p:spTgt spid="10"/>
                                        </p:tgtEl>
                                        <p:attrNameLst>
                                          <p:attrName>style.color</p:attrName>
                                        </p:attrNameLst>
                                      </p:cBhvr>
                                      <p:to>
                                        <a:schemeClr val="accent2"/>
                                      </p:to>
                                    </p:animClr>
                                    <p:animClr clrSpc="rgb" dir="cw">
                                      <p:cBhvr>
                                        <p:cTn id="9" dur="2000" fill="hold"/>
                                        <p:tgtEl>
                                          <p:spTgt spid="10"/>
                                        </p:tgtEl>
                                        <p:attrNameLst>
                                          <p:attrName>fillcolor</p:attrName>
                                        </p:attrNameLst>
                                      </p:cBhvr>
                                      <p:to>
                                        <a:schemeClr val="accent2"/>
                                      </p:to>
                                    </p:animClr>
                                    <p:set>
                                      <p:cBhvr>
                                        <p:cTn id="10" dur="2000" fill="hold"/>
                                        <p:tgtEl>
                                          <p:spTgt spid="10"/>
                                        </p:tgtEl>
                                        <p:attrNameLst>
                                          <p:attrName>fill.type</p:attrName>
                                        </p:attrNameLst>
                                      </p:cBhvr>
                                      <p:to>
                                        <p:strVal val="solid"/>
                                      </p:to>
                                    </p:set>
                                    <p:anim to="1.5" calcmode="lin" valueType="num">
                                      <p:cBhvr override="childStyle">
                                        <p:cTn id="11" dur="2000" fill="hold"/>
                                        <p:tgtEl>
                                          <p:spTgt spid="10"/>
                                        </p:tgtEl>
                                        <p:attrNameLst>
                                          <p:attrName>style.fontSize</p:attrName>
                                        </p:attrNameLst>
                                      </p:cBhvr>
                                    </p:anim>
                                  </p:childTnLst>
                                </p:cTn>
                              </p:par>
                              <p:par>
                                <p:cTn id="12" presetID="31" presetClass="entr" presetSubtype="0" fill="hold" grpId="0" nodeType="withEffect">
                                  <p:stCondLst>
                                    <p:cond delay="30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 calcmode="lin" valueType="num">
                                      <p:cBhvr>
                                        <p:cTn id="16" dur="1000" fill="hold"/>
                                        <p:tgtEl>
                                          <p:spTgt spid="11"/>
                                        </p:tgtEl>
                                        <p:attrNameLst>
                                          <p:attrName>style.rotation</p:attrName>
                                        </p:attrNameLst>
                                      </p:cBhvr>
                                      <p:tavLst>
                                        <p:tav tm="0">
                                          <p:val>
                                            <p:fltVal val="90"/>
                                          </p:val>
                                        </p:tav>
                                        <p:tav tm="100000">
                                          <p:val>
                                            <p:fltVal val="0"/>
                                          </p:val>
                                        </p:tav>
                                      </p:tavLst>
                                    </p:anim>
                                    <p:animEffect transition="in" filter="fade">
                                      <p:cBhvr>
                                        <p:cTn id="17" dur="10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28" presetClass="emph" presetSubtype="0" fill="hold" grpId="0" nodeType="withEffect">
                                  <p:stCondLst>
                                    <p:cond delay="4000"/>
                                  </p:stCondLst>
                                  <p:iterate type="lt">
                                    <p:tmPct val="10000"/>
                                  </p:iterate>
                                  <p:childTnLst>
                                    <p:animClr clrSpc="rgb" dir="cw">
                                      <p:cBhvr override="childStyle">
                                        <p:cTn id="25" dur="2000" fill="hold"/>
                                        <p:tgtEl>
                                          <p:spTgt spid="16"/>
                                        </p:tgtEl>
                                        <p:attrNameLst>
                                          <p:attrName>style.color</p:attrName>
                                        </p:attrNameLst>
                                      </p:cBhvr>
                                      <p:to>
                                        <a:schemeClr val="accent2"/>
                                      </p:to>
                                    </p:animClr>
                                    <p:animClr clrSpc="rgb" dir="cw">
                                      <p:cBhvr>
                                        <p:cTn id="26" dur="2000" fill="hold"/>
                                        <p:tgtEl>
                                          <p:spTgt spid="16"/>
                                        </p:tgtEl>
                                        <p:attrNameLst>
                                          <p:attrName>fillcolor</p:attrName>
                                        </p:attrNameLst>
                                      </p:cBhvr>
                                      <p:to>
                                        <a:schemeClr val="accent2"/>
                                      </p:to>
                                    </p:animClr>
                                    <p:set>
                                      <p:cBhvr>
                                        <p:cTn id="27" dur="2000" fill="hold"/>
                                        <p:tgtEl>
                                          <p:spTgt spid="16"/>
                                        </p:tgtEl>
                                        <p:attrNameLst>
                                          <p:attrName>fill.type</p:attrName>
                                        </p:attrNameLst>
                                      </p:cBhvr>
                                      <p:to>
                                        <p:strVal val="solid"/>
                                      </p:to>
                                    </p:set>
                                    <p:anim to="1.5" calcmode="lin" valueType="num">
                                      <p:cBhvr override="childStyle">
                                        <p:cTn id="28" dur="2000" fill="hold"/>
                                        <p:tgtEl>
                                          <p:spTgt spid="16"/>
                                        </p:tgtEl>
                                        <p:attrNameLst>
                                          <p:attrName>style.fontSize</p:attrName>
                                        </p:attrNameLst>
                                      </p:cBhvr>
                                    </p:anim>
                                  </p:childTnLst>
                                </p:cTn>
                              </p:par>
                              <p:par>
                                <p:cTn id="29" presetID="31" presetClass="entr" presetSubtype="0" fill="hold" grpId="0" nodeType="withEffect">
                                  <p:stCondLst>
                                    <p:cond delay="60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16" presetClass="entr" presetSubtype="21"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fill="hold" display="0">
                  <p:stCondLst>
                    <p:cond delay="indefinite"/>
                  </p:stCondLst>
                  <p:endCondLst>
                    <p:cond evt="onStopAudio" delay="0">
                      <p:tgtEl>
                        <p:sldTgt/>
                      </p:tgtEl>
                    </p:cond>
                  </p:endCondLst>
                </p:cTn>
                <p:tgtEl>
                  <p:spTgt spid="2"/>
                </p:tgtEl>
              </p:cMediaNode>
            </p:audio>
          </p:childTnLst>
        </p:cTn>
      </p:par>
    </p:tnLst>
    <p:bldLst>
      <p:bldP spid="10" grpId="0"/>
      <p:bldP spid="11" grpId="0"/>
      <p:bldP spid="15" grpId="0" animBg="1"/>
      <p:bldP spid="14" grpId="0" animBg="1"/>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矩形 2"/>
          <p:cNvSpPr/>
          <p:nvPr/>
        </p:nvSpPr>
        <p:spPr>
          <a:xfrm>
            <a:off x="878679" y="268190"/>
            <a:ext cx="7016070" cy="523220"/>
          </a:xfrm>
          <a:prstGeom prst="rect">
            <a:avLst/>
          </a:prstGeom>
        </p:spPr>
        <p:txBody>
          <a:bodyPr wrap="square">
            <a:spAutoFit/>
          </a:bodyPr>
          <a:lstStyle/>
          <a:p>
            <a:r>
              <a:rPr lang="en-US" altLang="zh-CN" sz="2800" dirty="0" smtClean="0">
                <a:solidFill>
                  <a:schemeClr val="bg1"/>
                </a:solidFill>
              </a:rPr>
              <a:t>Delivery methods for </a:t>
            </a:r>
            <a:r>
              <a:rPr lang="en-US" altLang="zh-CN" sz="2800" dirty="0" err="1" smtClean="0">
                <a:solidFill>
                  <a:schemeClr val="bg1"/>
                </a:solidFill>
              </a:rPr>
              <a:t>iPSCs</a:t>
            </a:r>
            <a:r>
              <a:rPr lang="en-US" altLang="zh-CN" sz="2800" dirty="0" smtClean="0">
                <a:solidFill>
                  <a:schemeClr val="bg1"/>
                </a:solidFill>
              </a:rPr>
              <a:t> derivation</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35" name="表格 34"/>
          <p:cNvGraphicFramePr>
            <a:graphicFrameLocks noGrp="1"/>
          </p:cNvGraphicFramePr>
          <p:nvPr>
            <p:extLst>
              <p:ext uri="{D42A27DB-BD31-4B8C-83A1-F6EECF244321}">
                <p14:modId xmlns:p14="http://schemas.microsoft.com/office/powerpoint/2010/main" val="2353923405"/>
              </p:ext>
            </p:extLst>
          </p:nvPr>
        </p:nvGraphicFramePr>
        <p:xfrm>
          <a:off x="1249251" y="1371765"/>
          <a:ext cx="9452670" cy="4521200"/>
        </p:xfrm>
        <a:graphic>
          <a:graphicData uri="http://schemas.openxmlformats.org/drawingml/2006/table">
            <a:tbl>
              <a:tblPr firstRow="1" bandRow="1">
                <a:tableStyleId>{5C22544A-7EE6-4342-B048-85BDC9FD1C3A}</a:tableStyleId>
              </a:tblPr>
              <a:tblGrid>
                <a:gridCol w="1850868"/>
                <a:gridCol w="1937982"/>
                <a:gridCol w="4105899"/>
                <a:gridCol w="1557921"/>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Vector</a:t>
                      </a:r>
                      <a:r>
                        <a:rPr lang="en-US" altLang="zh-CN" baseline="0" dirty="0" smtClean="0"/>
                        <a:t> type</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Cell types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Efficiency</a:t>
                      </a:r>
                      <a:endParaRPr lang="zh-CN" altLang="en-US" dirty="0" smtClean="0"/>
                    </a:p>
                  </a:txBody>
                  <a:tcPr/>
                </a:tc>
              </a:tr>
              <a:tr h="370840">
                <a:tc rowSpan="3">
                  <a:txBody>
                    <a:bodyPr/>
                    <a:lstStyle/>
                    <a:p>
                      <a:r>
                        <a:rPr lang="en-US" altLang="zh-CN" dirty="0" smtClean="0"/>
                        <a:t>Integrating</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Retroviral</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a:t>
                      </a:r>
                      <a:r>
                        <a:rPr lang="en-US" altLang="zh-CN" baseline="0" dirty="0" smtClean="0"/>
                        <a:t> neural stem cells, liver cells, </a:t>
                      </a:r>
                      <a:r>
                        <a:rPr lang="en-US" altLang="zh-CN" baseline="0" dirty="0" err="1" smtClean="0"/>
                        <a:t>lerarinocytes</a:t>
                      </a:r>
                      <a:r>
                        <a:rPr lang="en-US" altLang="zh-CN" baseline="0" dirty="0" smtClean="0"/>
                        <a:t>, amniotic cells, blood cells, adipose cells</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0.01-0.5%</a:t>
                      </a:r>
                      <a:endParaRPr lang="zh-CN" altLang="en-US" dirty="0" smtClean="0"/>
                    </a:p>
                    <a:p>
                      <a:endParaRPr lang="zh-CN" altLang="en-US" dirty="0"/>
                    </a:p>
                  </a:txBody>
                  <a:tcPr/>
                </a:tc>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t>Lentiviral</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 keratinocytes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0.1-1%</a:t>
                      </a:r>
                      <a:endParaRPr lang="zh-CN" altLang="en-US" dirty="0" smtClean="0"/>
                    </a:p>
                  </a:txBody>
                  <a:tcPr/>
                </a:tc>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Inducible</a:t>
                      </a:r>
                      <a:r>
                        <a:rPr lang="en-US" altLang="zh-CN" baseline="0" dirty="0" smtClean="0"/>
                        <a:t> </a:t>
                      </a:r>
                      <a:r>
                        <a:rPr lang="en-US" altLang="zh-CN" baseline="0" dirty="0" err="1" smtClean="0"/>
                        <a:t>lentiviral</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 Bata-cells</a:t>
                      </a:r>
                      <a:r>
                        <a:rPr lang="zh-CN" altLang="en-US" dirty="0" smtClean="0"/>
                        <a:t>，</a:t>
                      </a:r>
                      <a:r>
                        <a:rPr lang="en-US" altLang="zh-CN" dirty="0" smtClean="0"/>
                        <a:t>keratinocytes,</a:t>
                      </a:r>
                      <a:r>
                        <a:rPr lang="en-US" altLang="zh-CN" baseline="0" dirty="0" smtClean="0"/>
                        <a:t> blood cells, melanocytes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0.1-1%</a:t>
                      </a:r>
                      <a:endParaRPr lang="zh-CN" altLang="en-US" dirty="0" smtClean="0"/>
                    </a:p>
                  </a:txBody>
                  <a:tcPr/>
                </a:tc>
              </a:tr>
              <a:tr h="370840">
                <a:tc rowSpan="2">
                  <a:txBody>
                    <a:bodyPr/>
                    <a:lstStyle/>
                    <a:p>
                      <a:r>
                        <a:rPr lang="en-US" altLang="zh-CN" dirty="0" smtClean="0"/>
                        <a:t>Excisable</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Transposon</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0.1%</a:t>
                      </a:r>
                      <a:endParaRPr lang="zh-CN" altLang="en-US" dirty="0" smtClean="0"/>
                    </a:p>
                  </a:txBody>
                  <a:tcPr/>
                </a:tc>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t>Floxed</a:t>
                      </a:r>
                      <a:r>
                        <a:rPr lang="en-US" altLang="zh-CN" baseline="0" dirty="0" smtClean="0"/>
                        <a:t> </a:t>
                      </a:r>
                      <a:r>
                        <a:rPr lang="en-US" altLang="zh-CN" baseline="0" dirty="0" err="1" smtClean="0"/>
                        <a:t>lentiviral</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0.1-1%</a:t>
                      </a:r>
                      <a:endParaRPr lang="zh-CN" altLang="en-US" dirty="0" smtClean="0"/>
                    </a:p>
                  </a:txBody>
                  <a:tcPr/>
                </a:tc>
              </a:tr>
              <a:tr h="370840">
                <a:tc rowSpan="2">
                  <a:txBody>
                    <a:bodyPr/>
                    <a:lstStyle/>
                    <a:p>
                      <a:r>
                        <a:rPr lang="en-US" altLang="zh-CN" dirty="0" err="1" smtClean="0"/>
                        <a:t>Nonintegrating</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Adenoviral</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 liver</a:t>
                      </a:r>
                      <a:r>
                        <a:rPr lang="en-US" altLang="zh-CN" baseline="0" dirty="0" smtClean="0"/>
                        <a:t> cells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0.001%</a:t>
                      </a:r>
                      <a:endParaRPr lang="zh-CN" altLang="en-US" dirty="0" smtClean="0"/>
                    </a:p>
                  </a:txBody>
                  <a:tcPr/>
                </a:tc>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Plasmid</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0.001%</a:t>
                      </a:r>
                      <a:endParaRPr lang="zh-CN" altLang="en-US" dirty="0" smtClean="0"/>
                    </a:p>
                  </a:txBody>
                  <a:tcPr/>
                </a:tc>
              </a:tr>
              <a:tr h="370840">
                <a:tc rowSpan="2">
                  <a:txBody>
                    <a:bodyPr/>
                    <a:lstStyle/>
                    <a:p>
                      <a:r>
                        <a:rPr lang="en-US" altLang="zh-CN" dirty="0" smtClean="0"/>
                        <a:t>DNA-free</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Protein</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0.001%</a:t>
                      </a:r>
                      <a:endParaRPr lang="zh-CN" altLang="en-US" dirty="0" smtClean="0"/>
                    </a:p>
                  </a:txBody>
                  <a:tcPr/>
                </a:tc>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RNA</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Fibroblasts</a:t>
                      </a:r>
                      <a:endParaRPr lang="zh-CN" altLang="en-US"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1%</a:t>
                      </a:r>
                      <a:endParaRPr lang="zh-CN" altLang="en-US" dirty="0" smtClean="0"/>
                    </a:p>
                  </a:txBody>
                  <a:tcPr/>
                </a:tc>
              </a:tr>
            </a:tbl>
          </a:graphicData>
        </a:graphic>
      </p:graphicFrame>
      <p:pic>
        <p:nvPicPr>
          <p:cNvPr id="2" name="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29530" y="2620617"/>
            <a:ext cx="609600" cy="609600"/>
          </a:xfrm>
          <a:prstGeom prst="rect">
            <a:avLst/>
          </a:prstGeom>
        </p:spPr>
      </p:pic>
    </p:spTree>
    <p:extLst>
      <p:ext uri="{BB962C8B-B14F-4D97-AF65-F5344CB8AC3E}">
        <p14:creationId xmlns:p14="http://schemas.microsoft.com/office/powerpoint/2010/main" val="237276286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04"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par>
                                <p:cTn id="10" presetID="2" presetClass="entr" presetSubtype="4"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12000" fill="hold"/>
                                        <p:tgtEl>
                                          <p:spTgt spid="35"/>
                                        </p:tgtEl>
                                        <p:attrNameLst>
                                          <p:attrName>ppt_x</p:attrName>
                                        </p:attrNameLst>
                                      </p:cBhvr>
                                      <p:tavLst>
                                        <p:tav tm="0">
                                          <p:val>
                                            <p:strVal val="#ppt_x"/>
                                          </p:val>
                                        </p:tav>
                                        <p:tav tm="100000">
                                          <p:val>
                                            <p:strVal val="#ppt_x"/>
                                          </p:val>
                                        </p:tav>
                                      </p:tavLst>
                                    </p:anim>
                                    <p:anim calcmode="lin" valueType="num">
                                      <p:cBhvr additive="base">
                                        <p:cTn id="13" dur="12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矩形 2"/>
          <p:cNvSpPr/>
          <p:nvPr/>
        </p:nvSpPr>
        <p:spPr>
          <a:xfrm>
            <a:off x="878679" y="268190"/>
            <a:ext cx="8755651" cy="523220"/>
          </a:xfrm>
          <a:prstGeom prst="rect">
            <a:avLst/>
          </a:prstGeom>
        </p:spPr>
        <p:txBody>
          <a:bodyPr wrap="square">
            <a:spAutoFit/>
          </a:bodyPr>
          <a:lstStyle/>
          <a:p>
            <a:r>
              <a:rPr lang="en-US" altLang="zh-CN" sz="2800" dirty="0" smtClean="0">
                <a:solidFill>
                  <a:schemeClr val="bg1"/>
                </a:solidFill>
              </a:rPr>
              <a:t>Pros and Cons of various delivery methods </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5" name="表格 4"/>
          <p:cNvGraphicFramePr>
            <a:graphicFrameLocks noGrp="1"/>
          </p:cNvGraphicFramePr>
          <p:nvPr>
            <p:extLst>
              <p:ext uri="{D42A27DB-BD31-4B8C-83A1-F6EECF244321}">
                <p14:modId xmlns:p14="http://schemas.microsoft.com/office/powerpoint/2010/main" val="4097384644"/>
              </p:ext>
            </p:extLst>
          </p:nvPr>
        </p:nvGraphicFramePr>
        <p:xfrm>
          <a:off x="287454" y="-598220"/>
          <a:ext cx="11617092" cy="7868920"/>
        </p:xfrm>
        <a:graphic>
          <a:graphicData uri="http://schemas.openxmlformats.org/drawingml/2006/table">
            <a:tbl>
              <a:tblPr firstRow="1" bandRow="1">
                <a:tableStyleId>{5C22544A-7EE6-4342-B048-85BDC9FD1C3A}</a:tableStyleId>
              </a:tblPr>
              <a:tblGrid>
                <a:gridCol w="1902010"/>
                <a:gridCol w="4121426"/>
                <a:gridCol w="5593656"/>
              </a:tblGrid>
              <a:tr h="0">
                <a:tc>
                  <a:txBody>
                    <a:bodyPr/>
                    <a:lstStyle/>
                    <a:p>
                      <a:r>
                        <a:rPr lang="en-US" altLang="zh-CN" dirty="0" smtClean="0"/>
                        <a:t>Method</a:t>
                      </a:r>
                      <a:endParaRPr lang="zh-CN" altLang="en-US" dirty="0"/>
                    </a:p>
                  </a:txBody>
                  <a:tcPr/>
                </a:tc>
                <a:tc>
                  <a:txBody>
                    <a:bodyPr/>
                    <a:lstStyle/>
                    <a:p>
                      <a:r>
                        <a:rPr lang="en-US" altLang="zh-CN" dirty="0" smtClean="0"/>
                        <a:t>Pros</a:t>
                      </a:r>
                      <a:endParaRPr lang="zh-CN" altLang="en-US" dirty="0"/>
                    </a:p>
                  </a:txBody>
                  <a:tcPr/>
                </a:tc>
                <a:tc>
                  <a:txBody>
                    <a:bodyPr/>
                    <a:lstStyle/>
                    <a:p>
                      <a:r>
                        <a:rPr lang="en-US" altLang="zh-CN" dirty="0" smtClean="0"/>
                        <a:t>Cons</a:t>
                      </a:r>
                      <a:endParaRPr lang="zh-CN" altLang="en-US" dirty="0"/>
                    </a:p>
                  </a:txBody>
                  <a:tcPr/>
                </a:tc>
              </a:tr>
              <a:tr h="370840">
                <a:tc>
                  <a:txBody>
                    <a:bodyPr/>
                    <a:lstStyle/>
                    <a:p>
                      <a:r>
                        <a:rPr lang="en-US" altLang="zh-CN" sz="1800" b="0" i="0" kern="1200" dirty="0" smtClean="0">
                          <a:solidFill>
                            <a:schemeClr val="dk1"/>
                          </a:solidFill>
                          <a:effectLst/>
                          <a:latin typeface="+mn-lt"/>
                          <a:ea typeface="+mn-ea"/>
                          <a:cs typeface="+mn-cs"/>
                        </a:rPr>
                        <a:t>Retro- and </a:t>
                      </a:r>
                      <a:r>
                        <a:rPr lang="en-US" altLang="zh-CN" sz="1800" b="0" i="0" kern="1200" dirty="0" err="1" smtClean="0">
                          <a:solidFill>
                            <a:schemeClr val="dk1"/>
                          </a:solidFill>
                          <a:effectLst/>
                          <a:latin typeface="+mn-lt"/>
                          <a:ea typeface="+mn-ea"/>
                          <a:cs typeface="+mn-cs"/>
                        </a:rPr>
                        <a:t>Lentivirus</a:t>
                      </a:r>
                      <a:endParaRPr lang="zh-CN" altLang="en-US" dirty="0"/>
                    </a:p>
                  </a:txBody>
                  <a:tcPr/>
                </a:tc>
                <a:tc>
                  <a:txBody>
                    <a:bodyPr/>
                    <a:lstStyle/>
                    <a:p>
                      <a:r>
                        <a:rPr lang="en-US" altLang="zh-CN" sz="1800" b="0" i="0" kern="1200" dirty="0" smtClean="0">
                          <a:solidFill>
                            <a:schemeClr val="dk1"/>
                          </a:solidFill>
                          <a:effectLst/>
                          <a:latin typeface="+mn-lt"/>
                          <a:ea typeface="+mn-ea"/>
                          <a:cs typeface="+mn-cs"/>
                        </a:rPr>
                        <a:t>Good efficiency, easy to implement, validated for multiple cell types</a:t>
                      </a:r>
                      <a:endParaRPr lang="zh-CN" altLang="en-US" dirty="0"/>
                    </a:p>
                  </a:txBody>
                  <a:tcPr/>
                </a:tc>
                <a:tc>
                  <a:txBody>
                    <a:bodyPr/>
                    <a:lstStyle/>
                    <a:p>
                      <a:r>
                        <a:rPr lang="en-US" altLang="zh-CN" sz="1800" b="0" i="0" kern="1200" dirty="0" smtClean="0">
                          <a:solidFill>
                            <a:schemeClr val="dk1"/>
                          </a:solidFill>
                          <a:effectLst/>
                          <a:latin typeface="+mn-lt"/>
                          <a:ea typeface="+mn-ea"/>
                          <a:cs typeface="+mn-cs"/>
                        </a:rPr>
                        <a:t>Even with excisable vector there is a small footprint retained in reprogrammed cells</a:t>
                      </a:r>
                      <a:endParaRPr lang="zh-CN" altLang="en-US" dirty="0"/>
                    </a:p>
                  </a:txBody>
                  <a:tcPr/>
                </a:tc>
              </a:tr>
              <a:tr h="370840">
                <a:tc>
                  <a:txBody>
                    <a:bodyPr/>
                    <a:lstStyle/>
                    <a:p>
                      <a:pPr algn="l" fontAlgn="t"/>
                      <a:r>
                        <a:rPr lang="en-US" dirty="0" err="1">
                          <a:effectLst/>
                        </a:rPr>
                        <a:t>Lentiviral</a:t>
                      </a:r>
                      <a:r>
                        <a:rPr lang="en-US" dirty="0">
                          <a:effectLst/>
                        </a:rPr>
                        <a:t> (</a:t>
                      </a:r>
                      <a:r>
                        <a:rPr lang="en-US" dirty="0" err="1">
                          <a:effectLst/>
                        </a:rPr>
                        <a:t>miRNA</a:t>
                      </a:r>
                      <a:r>
                        <a:rPr lang="en-US" dirty="0">
                          <a:effectLst/>
                        </a:rPr>
                        <a:t>)</a:t>
                      </a:r>
                    </a:p>
                  </a:txBody>
                  <a:tcPr/>
                </a:tc>
                <a:tc>
                  <a:txBody>
                    <a:bodyPr/>
                    <a:lstStyle/>
                    <a:p>
                      <a:pPr algn="l" fontAlgn="t"/>
                      <a:r>
                        <a:rPr lang="en-US" dirty="0">
                          <a:effectLst/>
                        </a:rPr>
                        <a:t>Very high efficiency</a:t>
                      </a:r>
                    </a:p>
                  </a:txBody>
                  <a:tcPr/>
                </a:tc>
                <a:tc>
                  <a:txBody>
                    <a:bodyPr/>
                    <a:lstStyle/>
                    <a:p>
                      <a:pPr algn="l" fontAlgn="t"/>
                      <a:r>
                        <a:rPr lang="en-US" dirty="0">
                          <a:effectLst/>
                        </a:rPr>
                        <a:t>Transgene integration leaves footprint and validated for only one cell type</a:t>
                      </a:r>
                    </a:p>
                  </a:txBody>
                  <a:tcPr/>
                </a:tc>
              </a:tr>
              <a:tr h="370840">
                <a:tc>
                  <a:txBody>
                    <a:bodyPr/>
                    <a:lstStyle/>
                    <a:p>
                      <a:pPr algn="l" fontAlgn="t"/>
                      <a:r>
                        <a:rPr lang="en-US">
                          <a:effectLst/>
                        </a:rPr>
                        <a:t>miRNA (direct transfection)</a:t>
                      </a:r>
                    </a:p>
                  </a:txBody>
                  <a:tcPr/>
                </a:tc>
                <a:tc>
                  <a:txBody>
                    <a:bodyPr/>
                    <a:lstStyle/>
                    <a:p>
                      <a:pPr algn="l" fontAlgn="t"/>
                      <a:r>
                        <a:rPr lang="en-US" dirty="0">
                          <a:effectLst/>
                        </a:rPr>
                        <a:t>Zero footprint</a:t>
                      </a:r>
                    </a:p>
                  </a:txBody>
                  <a:tcPr/>
                </a:tc>
                <a:tc>
                  <a:txBody>
                    <a:bodyPr/>
                    <a:lstStyle/>
                    <a:p>
                      <a:pPr algn="l" fontAlgn="t"/>
                      <a:r>
                        <a:rPr lang="en-US" dirty="0">
                          <a:effectLst/>
                        </a:rPr>
                        <a:t>Low efficiency, and validated for only one cell type</a:t>
                      </a:r>
                    </a:p>
                  </a:txBody>
                  <a:tcPr/>
                </a:tc>
              </a:tr>
              <a:tr h="370840">
                <a:tc>
                  <a:txBody>
                    <a:bodyPr/>
                    <a:lstStyle/>
                    <a:p>
                      <a:pPr algn="l" fontAlgn="t"/>
                      <a:r>
                        <a:rPr lang="en-US" dirty="0">
                          <a:effectLst/>
                        </a:rPr>
                        <a:t>Adenoviral</a:t>
                      </a:r>
                    </a:p>
                  </a:txBody>
                  <a:tcPr/>
                </a:tc>
                <a:tc>
                  <a:txBody>
                    <a:bodyPr/>
                    <a:lstStyle/>
                    <a:p>
                      <a:pPr algn="l" fontAlgn="t"/>
                      <a:r>
                        <a:rPr lang="en-US" dirty="0">
                          <a:effectLst/>
                        </a:rPr>
                        <a:t>Zero footprint</a:t>
                      </a:r>
                    </a:p>
                  </a:txBody>
                  <a:tcPr/>
                </a:tc>
                <a:tc>
                  <a:txBody>
                    <a:bodyPr/>
                    <a:lstStyle/>
                    <a:p>
                      <a:pPr algn="l" fontAlgn="t"/>
                      <a:r>
                        <a:rPr lang="en-US" dirty="0">
                          <a:effectLst/>
                        </a:rPr>
                        <a:t>Low efficiency, validated for only one cell type, and technically challenging</a:t>
                      </a:r>
                    </a:p>
                  </a:txBody>
                  <a:tcPr/>
                </a:tc>
              </a:tr>
              <a:tr h="370840">
                <a:tc>
                  <a:txBody>
                    <a:bodyPr/>
                    <a:lstStyle/>
                    <a:p>
                      <a:pPr algn="l" fontAlgn="t"/>
                      <a:r>
                        <a:rPr lang="en-US" dirty="0">
                          <a:effectLst/>
                        </a:rPr>
                        <a:t>Sendai virus</a:t>
                      </a:r>
                    </a:p>
                  </a:txBody>
                  <a:tcPr/>
                </a:tc>
                <a:tc>
                  <a:txBody>
                    <a:bodyPr/>
                    <a:lstStyle/>
                    <a:p>
                      <a:pPr algn="l" fontAlgn="t"/>
                      <a:r>
                        <a:rPr lang="en-US" dirty="0">
                          <a:effectLst/>
                        </a:rPr>
                        <a:t>Zero footprint, Good efficiency, validated for multiple cell types, and reprogramming factor viral extracts available commercially</a:t>
                      </a:r>
                    </a:p>
                  </a:txBody>
                  <a:tcPr/>
                </a:tc>
                <a:tc>
                  <a:txBody>
                    <a:bodyPr/>
                    <a:lstStyle/>
                    <a:p>
                      <a:pPr algn="l" fontAlgn="t"/>
                      <a:r>
                        <a:rPr lang="en-US" dirty="0">
                          <a:effectLst/>
                        </a:rPr>
                        <a:t>Cost if purchased commercially, if virus is generated by researcher the method is technically challenging, and licensing/patent issues may exist</a:t>
                      </a:r>
                    </a:p>
                  </a:txBody>
                  <a:tcPr/>
                </a:tc>
              </a:tr>
              <a:tr h="370840">
                <a:tc>
                  <a:txBody>
                    <a:bodyPr/>
                    <a:lstStyle/>
                    <a:p>
                      <a:pPr algn="l" fontAlgn="t"/>
                      <a:r>
                        <a:rPr lang="en-US" dirty="0">
                          <a:effectLst/>
                        </a:rPr>
                        <a:t>mRNA</a:t>
                      </a:r>
                    </a:p>
                  </a:txBody>
                  <a:tcPr/>
                </a:tc>
                <a:tc>
                  <a:txBody>
                    <a:bodyPr/>
                    <a:lstStyle/>
                    <a:p>
                      <a:pPr algn="l" fontAlgn="t"/>
                      <a:r>
                        <a:rPr lang="en-US" dirty="0">
                          <a:effectLst/>
                        </a:rPr>
                        <a:t>Zero footprint, high efficiency, and mRNAs for reprogramming factors available commercially</a:t>
                      </a:r>
                    </a:p>
                  </a:txBody>
                  <a:tcPr/>
                </a:tc>
                <a:tc>
                  <a:txBody>
                    <a:bodyPr/>
                    <a:lstStyle/>
                    <a:p>
                      <a:pPr algn="l" fontAlgn="t"/>
                      <a:r>
                        <a:rPr lang="en-US" dirty="0">
                          <a:effectLst/>
                        </a:rPr>
                        <a:t>Cost if purchased commercially, technically challenging if mRNA generated by researcher, labor intensive, and published work only on fibroblasts</a:t>
                      </a:r>
                    </a:p>
                  </a:txBody>
                  <a:tcPr/>
                </a:tc>
              </a:tr>
              <a:tr h="370840">
                <a:tc>
                  <a:txBody>
                    <a:bodyPr/>
                    <a:lstStyle/>
                    <a:p>
                      <a:pPr algn="l" fontAlgn="t"/>
                      <a:r>
                        <a:rPr lang="en-US">
                          <a:effectLst/>
                        </a:rPr>
                        <a:t>Protein</a:t>
                      </a:r>
                    </a:p>
                  </a:txBody>
                  <a:tcPr/>
                </a:tc>
                <a:tc>
                  <a:txBody>
                    <a:bodyPr/>
                    <a:lstStyle/>
                    <a:p>
                      <a:pPr algn="l" fontAlgn="t"/>
                      <a:r>
                        <a:rPr lang="en-US" dirty="0">
                          <a:effectLst/>
                        </a:rPr>
                        <a:t>Zero footprint</a:t>
                      </a:r>
                    </a:p>
                  </a:txBody>
                  <a:tcPr/>
                </a:tc>
                <a:tc>
                  <a:txBody>
                    <a:bodyPr/>
                    <a:lstStyle/>
                    <a:p>
                      <a:pPr algn="l" fontAlgn="t"/>
                      <a:r>
                        <a:rPr lang="en-US" dirty="0">
                          <a:effectLst/>
                        </a:rPr>
                        <a:t>Low efficiency, technically challenging, long time to reprogram, and published work only on fibroblasts</a:t>
                      </a:r>
                    </a:p>
                  </a:txBody>
                  <a:tcPr/>
                </a:tc>
              </a:tr>
              <a:tr h="370840">
                <a:tc>
                  <a:txBody>
                    <a:bodyPr/>
                    <a:lstStyle/>
                    <a:p>
                      <a:pPr algn="l" fontAlgn="t"/>
                      <a:r>
                        <a:rPr lang="en-US" dirty="0" err="1">
                          <a:effectLst/>
                        </a:rPr>
                        <a:t>Episomal</a:t>
                      </a:r>
                      <a:endParaRPr lang="en-US" dirty="0">
                        <a:effectLst/>
                      </a:endParaRPr>
                    </a:p>
                  </a:txBody>
                  <a:tcPr/>
                </a:tc>
                <a:tc>
                  <a:txBody>
                    <a:bodyPr/>
                    <a:lstStyle/>
                    <a:p>
                      <a:pPr algn="l" fontAlgn="t"/>
                      <a:r>
                        <a:rPr lang="en-US" dirty="0">
                          <a:effectLst/>
                        </a:rPr>
                        <a:t>Zero footprint, good efficiency for most cell types, and validated for multiple cell types</a:t>
                      </a:r>
                    </a:p>
                  </a:txBody>
                  <a:tcPr/>
                </a:tc>
                <a:tc>
                  <a:txBody>
                    <a:bodyPr/>
                    <a:lstStyle/>
                    <a:p>
                      <a:pPr algn="l" fontAlgn="t"/>
                      <a:r>
                        <a:rPr lang="en-US" dirty="0">
                          <a:effectLst/>
                        </a:rPr>
                        <a:t>Some cell types (fibroblasts) reprogram with low efficiency</a:t>
                      </a:r>
                    </a:p>
                  </a:txBody>
                  <a:tcPr/>
                </a:tc>
              </a:tr>
              <a:tr h="370840">
                <a:tc>
                  <a:txBody>
                    <a:bodyPr/>
                    <a:lstStyle/>
                    <a:p>
                      <a:pPr algn="l" fontAlgn="t"/>
                      <a:r>
                        <a:rPr lang="en-US" dirty="0" err="1">
                          <a:effectLst/>
                        </a:rPr>
                        <a:t>PiggyBac</a:t>
                      </a:r>
                      <a:endParaRPr lang="en-US" dirty="0">
                        <a:effectLst/>
                      </a:endParaRPr>
                    </a:p>
                  </a:txBody>
                  <a:tcPr/>
                </a:tc>
                <a:tc>
                  <a:txBody>
                    <a:bodyPr/>
                    <a:lstStyle/>
                    <a:p>
                      <a:pPr algn="l" fontAlgn="t"/>
                      <a:r>
                        <a:rPr lang="en-US" dirty="0">
                          <a:effectLst/>
                        </a:rPr>
                        <a:t>Zero footprint and good efficiency</a:t>
                      </a:r>
                    </a:p>
                  </a:txBody>
                  <a:tcPr/>
                </a:tc>
                <a:tc>
                  <a:txBody>
                    <a:bodyPr/>
                    <a:lstStyle/>
                    <a:p>
                      <a:pPr algn="l" fontAlgn="t"/>
                      <a:r>
                        <a:rPr lang="en-US" dirty="0">
                          <a:effectLst/>
                        </a:rPr>
                        <a:t>Published work on only on fibroblasts, no published data demonstrating excision of transposon from human </a:t>
                      </a:r>
                      <a:r>
                        <a:rPr lang="en-US" dirty="0" err="1">
                          <a:effectLst/>
                        </a:rPr>
                        <a:t>iPSCs</a:t>
                      </a:r>
                      <a:r>
                        <a:rPr lang="en-US" dirty="0">
                          <a:effectLst/>
                        </a:rPr>
                        <a:t>, and licensing/patent issues may exist</a:t>
                      </a:r>
                    </a:p>
                  </a:txBody>
                  <a:tcPr/>
                </a:tc>
              </a:tr>
              <a:tr h="370840">
                <a:tc>
                  <a:txBody>
                    <a:bodyPr/>
                    <a:lstStyle/>
                    <a:p>
                      <a:pPr algn="l" fontAlgn="t"/>
                      <a:r>
                        <a:rPr lang="en-US" dirty="0" err="1">
                          <a:effectLst/>
                        </a:rPr>
                        <a:t>Minicircles</a:t>
                      </a:r>
                      <a:endParaRPr lang="en-US" dirty="0">
                        <a:effectLst/>
                      </a:endParaRPr>
                    </a:p>
                  </a:txBody>
                  <a:tcPr/>
                </a:tc>
                <a:tc>
                  <a:txBody>
                    <a:bodyPr/>
                    <a:lstStyle/>
                    <a:p>
                      <a:pPr algn="l" fontAlgn="t"/>
                      <a:r>
                        <a:rPr lang="en-US" dirty="0">
                          <a:effectLst/>
                        </a:rPr>
                        <a:t>Zero footprint</a:t>
                      </a:r>
                    </a:p>
                  </a:txBody>
                  <a:tcPr/>
                </a:tc>
                <a:tc>
                  <a:txBody>
                    <a:bodyPr/>
                    <a:lstStyle/>
                    <a:p>
                      <a:pPr algn="l" fontAlgn="t"/>
                      <a:r>
                        <a:rPr lang="en-US" dirty="0">
                          <a:effectLst/>
                        </a:rPr>
                        <a:t>Low efficiency and validated for only one cell type</a:t>
                      </a:r>
                    </a:p>
                  </a:txBody>
                  <a:tcPr/>
                </a:tc>
              </a:tr>
            </a:tbl>
          </a:graphicData>
        </a:graphic>
      </p:graphicFrame>
      <p:pic>
        <p:nvPicPr>
          <p:cNvPr id="2" name="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
        <p:nvSpPr>
          <p:cNvPr id="6" name="矩形 5"/>
          <p:cNvSpPr/>
          <p:nvPr/>
        </p:nvSpPr>
        <p:spPr>
          <a:xfrm>
            <a:off x="287454" y="2676939"/>
            <a:ext cx="11617092" cy="12059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a:off x="313958" y="2332383"/>
            <a:ext cx="11520233" cy="116619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335883" y="5086463"/>
            <a:ext cx="11520233" cy="90777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307334" y="3491948"/>
            <a:ext cx="11520233" cy="95631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342511" y="5994236"/>
            <a:ext cx="11520233" cy="86376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8616653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66"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1000"/>
                                        <p:tgtEl>
                                          <p:spTgt spid="4"/>
                                        </p:tgtEl>
                                      </p:cBhvr>
                                    </p:animEffect>
                                  </p:childTnLst>
                                </p:cTn>
                              </p:par>
                              <p:par>
                                <p:cTn id="13" presetID="2" presetClass="entr" presetSubtype="4" fill="hold" nodeType="withEffect">
                                  <p:stCondLst>
                                    <p:cond delay="10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8000" fill="hold"/>
                                        <p:tgtEl>
                                          <p:spTgt spid="5"/>
                                        </p:tgtEl>
                                        <p:attrNameLst>
                                          <p:attrName>ppt_x</p:attrName>
                                        </p:attrNameLst>
                                      </p:cBhvr>
                                      <p:tavLst>
                                        <p:tav tm="0">
                                          <p:val>
                                            <p:strVal val="#ppt_x"/>
                                          </p:val>
                                        </p:tav>
                                        <p:tav tm="100000">
                                          <p:val>
                                            <p:strVal val="#ppt_x"/>
                                          </p:val>
                                        </p:tav>
                                      </p:tavLst>
                                    </p:anim>
                                    <p:anim calcmode="lin" valueType="num">
                                      <p:cBhvr additive="base">
                                        <p:cTn id="16" dur="8000" fill="hold"/>
                                        <p:tgtEl>
                                          <p:spTgt spid="5"/>
                                        </p:tgtEl>
                                        <p:attrNameLst>
                                          <p:attrName>ppt_y</p:attrName>
                                        </p:attrNameLst>
                                      </p:cBhvr>
                                      <p:tavLst>
                                        <p:tav tm="0">
                                          <p:val>
                                            <p:strVal val="1+#ppt_h/2"/>
                                          </p:val>
                                        </p:tav>
                                        <p:tav tm="100000">
                                          <p:val>
                                            <p:strVal val="#ppt_y"/>
                                          </p:val>
                                        </p:tav>
                                      </p:tavLst>
                                    </p:anim>
                                  </p:childTnLst>
                                </p:cTn>
                              </p:par>
                              <p:par>
                                <p:cTn id="17" presetID="7" presetClass="emph" presetSubtype="2" fill="hold" nodeType="withEffect">
                                  <p:stCondLst>
                                    <p:cond delay="8000"/>
                                  </p:stCondLst>
                                  <p:childTnLst>
                                    <p:animClr clrSpc="rgb" dir="cw">
                                      <p:cBhvr>
                                        <p:cTn id="18" dur="2000" fill="hold"/>
                                        <p:tgtEl>
                                          <p:spTgt spid="7"/>
                                        </p:tgtEl>
                                        <p:attrNameLst>
                                          <p:attrName>stroke.color</p:attrName>
                                        </p:attrNameLst>
                                      </p:cBhvr>
                                      <p:to>
                                        <a:srgbClr val="FF0000"/>
                                      </p:to>
                                    </p:animClr>
                                    <p:set>
                                      <p:cBhvr>
                                        <p:cTn id="19" dur="2000" fill="hold"/>
                                        <p:tgtEl>
                                          <p:spTgt spid="7"/>
                                        </p:tgtEl>
                                        <p:attrNameLst>
                                          <p:attrName>stroke.on</p:attrName>
                                        </p:attrNameLst>
                                      </p:cBhvr>
                                      <p:to>
                                        <p:strVal val="true"/>
                                      </p:to>
                                    </p:set>
                                  </p:childTnLst>
                                </p:cTn>
                              </p:par>
                              <p:par>
                                <p:cTn id="20" presetID="7" presetClass="emph" presetSubtype="2" fill="hold" nodeType="withEffect">
                                  <p:stCondLst>
                                    <p:cond delay="30000"/>
                                  </p:stCondLst>
                                  <p:childTnLst>
                                    <p:animClr clrSpc="rgb" dir="cw">
                                      <p:cBhvr>
                                        <p:cTn id="21" dur="2000" fill="hold"/>
                                        <p:tgtEl>
                                          <p:spTgt spid="9"/>
                                        </p:tgtEl>
                                        <p:attrNameLst>
                                          <p:attrName>stroke.color</p:attrName>
                                        </p:attrNameLst>
                                      </p:cBhvr>
                                      <p:to>
                                        <a:srgbClr val="FF0000"/>
                                      </p:to>
                                    </p:animClr>
                                    <p:set>
                                      <p:cBhvr>
                                        <p:cTn id="22" dur="2000" fill="hold"/>
                                        <p:tgtEl>
                                          <p:spTgt spid="9"/>
                                        </p:tgtEl>
                                        <p:attrNameLst>
                                          <p:attrName>stroke.on</p:attrName>
                                        </p:attrNameLst>
                                      </p:cBhvr>
                                      <p:to>
                                        <p:strVal val="true"/>
                                      </p:to>
                                    </p:set>
                                  </p:childTnLst>
                                </p:cTn>
                              </p:par>
                              <p:par>
                                <p:cTn id="23" presetID="7" presetClass="emph" presetSubtype="2" fill="hold" nodeType="withEffect">
                                  <p:stCondLst>
                                    <p:cond delay="10000"/>
                                  </p:stCondLst>
                                  <p:childTnLst>
                                    <p:animClr clrSpc="rgb" dir="cw">
                                      <p:cBhvr>
                                        <p:cTn id="24" dur="2000" fill="hold"/>
                                        <p:tgtEl>
                                          <p:spTgt spid="8"/>
                                        </p:tgtEl>
                                        <p:attrNameLst>
                                          <p:attrName>stroke.color</p:attrName>
                                        </p:attrNameLst>
                                      </p:cBhvr>
                                      <p:to>
                                        <a:srgbClr val="FF0000"/>
                                      </p:to>
                                    </p:animClr>
                                    <p:set>
                                      <p:cBhvr>
                                        <p:cTn id="25" dur="2000" fill="hold"/>
                                        <p:tgtEl>
                                          <p:spTgt spid="8"/>
                                        </p:tgtEl>
                                        <p:attrNameLst>
                                          <p:attrName>stroke.on</p:attrName>
                                        </p:attrNameLst>
                                      </p:cBhvr>
                                      <p:to>
                                        <p:strVal val="true"/>
                                      </p:to>
                                    </p:set>
                                  </p:childTnLst>
                                </p:cTn>
                              </p:par>
                              <p:par>
                                <p:cTn id="26" presetID="7" presetClass="emph" presetSubtype="2" fill="hold" nodeType="withEffect">
                                  <p:stCondLst>
                                    <p:cond delay="39000"/>
                                  </p:stCondLst>
                                  <p:childTnLst>
                                    <p:animClr clrSpc="rgb" dir="cw">
                                      <p:cBhvr>
                                        <p:cTn id="27" dur="2000" fill="hold"/>
                                        <p:tgtEl>
                                          <p:spTgt spid="10"/>
                                        </p:tgtEl>
                                        <p:attrNameLst>
                                          <p:attrName>stroke.color</p:attrName>
                                        </p:attrNameLst>
                                      </p:cBhvr>
                                      <p:to>
                                        <a:srgbClr val="FF0000"/>
                                      </p:to>
                                    </p:animClr>
                                    <p:set>
                                      <p:cBhvr>
                                        <p:cTn id="28" dur="2000" fill="hold"/>
                                        <p:tgtEl>
                                          <p:spTgt spid="1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9" fill="hold" display="0">
                  <p:stCondLst>
                    <p:cond delay="indefinite"/>
                  </p:stCondLst>
                  <p:endCondLst>
                    <p:cond evt="onStopAudio" delay="0">
                      <p:tgtEl>
                        <p:sldTgt/>
                      </p:tgtEl>
                    </p:cond>
                  </p:endCondLst>
                </p:cTn>
                <p:tgtEl>
                  <p:spTgt spid="2"/>
                </p:tgtEl>
              </p:cMediaNode>
            </p:audio>
          </p:childTnLst>
        </p:cTn>
      </p:par>
    </p:tnLst>
    <p:bldLst>
      <p:bldP spid="3"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矩形 2"/>
          <p:cNvSpPr/>
          <p:nvPr/>
        </p:nvSpPr>
        <p:spPr>
          <a:xfrm>
            <a:off x="878679" y="268190"/>
            <a:ext cx="10319204" cy="523220"/>
          </a:xfrm>
          <a:prstGeom prst="rect">
            <a:avLst/>
          </a:prstGeom>
        </p:spPr>
        <p:txBody>
          <a:bodyPr wrap="square">
            <a:spAutoFit/>
          </a:bodyPr>
          <a:lstStyle/>
          <a:p>
            <a:r>
              <a:rPr lang="en-US" altLang="zh-CN" sz="2800" dirty="0" smtClean="0">
                <a:solidFill>
                  <a:schemeClr val="bg1"/>
                </a:solidFill>
              </a:rPr>
              <a:t>Comparison of efficiency, integration and ease-of-use</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679" y="882252"/>
            <a:ext cx="6954220" cy="3667637"/>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409176298"/>
              </p:ext>
            </p:extLst>
          </p:nvPr>
        </p:nvGraphicFramePr>
        <p:xfrm>
          <a:off x="878679" y="4579984"/>
          <a:ext cx="11186589" cy="2217269"/>
        </p:xfrm>
        <a:graphic>
          <a:graphicData uri="http://schemas.openxmlformats.org/drawingml/2006/table">
            <a:tbl>
              <a:tblPr firstRow="1" bandRow="1">
                <a:tableStyleId>{5C22544A-7EE6-4342-B048-85BDC9FD1C3A}</a:tableStyleId>
              </a:tblPr>
              <a:tblGrid>
                <a:gridCol w="1553192"/>
                <a:gridCol w="2421228"/>
                <a:gridCol w="1481071"/>
                <a:gridCol w="2369712"/>
                <a:gridCol w="1287888"/>
                <a:gridCol w="2073498"/>
              </a:tblGrid>
              <a:tr h="609332">
                <a:tc>
                  <a:txBody>
                    <a:bodyPr/>
                    <a:lstStyle/>
                    <a:p>
                      <a:endParaRPr lang="zh-CN" altLang="en-US" dirty="0"/>
                    </a:p>
                  </a:txBody>
                  <a:tcPr/>
                </a:tc>
                <a:tc>
                  <a:txBody>
                    <a:bodyPr/>
                    <a:lstStyle/>
                    <a:p>
                      <a:r>
                        <a:rPr lang="en-US" altLang="zh-CN" dirty="0" err="1" smtClean="0"/>
                        <a:t>Lentivirus</a:t>
                      </a:r>
                      <a:r>
                        <a:rPr lang="en-US" altLang="zh-CN" dirty="0" smtClean="0"/>
                        <a:t>/retrovirus</a:t>
                      </a:r>
                      <a:endParaRPr lang="zh-CN" altLang="en-US" dirty="0"/>
                    </a:p>
                  </a:txBody>
                  <a:tcPr/>
                </a:tc>
                <a:tc>
                  <a:txBody>
                    <a:bodyPr/>
                    <a:lstStyle/>
                    <a:p>
                      <a:r>
                        <a:rPr lang="en-US" altLang="zh-CN" dirty="0" smtClean="0"/>
                        <a:t>Adenovirus</a:t>
                      </a:r>
                      <a:endParaRPr lang="zh-CN" altLang="en-US" dirty="0"/>
                    </a:p>
                  </a:txBody>
                  <a:tcPr/>
                </a:tc>
                <a:tc>
                  <a:txBody>
                    <a:bodyPr/>
                    <a:lstStyle/>
                    <a:p>
                      <a:r>
                        <a:rPr lang="en-US" altLang="zh-CN" dirty="0" err="1" smtClean="0"/>
                        <a:t>Episomal</a:t>
                      </a:r>
                      <a:r>
                        <a:rPr lang="en-US" altLang="zh-CN" dirty="0" smtClean="0"/>
                        <a:t>/</a:t>
                      </a:r>
                      <a:r>
                        <a:rPr lang="en-US" altLang="zh-CN" dirty="0" err="1" smtClean="0"/>
                        <a:t>Minicircle</a:t>
                      </a:r>
                      <a:endParaRPr lang="zh-CN" altLang="en-US" dirty="0"/>
                    </a:p>
                  </a:txBody>
                  <a:tcPr/>
                </a:tc>
                <a:tc>
                  <a:txBody>
                    <a:bodyPr/>
                    <a:lstStyle/>
                    <a:p>
                      <a:r>
                        <a:rPr lang="en-US" altLang="zh-CN" dirty="0" smtClean="0"/>
                        <a:t>Protein</a:t>
                      </a:r>
                      <a:endParaRPr lang="zh-CN" altLang="en-US" dirty="0"/>
                    </a:p>
                  </a:txBody>
                  <a:tcPr/>
                </a:tc>
                <a:tc>
                  <a:txBody>
                    <a:bodyPr/>
                    <a:lstStyle/>
                    <a:p>
                      <a:r>
                        <a:rPr lang="en-US" altLang="zh-CN" dirty="0" smtClean="0"/>
                        <a:t>Modified mRNAs</a:t>
                      </a:r>
                      <a:endParaRPr lang="zh-CN" altLang="en-US" dirty="0"/>
                    </a:p>
                  </a:txBody>
                  <a:tcPr/>
                </a:tc>
              </a:tr>
              <a:tr h="502276">
                <a:tc>
                  <a:txBody>
                    <a:bodyPr/>
                    <a:lstStyle/>
                    <a:p>
                      <a:pPr algn="l"/>
                      <a:r>
                        <a:rPr lang="en-US" altLang="zh-CN" dirty="0" smtClean="0"/>
                        <a:t>Efficiency</a:t>
                      </a:r>
                      <a:endParaRPr lang="zh-CN" altLang="en-US" dirty="0"/>
                    </a:p>
                  </a:txBody>
                  <a:tcPr anchor="ctr"/>
                </a:tc>
                <a:tc>
                  <a:txBody>
                    <a:bodyPr/>
                    <a:lstStyle/>
                    <a:p>
                      <a:pPr algn="l"/>
                      <a:r>
                        <a:rPr lang="en-US" altLang="zh-CN" dirty="0" smtClean="0"/>
                        <a:t>0.001-0.01%</a:t>
                      </a:r>
                      <a:endParaRPr lang="zh-CN" altLang="en-US" dirty="0"/>
                    </a:p>
                  </a:txBody>
                  <a:tcPr anchor="ctr"/>
                </a:tc>
                <a:tc>
                  <a:txBody>
                    <a:bodyPr/>
                    <a:lstStyle/>
                    <a:p>
                      <a:pPr algn="l"/>
                      <a:r>
                        <a:rPr lang="en-US" altLang="zh-CN" dirty="0" smtClean="0"/>
                        <a:t>0.0001%</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0.0001%</a:t>
                      </a:r>
                      <a:endParaRPr lang="zh-CN" altLang="en-US" dirty="0" smtClean="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0.00001%</a:t>
                      </a:r>
                      <a:endParaRPr lang="zh-CN" altLang="en-US" dirty="0"/>
                    </a:p>
                  </a:txBody>
                  <a:tcPr anchor="ctr"/>
                </a:tc>
                <a:tc>
                  <a:txBody>
                    <a:bodyPr/>
                    <a:lstStyle/>
                    <a:p>
                      <a:pPr algn="l"/>
                      <a:r>
                        <a:rPr lang="en-US" altLang="zh-CN" dirty="0" smtClean="0"/>
                        <a:t>&gt;1%</a:t>
                      </a:r>
                      <a:endParaRPr lang="zh-CN" altLang="en-US" dirty="0"/>
                    </a:p>
                  </a:txBody>
                  <a:tcPr anchor="ctr"/>
                </a:tc>
              </a:tr>
              <a:tr h="465581">
                <a:tc>
                  <a:txBody>
                    <a:bodyPr/>
                    <a:lstStyle/>
                    <a:p>
                      <a:pPr algn="l"/>
                      <a:r>
                        <a:rPr lang="en-US" altLang="zh-CN" dirty="0" smtClean="0"/>
                        <a:t>Integration</a:t>
                      </a:r>
                      <a:endParaRPr lang="zh-CN" altLang="en-US" dirty="0"/>
                    </a:p>
                  </a:txBody>
                  <a:tcPr anchor="ctr"/>
                </a:tc>
                <a:tc>
                  <a:txBody>
                    <a:bodyPr/>
                    <a:lstStyle/>
                    <a:p>
                      <a:pPr algn="l"/>
                      <a:r>
                        <a:rPr lang="en-US" altLang="zh-CN" dirty="0" smtClean="0"/>
                        <a:t>Yes</a:t>
                      </a:r>
                      <a:endParaRPr lang="zh-CN" altLang="en-US" dirty="0"/>
                    </a:p>
                  </a:txBody>
                  <a:tcPr anchor="ctr"/>
                </a:tc>
                <a:tc>
                  <a:txBody>
                    <a:bodyPr/>
                    <a:lstStyle/>
                    <a:p>
                      <a:pPr algn="l"/>
                      <a:r>
                        <a:rPr lang="en-US" altLang="zh-CN" dirty="0" smtClean="0"/>
                        <a:t>No (DNA)</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No (DNA)</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No</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No</a:t>
                      </a:r>
                      <a:endParaRPr lang="zh-CN" altLang="en-US" dirty="0"/>
                    </a:p>
                  </a:txBody>
                  <a:tcPr anchor="ctr"/>
                </a:tc>
              </a:tr>
              <a:tr h="629122">
                <a:tc>
                  <a:txBody>
                    <a:bodyPr/>
                    <a:lstStyle/>
                    <a:p>
                      <a:pPr algn="l"/>
                      <a:r>
                        <a:rPr lang="en-US" altLang="zh-CN" dirty="0" smtClean="0"/>
                        <a:t>Multiple transductions</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No</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No</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No/Yes</a:t>
                      </a:r>
                      <a:endParaRPr lang="zh-CN" altLang="en-US" dirty="0"/>
                    </a:p>
                  </a:txBody>
                  <a:tcPr anchor="ctr"/>
                </a:tc>
                <a:tc>
                  <a:txBody>
                    <a:bodyPr/>
                    <a:lstStyle/>
                    <a:p>
                      <a:pPr algn="l"/>
                      <a:r>
                        <a:rPr lang="en-US" altLang="zh-CN" dirty="0" smtClean="0"/>
                        <a:t>Yes</a:t>
                      </a:r>
                      <a:endParaRPr lang="zh-CN" altLang="en-US" dirty="0"/>
                    </a:p>
                  </a:txBody>
                  <a:tcPr anchor="ctr"/>
                </a:tc>
                <a:tc>
                  <a:txBody>
                    <a:bodyPr/>
                    <a:lstStyle/>
                    <a:p>
                      <a:pPr algn="l"/>
                      <a:r>
                        <a:rPr lang="en-US" altLang="zh-CN" dirty="0" smtClean="0"/>
                        <a:t>Yes</a:t>
                      </a:r>
                      <a:endParaRPr lang="zh-CN" altLang="en-US" dirty="0"/>
                    </a:p>
                  </a:txBody>
                  <a:tcPr anchor="ctr"/>
                </a:tc>
              </a:tr>
            </a:tbl>
          </a:graphicData>
        </a:graphic>
      </p:graphicFrame>
      <p:sp>
        <p:nvSpPr>
          <p:cNvPr id="10" name="文本框 9"/>
          <p:cNvSpPr txBox="1"/>
          <p:nvPr/>
        </p:nvSpPr>
        <p:spPr>
          <a:xfrm>
            <a:off x="8278807" y="1019748"/>
            <a:ext cx="2487932" cy="3139321"/>
          </a:xfrm>
          <a:prstGeom prst="rect">
            <a:avLst/>
          </a:prstGeom>
          <a:noFill/>
        </p:spPr>
        <p:txBody>
          <a:bodyPr wrap="square" rtlCol="0">
            <a:spAutoFit/>
          </a:bodyPr>
          <a:lstStyle/>
          <a:p>
            <a:r>
              <a:rPr lang="en-US" altLang="zh-CN" dirty="0">
                <a:solidFill>
                  <a:schemeClr val="bg1"/>
                </a:solidFill>
                <a:ea typeface="宋体" panose="02010600030101010101" pitchFamily="2" charset="-122"/>
                <a:cs typeface="宋体" panose="02010600030101010101" pitchFamily="2" charset="-122"/>
              </a:rPr>
              <a:t>Although there is no universal method that can handle every situation at least one of the methods described in this chapter should be able to cover nearly every need for a researcher attempting to produce </a:t>
            </a:r>
            <a:r>
              <a:rPr lang="en-US" altLang="zh-CN" dirty="0" err="1">
                <a:solidFill>
                  <a:schemeClr val="bg1"/>
                </a:solidFill>
                <a:ea typeface="宋体" panose="02010600030101010101" pitchFamily="2" charset="-122"/>
                <a:cs typeface="宋体" panose="02010600030101010101" pitchFamily="2" charset="-122"/>
              </a:rPr>
              <a:t>iPSCs</a:t>
            </a:r>
            <a:r>
              <a:rPr lang="en-US" altLang="zh-CN" dirty="0" smtClean="0">
                <a:solidFill>
                  <a:schemeClr val="bg1"/>
                </a:solidFill>
                <a:ea typeface="宋体" panose="02010600030101010101" pitchFamily="2" charset="-122"/>
                <a:cs typeface="宋体" panose="02010600030101010101" pitchFamily="2" charset="-122"/>
              </a:rPr>
              <a:t>.</a:t>
            </a:r>
            <a:endParaRPr lang="zh-CN" altLang="en-US" dirty="0">
              <a:solidFill>
                <a:schemeClr val="bg1"/>
              </a:solidFill>
            </a:endParaRPr>
          </a:p>
        </p:txBody>
      </p:sp>
      <p:sp>
        <p:nvSpPr>
          <p:cNvPr id="11" name="直角三角形 10"/>
          <p:cNvSpPr/>
          <p:nvPr/>
        </p:nvSpPr>
        <p:spPr>
          <a:xfrm rot="5400000" flipV="1">
            <a:off x="9291378" y="250690"/>
            <a:ext cx="3146995" cy="2653957"/>
          </a:xfrm>
          <a:prstGeom prst="rtTriangl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 name="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473078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69"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par>
                                <p:cTn id="10" presetID="10"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500"/>
                                        <p:tgtEl>
                                          <p:spTgt spid="10"/>
                                        </p:tgtEl>
                                      </p:cBhvr>
                                    </p:animEffect>
                                  </p:childTnLst>
                                </p:cTn>
                              </p:par>
                              <p:par>
                                <p:cTn id="13" presetID="2" presetClass="entr" presetSubtype="4" fill="hold" nodeType="withEffect">
                                  <p:stCondLst>
                                    <p:cond delay="2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000" fill="hold"/>
                                        <p:tgtEl>
                                          <p:spTgt spid="6"/>
                                        </p:tgtEl>
                                        <p:attrNameLst>
                                          <p:attrName>ppt_x</p:attrName>
                                        </p:attrNameLst>
                                      </p:cBhvr>
                                      <p:tavLst>
                                        <p:tav tm="0">
                                          <p:val>
                                            <p:strVal val="#ppt_x"/>
                                          </p:val>
                                        </p:tav>
                                        <p:tav tm="100000">
                                          <p:val>
                                            <p:strVal val="#ppt_x"/>
                                          </p:val>
                                        </p:tav>
                                      </p:tavLst>
                                    </p:anim>
                                    <p:anim calcmode="lin" valueType="num">
                                      <p:cBhvr additive="base">
                                        <p:cTn id="16" dur="2000" fill="hold"/>
                                        <p:tgtEl>
                                          <p:spTgt spid="6"/>
                                        </p:tgtEl>
                                        <p:attrNameLst>
                                          <p:attrName>ppt_y</p:attrName>
                                        </p:attrNameLst>
                                      </p:cBhvr>
                                      <p:tavLst>
                                        <p:tav tm="0">
                                          <p:val>
                                            <p:strVal val="1+#ppt_h/2"/>
                                          </p:val>
                                        </p:tav>
                                        <p:tav tm="100000">
                                          <p:val>
                                            <p:strVal val="#ppt_y"/>
                                          </p:val>
                                        </p:tav>
                                      </p:tavLst>
                                    </p:anim>
                                  </p:childTnLst>
                                </p:cTn>
                              </p:par>
                              <p:par>
                                <p:cTn id="17" presetID="5" presetClass="entr" presetSubtype="1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2"/>
                </p:tgtEl>
              </p:cMediaNode>
            </p:audio>
          </p:childTnLst>
        </p:cTn>
      </p:par>
    </p:tnLst>
    <p:bldLst>
      <p:bldP spid="3"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任意多边形 1"/>
          <p:cNvSpPr/>
          <p:nvPr/>
        </p:nvSpPr>
        <p:spPr>
          <a:xfrm flipV="1">
            <a:off x="3702542" y="3222541"/>
            <a:ext cx="1440000" cy="28800"/>
          </a:xfrm>
          <a:custGeom>
            <a:avLst/>
            <a:gdLst>
              <a:gd name="connsiteX0" fmla="*/ 1071759 w 1440000"/>
              <a:gd name="connsiteY0" fmla="*/ 28800 h 28800"/>
              <a:gd name="connsiteX1" fmla="*/ 1440000 w 1440000"/>
              <a:gd name="connsiteY1" fmla="*/ 28800 h 28800"/>
              <a:gd name="connsiteX2" fmla="*/ 1440000 w 1440000"/>
              <a:gd name="connsiteY2" fmla="*/ 0 h 28800"/>
              <a:gd name="connsiteX3" fmla="*/ 1055131 w 1440000"/>
              <a:gd name="connsiteY3" fmla="*/ 0 h 28800"/>
              <a:gd name="connsiteX4" fmla="*/ 0 w 1440000"/>
              <a:gd name="connsiteY4" fmla="*/ 28800 h 28800"/>
              <a:gd name="connsiteX5" fmla="*/ 348492 w 1440000"/>
              <a:gd name="connsiteY5" fmla="*/ 28800 h 28800"/>
              <a:gd name="connsiteX6" fmla="*/ 398375 w 1440000"/>
              <a:gd name="connsiteY6" fmla="*/ 0 h 28800"/>
              <a:gd name="connsiteX7" fmla="*/ 0 w 1440000"/>
              <a:gd name="connsiteY7" fmla="*/ 0 h 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0000" h="28800">
                <a:moveTo>
                  <a:pt x="1071759" y="28800"/>
                </a:moveTo>
                <a:lnTo>
                  <a:pt x="1440000" y="28800"/>
                </a:lnTo>
                <a:lnTo>
                  <a:pt x="1440000" y="0"/>
                </a:lnTo>
                <a:lnTo>
                  <a:pt x="1055131" y="0"/>
                </a:lnTo>
                <a:close/>
                <a:moveTo>
                  <a:pt x="0" y="28800"/>
                </a:moveTo>
                <a:lnTo>
                  <a:pt x="348492" y="28800"/>
                </a:lnTo>
                <a:lnTo>
                  <a:pt x="398375" y="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026798" y="2507831"/>
            <a:ext cx="705760" cy="714710"/>
            <a:chOff x="3569784" y="2113339"/>
            <a:chExt cx="705760" cy="714710"/>
          </a:xfrm>
          <a:solidFill>
            <a:schemeClr val="accent2"/>
          </a:solidFill>
        </p:grpSpPr>
        <p:grpSp>
          <p:nvGrpSpPr>
            <p:cNvPr id="4" name="组合 3"/>
            <p:cNvGrpSpPr/>
            <p:nvPr/>
          </p:nvGrpSpPr>
          <p:grpSpPr>
            <a:xfrm rot="1800000">
              <a:off x="3569784" y="2113339"/>
              <a:ext cx="705760" cy="703716"/>
              <a:chOff x="3569783" y="5296910"/>
              <a:chExt cx="705760" cy="703716"/>
            </a:xfrm>
            <a:grpFill/>
          </p:grpSpPr>
          <p:sp>
            <p:nvSpPr>
              <p:cNvPr id="6" name="矩形 5"/>
              <p:cNvSpPr/>
              <p:nvPr/>
            </p:nvSpPr>
            <p:spPr>
              <a:xfrm>
                <a:off x="3575456" y="5300539"/>
                <a:ext cx="700087" cy="700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094141" y="531350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569783" y="598611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3493849" y="5386910"/>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4170613" y="5910626"/>
                <a:ext cx="180000" cy="0"/>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715169" y="2120163"/>
              <a:ext cx="500063" cy="707886"/>
            </a:xfrm>
            <a:prstGeom prst="rect">
              <a:avLst/>
            </a:prstGeom>
            <a:noFill/>
          </p:spPr>
          <p:txBody>
            <a:bodyPr wrap="square" rtlCol="0">
              <a:spAutoFit/>
            </a:bodyPr>
            <a:lstStyle/>
            <a:p>
              <a:r>
                <a:rPr lang="en-US" altLang="zh-CN" sz="4000" dirty="0">
                  <a:solidFill>
                    <a:schemeClr val="bg1"/>
                  </a:solidFill>
                  <a:latin typeface="Impact" panose="020B0806030902050204" pitchFamily="34" charset="0"/>
                </a:rPr>
                <a:t>3</a:t>
              </a:r>
              <a:endParaRPr lang="zh-CN" altLang="en-US" sz="4000" dirty="0">
                <a:solidFill>
                  <a:schemeClr val="bg1"/>
                </a:solidFill>
                <a:latin typeface="Impact" panose="020B0806030902050204" pitchFamily="34" charset="0"/>
              </a:endParaRPr>
            </a:p>
          </p:txBody>
        </p:sp>
      </p:grpSp>
      <p:sp>
        <p:nvSpPr>
          <p:cNvPr id="11" name="文本框 10"/>
          <p:cNvSpPr txBox="1"/>
          <p:nvPr/>
        </p:nvSpPr>
        <p:spPr>
          <a:xfrm>
            <a:off x="5452758" y="2463506"/>
            <a:ext cx="3888465" cy="707886"/>
          </a:xfrm>
          <a:prstGeom prst="rect">
            <a:avLst/>
          </a:prstGeom>
          <a:noFill/>
        </p:spPr>
        <p:txBody>
          <a:bodyPr wrap="square" rtlCol="0">
            <a:spAutoFit/>
          </a:bodyPr>
          <a:lstStyle/>
          <a:p>
            <a:r>
              <a:rPr lang="en-US" altLang="zh-CN" sz="4000" dirty="0" smtClean="0">
                <a:solidFill>
                  <a:schemeClr val="bg1"/>
                </a:solidFill>
                <a:latin typeface="+mj-lt"/>
              </a:rPr>
              <a:t>PART THREE </a:t>
            </a:r>
            <a:endParaRPr lang="zh-CN" altLang="en-US" sz="4000" dirty="0">
              <a:solidFill>
                <a:schemeClr val="bg1"/>
              </a:solidFill>
              <a:latin typeface="+mj-lt"/>
            </a:endParaRPr>
          </a:p>
        </p:txBody>
      </p:sp>
      <p:sp>
        <p:nvSpPr>
          <p:cNvPr id="12" name="矩形 11"/>
          <p:cNvSpPr/>
          <p:nvPr/>
        </p:nvSpPr>
        <p:spPr>
          <a:xfrm>
            <a:off x="5808587" y="3245019"/>
            <a:ext cx="2492990" cy="369332"/>
          </a:xfrm>
          <a:prstGeom prst="rect">
            <a:avLst/>
          </a:prstGeom>
        </p:spPr>
        <p:txBody>
          <a:bodyPr wrap="none">
            <a:spAutoFit/>
          </a:bodyPr>
          <a:lstStyle/>
          <a:p>
            <a:r>
              <a:rPr lang="en-US" altLang="zh-CN" dirty="0" err="1" smtClean="0">
                <a:solidFill>
                  <a:schemeClr val="bg1"/>
                </a:solidFill>
              </a:rPr>
              <a:t>Pluripotency</a:t>
            </a:r>
            <a:r>
              <a:rPr lang="en-US" altLang="zh-CN" dirty="0" smtClean="0">
                <a:solidFill>
                  <a:schemeClr val="bg1"/>
                </a:solidFill>
              </a:rPr>
              <a:t> validation</a:t>
            </a:r>
            <a:endParaRPr lang="en-US" altLang="zh-CN" dirty="0">
              <a:solidFill>
                <a:schemeClr val="bg1"/>
              </a:solidFill>
            </a:endParaRPr>
          </a:p>
        </p:txBody>
      </p:sp>
      <p:sp>
        <p:nvSpPr>
          <p:cNvPr id="14" name="椭圆 13"/>
          <p:cNvSpPr/>
          <p:nvPr/>
        </p:nvSpPr>
        <p:spPr>
          <a:xfrm>
            <a:off x="4313405" y="3551004"/>
            <a:ext cx="370306" cy="57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3" name="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15" name="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4552954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86" fill="hold"/>
                                        <p:tgtEl>
                                          <p:spTgt spid="15"/>
                                        </p:tgtEl>
                                      </p:cBhvr>
                                    </p:cmd>
                                  </p:childTnLst>
                                </p:cTn>
                              </p:par>
                              <p:par>
                                <p:cTn id="7" presetID="32" presetClass="emph" presetSubtype="0" fill="hold" grpId="0" nodeType="withEffect">
                                  <p:stCondLst>
                                    <p:cond delay="0"/>
                                  </p:stCondLst>
                                  <p:childTnLst>
                                    <p:animRot by="120000">
                                      <p:cBhvr>
                                        <p:cTn id="8" dur="100" fill="hold">
                                          <p:stCondLst>
                                            <p:cond delay="0"/>
                                          </p:stCondLst>
                                        </p:cTn>
                                        <p:tgtEl>
                                          <p:spTgt spid="2"/>
                                        </p:tgtEl>
                                        <p:attrNameLst>
                                          <p:attrName>r</p:attrName>
                                        </p:attrNameLst>
                                      </p:cBhvr>
                                    </p:animRot>
                                    <p:animRot by="-240000">
                                      <p:cBhvr>
                                        <p:cTn id="9" dur="200" fill="hold">
                                          <p:stCondLst>
                                            <p:cond delay="200"/>
                                          </p:stCondLst>
                                        </p:cTn>
                                        <p:tgtEl>
                                          <p:spTgt spid="2"/>
                                        </p:tgtEl>
                                        <p:attrNameLst>
                                          <p:attrName>r</p:attrName>
                                        </p:attrNameLst>
                                      </p:cBhvr>
                                    </p:animRot>
                                    <p:animRot by="240000">
                                      <p:cBhvr>
                                        <p:cTn id="10" dur="200" fill="hold">
                                          <p:stCondLst>
                                            <p:cond delay="400"/>
                                          </p:stCondLst>
                                        </p:cTn>
                                        <p:tgtEl>
                                          <p:spTgt spid="2"/>
                                        </p:tgtEl>
                                        <p:attrNameLst>
                                          <p:attrName>r</p:attrName>
                                        </p:attrNameLst>
                                      </p:cBhvr>
                                    </p:animRot>
                                    <p:animRot by="-240000">
                                      <p:cBhvr>
                                        <p:cTn id="11" dur="200" fill="hold">
                                          <p:stCondLst>
                                            <p:cond delay="600"/>
                                          </p:stCondLst>
                                        </p:cTn>
                                        <p:tgtEl>
                                          <p:spTgt spid="2"/>
                                        </p:tgtEl>
                                        <p:attrNameLst>
                                          <p:attrName>r</p:attrName>
                                        </p:attrNameLst>
                                      </p:cBhvr>
                                    </p:animRot>
                                    <p:animRot by="120000">
                                      <p:cBhvr>
                                        <p:cTn id="12" dur="200" fill="hold">
                                          <p:stCondLst>
                                            <p:cond delay="800"/>
                                          </p:stCondLst>
                                        </p:cTn>
                                        <p:tgtEl>
                                          <p:spTgt spid="2"/>
                                        </p:tgtEl>
                                        <p:attrNameLst>
                                          <p:attrName>r</p:attrName>
                                        </p:attrNameLst>
                                      </p:cBhvr>
                                    </p:animRot>
                                  </p:childTnLst>
                                </p:cTn>
                              </p:par>
                              <p:par>
                                <p:cTn id="13" presetID="32" presetClass="emph" presetSubtype="0" fill="hold" nodeType="withEffect">
                                  <p:stCondLst>
                                    <p:cond delay="0"/>
                                  </p:stCondLst>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par>
                                <p:cTn id="19" presetID="32" presetClass="emph" presetSubtype="0" fill="hold" grpId="0" nodeType="withEffect">
                                  <p:stCondLst>
                                    <p:cond delay="0"/>
                                  </p:stCondLst>
                                  <p:childTnLst>
                                    <p:animRot by="120000">
                                      <p:cBhvr>
                                        <p:cTn id="20" dur="150" fill="hold">
                                          <p:stCondLst>
                                            <p:cond delay="0"/>
                                          </p:stCondLst>
                                        </p:cTn>
                                        <p:tgtEl>
                                          <p:spTgt spid="11"/>
                                        </p:tgtEl>
                                        <p:attrNameLst>
                                          <p:attrName>r</p:attrName>
                                        </p:attrNameLst>
                                      </p:cBhvr>
                                    </p:animRot>
                                    <p:animRot by="-240000">
                                      <p:cBhvr>
                                        <p:cTn id="21" dur="300" fill="hold">
                                          <p:stCondLst>
                                            <p:cond delay="300"/>
                                          </p:stCondLst>
                                        </p:cTn>
                                        <p:tgtEl>
                                          <p:spTgt spid="11"/>
                                        </p:tgtEl>
                                        <p:attrNameLst>
                                          <p:attrName>r</p:attrName>
                                        </p:attrNameLst>
                                      </p:cBhvr>
                                    </p:animRot>
                                    <p:animRot by="240000">
                                      <p:cBhvr>
                                        <p:cTn id="22" dur="300" fill="hold">
                                          <p:stCondLst>
                                            <p:cond delay="600"/>
                                          </p:stCondLst>
                                        </p:cTn>
                                        <p:tgtEl>
                                          <p:spTgt spid="11"/>
                                        </p:tgtEl>
                                        <p:attrNameLst>
                                          <p:attrName>r</p:attrName>
                                        </p:attrNameLst>
                                      </p:cBhvr>
                                    </p:animRot>
                                    <p:animRot by="-240000">
                                      <p:cBhvr>
                                        <p:cTn id="23" dur="300" fill="hold">
                                          <p:stCondLst>
                                            <p:cond delay="900"/>
                                          </p:stCondLst>
                                        </p:cTn>
                                        <p:tgtEl>
                                          <p:spTgt spid="11"/>
                                        </p:tgtEl>
                                        <p:attrNameLst>
                                          <p:attrName>r</p:attrName>
                                        </p:attrNameLst>
                                      </p:cBhvr>
                                    </p:animRot>
                                    <p:animRot by="120000">
                                      <p:cBhvr>
                                        <p:cTn id="24" dur="300" fill="hold">
                                          <p:stCondLst>
                                            <p:cond delay="1200"/>
                                          </p:stCondLst>
                                        </p:cTn>
                                        <p:tgtEl>
                                          <p:spTgt spid="11"/>
                                        </p:tgtEl>
                                        <p:attrNameLst>
                                          <p:attrName>r</p:attrName>
                                        </p:attrNameLst>
                                      </p:cBhvr>
                                    </p:animRot>
                                  </p:childTnLst>
                                </p:cTn>
                              </p:par>
                              <p:par>
                                <p:cTn id="25" presetID="32" presetClass="emph" presetSubtype="0" fill="hold" grpId="0" nodeType="withEffect">
                                  <p:stCondLst>
                                    <p:cond delay="0"/>
                                  </p:stCondLst>
                                  <p:childTnLst>
                                    <p:animRot by="120000">
                                      <p:cBhvr>
                                        <p:cTn id="26" dur="100" fill="hold">
                                          <p:stCondLst>
                                            <p:cond delay="0"/>
                                          </p:stCondLst>
                                        </p:cTn>
                                        <p:tgtEl>
                                          <p:spTgt spid="12"/>
                                        </p:tgtEl>
                                        <p:attrNameLst>
                                          <p:attrName>r</p:attrName>
                                        </p:attrNameLst>
                                      </p:cBhvr>
                                    </p:animRot>
                                    <p:animRot by="-240000">
                                      <p:cBhvr>
                                        <p:cTn id="27" dur="200" fill="hold">
                                          <p:stCondLst>
                                            <p:cond delay="200"/>
                                          </p:stCondLst>
                                        </p:cTn>
                                        <p:tgtEl>
                                          <p:spTgt spid="12"/>
                                        </p:tgtEl>
                                        <p:attrNameLst>
                                          <p:attrName>r</p:attrName>
                                        </p:attrNameLst>
                                      </p:cBhvr>
                                    </p:animRot>
                                    <p:animRot by="240000">
                                      <p:cBhvr>
                                        <p:cTn id="28" dur="200" fill="hold">
                                          <p:stCondLst>
                                            <p:cond delay="400"/>
                                          </p:stCondLst>
                                        </p:cTn>
                                        <p:tgtEl>
                                          <p:spTgt spid="12"/>
                                        </p:tgtEl>
                                        <p:attrNameLst>
                                          <p:attrName>r</p:attrName>
                                        </p:attrNameLst>
                                      </p:cBhvr>
                                    </p:animRot>
                                    <p:animRot by="-240000">
                                      <p:cBhvr>
                                        <p:cTn id="29" dur="200" fill="hold">
                                          <p:stCondLst>
                                            <p:cond delay="600"/>
                                          </p:stCondLst>
                                        </p:cTn>
                                        <p:tgtEl>
                                          <p:spTgt spid="12"/>
                                        </p:tgtEl>
                                        <p:attrNameLst>
                                          <p:attrName>r</p:attrName>
                                        </p:attrNameLst>
                                      </p:cBhvr>
                                    </p:animRot>
                                    <p:animRot by="120000">
                                      <p:cBhvr>
                                        <p:cTn id="30" dur="200" fill="hold">
                                          <p:stCondLst>
                                            <p:cond delay="800"/>
                                          </p:stCondLst>
                                        </p:cTn>
                                        <p:tgtEl>
                                          <p:spTgt spid="12"/>
                                        </p:tgtEl>
                                        <p:attrNameLst>
                                          <p:attrName>r</p:attrName>
                                        </p:attrNameLst>
                                      </p:cBhvr>
                                    </p:animRot>
                                  </p:childTnLst>
                                </p:cTn>
                              </p:par>
                              <p:par>
                                <p:cTn id="31" presetID="32" presetClass="emph" presetSubtype="0" fill="hold" grpId="0" nodeType="withEffect">
                                  <p:stCondLst>
                                    <p:cond delay="0"/>
                                  </p:stCondLst>
                                  <p:childTnLst>
                                    <p:animRot by="120000">
                                      <p:cBhvr>
                                        <p:cTn id="32" dur="100" fill="hold">
                                          <p:stCondLst>
                                            <p:cond delay="0"/>
                                          </p:stCondLst>
                                        </p:cTn>
                                        <p:tgtEl>
                                          <p:spTgt spid="14"/>
                                        </p:tgtEl>
                                        <p:attrNameLst>
                                          <p:attrName>r</p:attrName>
                                        </p:attrNameLst>
                                      </p:cBhvr>
                                    </p:animRot>
                                    <p:animRot by="-240000">
                                      <p:cBhvr>
                                        <p:cTn id="33" dur="200" fill="hold">
                                          <p:stCondLst>
                                            <p:cond delay="200"/>
                                          </p:stCondLst>
                                        </p:cTn>
                                        <p:tgtEl>
                                          <p:spTgt spid="14"/>
                                        </p:tgtEl>
                                        <p:attrNameLst>
                                          <p:attrName>r</p:attrName>
                                        </p:attrNameLst>
                                      </p:cBhvr>
                                    </p:animRot>
                                    <p:animRot by="240000">
                                      <p:cBhvr>
                                        <p:cTn id="34" dur="200" fill="hold">
                                          <p:stCondLst>
                                            <p:cond delay="400"/>
                                          </p:stCondLst>
                                        </p:cTn>
                                        <p:tgtEl>
                                          <p:spTgt spid="14"/>
                                        </p:tgtEl>
                                        <p:attrNameLst>
                                          <p:attrName>r</p:attrName>
                                        </p:attrNameLst>
                                      </p:cBhvr>
                                    </p:animRot>
                                    <p:animRot by="-240000">
                                      <p:cBhvr>
                                        <p:cTn id="35" dur="200" fill="hold">
                                          <p:stCondLst>
                                            <p:cond delay="600"/>
                                          </p:stCondLst>
                                        </p:cTn>
                                        <p:tgtEl>
                                          <p:spTgt spid="14"/>
                                        </p:tgtEl>
                                        <p:attrNameLst>
                                          <p:attrName>r</p:attrName>
                                        </p:attrNameLst>
                                      </p:cBhvr>
                                    </p:animRot>
                                    <p:animRot by="120000">
                                      <p:cBhvr>
                                        <p:cTn id="36"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7" fill="hold" display="0">
                  <p:stCondLst>
                    <p:cond delay="indefinite"/>
                  </p:stCondLst>
                  <p:endCondLst>
                    <p:cond evt="onStopAudio" delay="0">
                      <p:tgtEl>
                        <p:sldTgt/>
                      </p:tgtEl>
                    </p:cond>
                  </p:endCondLst>
                </p:cTn>
                <p:tgtEl>
                  <p:spTgt spid="13"/>
                </p:tgtEl>
              </p:cMediaNode>
            </p:audio>
            <p:audio>
              <p:cMediaNode vol="80000" showWhenStopped="0">
                <p:cTn id="38" fill="hold" display="0">
                  <p:stCondLst>
                    <p:cond delay="indefinite"/>
                  </p:stCondLst>
                  <p:endCondLst>
                    <p:cond evt="onStopAudio" delay="0">
                      <p:tgtEl>
                        <p:sldTgt/>
                      </p:tgtEl>
                    </p:cond>
                  </p:endCondLst>
                </p:cTn>
                <p:tgtEl>
                  <p:spTgt spid="15"/>
                </p:tgtEl>
              </p:cMediaNode>
            </p:audio>
          </p:childTnLst>
        </p:cTn>
      </p:par>
    </p:tnLst>
    <p:bldLst>
      <p:bldP spid="2" grpId="0" animBg="1"/>
      <p:bldP spid="11" grpId="0"/>
      <p:bldP spid="12" grpId="0"/>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矩形 2"/>
          <p:cNvSpPr/>
          <p:nvPr/>
        </p:nvSpPr>
        <p:spPr>
          <a:xfrm>
            <a:off x="878680" y="268190"/>
            <a:ext cx="4898666" cy="523220"/>
          </a:xfrm>
          <a:prstGeom prst="rect">
            <a:avLst/>
          </a:prstGeom>
        </p:spPr>
        <p:txBody>
          <a:bodyPr wrap="square">
            <a:spAutoFit/>
          </a:bodyPr>
          <a:lstStyle/>
          <a:p>
            <a:r>
              <a:rPr lang="en-US" altLang="zh-CN" sz="2800" dirty="0" err="1" smtClean="0">
                <a:solidFill>
                  <a:schemeClr val="bg1"/>
                </a:solidFill>
              </a:rPr>
              <a:t>Pluripotency</a:t>
            </a:r>
            <a:r>
              <a:rPr lang="en-US" altLang="zh-CN" sz="2800" dirty="0" smtClean="0">
                <a:solidFill>
                  <a:schemeClr val="bg1"/>
                </a:solidFill>
              </a:rPr>
              <a:t> validation</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9306" y="1173106"/>
            <a:ext cx="8662918" cy="5290568"/>
          </a:xfrm>
          <a:prstGeom prst="rect">
            <a:avLst/>
          </a:prstGeom>
        </p:spPr>
      </p:pic>
      <p:sp>
        <p:nvSpPr>
          <p:cNvPr id="2" name="矩形 1"/>
          <p:cNvSpPr/>
          <p:nvPr/>
        </p:nvSpPr>
        <p:spPr>
          <a:xfrm>
            <a:off x="6963508" y="2180492"/>
            <a:ext cx="2799470" cy="4121834"/>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6" name="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8258585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09" fill="hold"/>
                                        <p:tgtEl>
                                          <p:spTgt spid="6"/>
                                        </p:tgtEl>
                                      </p:cBhvr>
                                    </p:cmd>
                                  </p:childTnLst>
                                </p:cTn>
                              </p:par>
                              <p:par>
                                <p:cTn id="7" presetID="55" presetClass="entr" presetSubtype="0" fill="hold" grpId="0" nodeType="withEffect">
                                  <p:stCondLst>
                                    <p:cond delay="3000"/>
                                  </p:stCondLst>
                                  <p:childTnLst>
                                    <p:set>
                                      <p:cBhvr>
                                        <p:cTn id="8" dur="1" fill="hold">
                                          <p:stCondLst>
                                            <p:cond delay="0"/>
                                          </p:stCondLst>
                                        </p:cTn>
                                        <p:tgtEl>
                                          <p:spTgt spid="2"/>
                                        </p:tgtEl>
                                        <p:attrNameLst>
                                          <p:attrName>style.visibility</p:attrName>
                                        </p:attrNameLst>
                                      </p:cBhvr>
                                      <p:to>
                                        <p:strVal val="visible"/>
                                      </p:to>
                                    </p:set>
                                    <p:anim calcmode="lin" valueType="num">
                                      <p:cBhvr>
                                        <p:cTn id="9" dur="2000" fill="hold"/>
                                        <p:tgtEl>
                                          <p:spTgt spid="2"/>
                                        </p:tgtEl>
                                        <p:attrNameLst>
                                          <p:attrName>ppt_w</p:attrName>
                                        </p:attrNameLst>
                                      </p:cBhvr>
                                      <p:tavLst>
                                        <p:tav tm="0">
                                          <p:val>
                                            <p:strVal val="#ppt_w*0.70"/>
                                          </p:val>
                                        </p:tav>
                                        <p:tav tm="100000">
                                          <p:val>
                                            <p:strVal val="#ppt_w"/>
                                          </p:val>
                                        </p:tav>
                                      </p:tavLst>
                                    </p:anim>
                                    <p:anim calcmode="lin" valueType="num">
                                      <p:cBhvr>
                                        <p:cTn id="10" dur="2000" fill="hold"/>
                                        <p:tgtEl>
                                          <p:spTgt spid="2"/>
                                        </p:tgtEl>
                                        <p:attrNameLst>
                                          <p:attrName>ppt_h</p:attrName>
                                        </p:attrNameLst>
                                      </p:cBhvr>
                                      <p:tavLst>
                                        <p:tav tm="0">
                                          <p:val>
                                            <p:strVal val="#ppt_h"/>
                                          </p:val>
                                        </p:tav>
                                        <p:tav tm="100000">
                                          <p:val>
                                            <p:strVal val="#ppt_h"/>
                                          </p:val>
                                        </p:tav>
                                      </p:tavLst>
                                    </p:anim>
                                    <p:animEffect transition="in" filter="fade">
                                      <p:cBhvr>
                                        <p:cTn id="11" dur="20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1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2000" fill="hold"/>
                                        <p:tgtEl>
                                          <p:spTgt spid="5"/>
                                        </p:tgtEl>
                                        <p:attrNameLst>
                                          <p:attrName>ppt_w</p:attrName>
                                        </p:attrNameLst>
                                      </p:cBhvr>
                                      <p:tavLst>
                                        <p:tav tm="0">
                                          <p:val>
                                            <p:strVal val="#ppt_w*0.70"/>
                                          </p:val>
                                        </p:tav>
                                        <p:tav tm="100000">
                                          <p:val>
                                            <p:strVal val="#ppt_w"/>
                                          </p:val>
                                        </p:tav>
                                      </p:tavLst>
                                    </p:anim>
                                    <p:anim calcmode="lin" valueType="num">
                                      <p:cBhvr>
                                        <p:cTn id="18" dur="2000" fill="hold"/>
                                        <p:tgtEl>
                                          <p:spTgt spid="5"/>
                                        </p:tgtEl>
                                        <p:attrNameLst>
                                          <p:attrName>ppt_h</p:attrName>
                                        </p:attrNameLst>
                                      </p:cBhvr>
                                      <p:tavLst>
                                        <p:tav tm="0">
                                          <p:val>
                                            <p:strVal val="#ppt_h"/>
                                          </p:val>
                                        </p:tav>
                                        <p:tav tm="100000">
                                          <p:val>
                                            <p:strVal val="#ppt_h"/>
                                          </p:val>
                                        </p:tav>
                                      </p:tavLst>
                                    </p:anim>
                                    <p:animEffect transition="in" filter="fade">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6"/>
                </p:tgtEl>
              </p:cMediaNode>
            </p:audio>
          </p:childTnLst>
        </p:cTn>
      </p:par>
    </p:tnLst>
    <p:bldLst>
      <p:bldP spid="3"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矩形 2"/>
          <p:cNvSpPr/>
          <p:nvPr/>
        </p:nvSpPr>
        <p:spPr>
          <a:xfrm>
            <a:off x="878680" y="268190"/>
            <a:ext cx="4898666" cy="523220"/>
          </a:xfrm>
          <a:prstGeom prst="rect">
            <a:avLst/>
          </a:prstGeom>
        </p:spPr>
        <p:txBody>
          <a:bodyPr wrap="square">
            <a:spAutoFit/>
          </a:bodyPr>
          <a:lstStyle/>
          <a:p>
            <a:r>
              <a:rPr lang="en-US" altLang="zh-CN" sz="2800" dirty="0" err="1" smtClean="0">
                <a:solidFill>
                  <a:schemeClr val="bg1"/>
                </a:solidFill>
              </a:rPr>
              <a:t>Pluripotency</a:t>
            </a:r>
            <a:r>
              <a:rPr lang="en-US" altLang="zh-CN" sz="2800" dirty="0" smtClean="0">
                <a:solidFill>
                  <a:schemeClr val="bg1"/>
                </a:solidFill>
              </a:rPr>
              <a:t> validation</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5" name="表格 4"/>
          <p:cNvGraphicFramePr>
            <a:graphicFrameLocks noGrp="1"/>
          </p:cNvGraphicFramePr>
          <p:nvPr>
            <p:extLst>
              <p:ext uri="{D42A27DB-BD31-4B8C-83A1-F6EECF244321}">
                <p14:modId xmlns:p14="http://schemas.microsoft.com/office/powerpoint/2010/main" val="3454889243"/>
              </p:ext>
            </p:extLst>
          </p:nvPr>
        </p:nvGraphicFramePr>
        <p:xfrm>
          <a:off x="490632" y="1191035"/>
          <a:ext cx="11371761" cy="5479280"/>
        </p:xfrm>
        <a:graphic>
          <a:graphicData uri="http://schemas.openxmlformats.org/drawingml/2006/table">
            <a:tbl>
              <a:tblPr firstRow="1" bandRow="1">
                <a:tableStyleId>{5C22544A-7EE6-4342-B048-85BDC9FD1C3A}</a:tableStyleId>
              </a:tblPr>
              <a:tblGrid>
                <a:gridCol w="2383879"/>
                <a:gridCol w="4348976"/>
                <a:gridCol w="4638906"/>
              </a:tblGrid>
              <a:tr h="632960">
                <a:tc>
                  <a:txBody>
                    <a:bodyPr/>
                    <a:lstStyle/>
                    <a:p>
                      <a:r>
                        <a:rPr lang="en-US" altLang="zh-CN" dirty="0" smtClean="0"/>
                        <a:t>Assay</a:t>
                      </a:r>
                      <a:endParaRPr lang="zh-CN" altLang="en-US" dirty="0"/>
                    </a:p>
                  </a:txBody>
                  <a:tcPr/>
                </a:tc>
                <a:tc>
                  <a:txBody>
                    <a:bodyPr/>
                    <a:lstStyle/>
                    <a:p>
                      <a:r>
                        <a:rPr lang="en-US" altLang="zh-CN" dirty="0" smtClean="0"/>
                        <a:t>Advantages</a:t>
                      </a:r>
                      <a:endParaRPr lang="zh-CN" altLang="en-US" dirty="0"/>
                    </a:p>
                  </a:txBody>
                  <a:tcPr/>
                </a:tc>
                <a:tc>
                  <a:txBody>
                    <a:bodyPr/>
                    <a:lstStyle/>
                    <a:p>
                      <a:r>
                        <a:rPr lang="en-US" altLang="zh-CN" dirty="0" smtClean="0"/>
                        <a:t>Disadvantages</a:t>
                      </a:r>
                      <a:endParaRPr lang="zh-CN" altLang="en-US" dirty="0"/>
                    </a:p>
                  </a:txBody>
                  <a:tcPr/>
                </a:tc>
              </a:tr>
              <a:tr h="632960">
                <a:tc>
                  <a:txBody>
                    <a:bodyPr/>
                    <a:lstStyle/>
                    <a:p>
                      <a:r>
                        <a:rPr lang="en-US" altLang="zh-CN" i="1" dirty="0" smtClean="0"/>
                        <a:t>In vitro </a:t>
                      </a:r>
                      <a:r>
                        <a:rPr lang="en-US" altLang="zh-CN" dirty="0" smtClean="0"/>
                        <a:t>differentiation</a:t>
                      </a:r>
                      <a:endParaRPr lang="zh-CN" altLang="en-US" dirty="0"/>
                    </a:p>
                  </a:txBody>
                  <a:tcPr/>
                </a:tc>
                <a:tc>
                  <a:txBody>
                    <a:bodyPr/>
                    <a:lstStyle/>
                    <a:p>
                      <a:r>
                        <a:rPr lang="en-US" altLang="zh-CN" dirty="0" smtClean="0"/>
                        <a:t>Controlled</a:t>
                      </a:r>
                      <a:r>
                        <a:rPr lang="en-US" altLang="zh-CN" baseline="0" dirty="0" smtClean="0"/>
                        <a:t> differentiation into cell type of interest</a:t>
                      </a:r>
                      <a:endParaRPr lang="zh-CN" altLang="en-US" dirty="0"/>
                    </a:p>
                  </a:txBody>
                  <a:tcPr/>
                </a:tc>
                <a:tc>
                  <a:txBody>
                    <a:bodyPr/>
                    <a:lstStyle/>
                    <a:p>
                      <a:r>
                        <a:rPr lang="en-US" altLang="zh-CN" dirty="0" smtClean="0"/>
                        <a:t>Differentiation protocols and</a:t>
                      </a:r>
                      <a:r>
                        <a:rPr lang="en-US" altLang="zh-CN" baseline="0" dirty="0" smtClean="0"/>
                        <a:t> functional assays for only few cell types available</a:t>
                      </a:r>
                      <a:endParaRPr lang="zh-CN" altLang="en-US" dirty="0"/>
                    </a:p>
                  </a:txBody>
                  <a:tcPr/>
                </a:tc>
              </a:tr>
              <a:tr h="632960">
                <a:tc>
                  <a:txBody>
                    <a:bodyPr/>
                    <a:lstStyle/>
                    <a:p>
                      <a:r>
                        <a:rPr lang="en-US" altLang="zh-CN" dirty="0" err="1" smtClean="0"/>
                        <a:t>Teratoma</a:t>
                      </a:r>
                      <a:r>
                        <a:rPr lang="en-US" altLang="zh-CN" dirty="0" smtClean="0"/>
                        <a:t> formation </a:t>
                      </a:r>
                      <a:endParaRPr lang="zh-CN" altLang="en-US" dirty="0"/>
                    </a:p>
                  </a:txBody>
                  <a:tcPr/>
                </a:tc>
                <a:tc>
                  <a:txBody>
                    <a:bodyPr/>
                    <a:lstStyle/>
                    <a:p>
                      <a:r>
                        <a:rPr lang="en-US" altLang="zh-CN" dirty="0" smtClean="0"/>
                        <a:t>Gives information about spontaneous differentiation potential into three </a:t>
                      </a:r>
                      <a:r>
                        <a:rPr lang="en-US" altLang="zh-CN" dirty="0" err="1" smtClean="0"/>
                        <a:t>germlayers</a:t>
                      </a:r>
                      <a:r>
                        <a:rPr lang="en-US" altLang="zh-CN" dirty="0" smtClean="0"/>
                        <a:t>; assay with highest stringency for human cells</a:t>
                      </a:r>
                      <a:endParaRPr lang="zh-CN" altLang="en-US" dirty="0"/>
                    </a:p>
                  </a:txBody>
                  <a:tcPr/>
                </a:tc>
                <a:tc>
                  <a:txBody>
                    <a:bodyPr/>
                    <a:lstStyle/>
                    <a:p>
                      <a:r>
                        <a:rPr lang="en-US" altLang="zh-CN" dirty="0" smtClean="0"/>
                        <a:t>Not quantitative; cannot detect abnormal cells </a:t>
                      </a:r>
                      <a:endParaRPr lang="zh-CN" altLang="en-US" dirty="0"/>
                    </a:p>
                  </a:txBody>
                  <a:tcPr/>
                </a:tc>
              </a:tr>
              <a:tr h="632960">
                <a:tc>
                  <a:txBody>
                    <a:bodyPr/>
                    <a:lstStyle/>
                    <a:p>
                      <a:r>
                        <a:rPr lang="en-US" altLang="zh-CN" dirty="0" smtClean="0"/>
                        <a:t>Chimera development </a:t>
                      </a:r>
                      <a:endParaRPr lang="zh-CN" altLang="en-US" dirty="0"/>
                    </a:p>
                  </a:txBody>
                  <a:tcPr/>
                </a:tc>
                <a:tc>
                  <a:txBody>
                    <a:bodyPr/>
                    <a:lstStyle/>
                    <a:p>
                      <a:r>
                        <a:rPr lang="en-US" altLang="zh-CN" dirty="0" smtClean="0"/>
                        <a:t>Tests potential to contribute to normal development and adult tissues upon blastocyst injection </a:t>
                      </a:r>
                      <a:endParaRPr lang="zh-CN" altLang="en-US" dirty="0"/>
                    </a:p>
                  </a:txBody>
                  <a:tcPr/>
                </a:tc>
                <a:tc>
                  <a:txBody>
                    <a:bodyPr/>
                    <a:lstStyle/>
                    <a:p>
                      <a:r>
                        <a:rPr lang="en-US" altLang="zh-CN" dirty="0" smtClean="0"/>
                        <a:t>Subtle abnormalities may be masked and complemented by host blastocyst-derived cells </a:t>
                      </a:r>
                      <a:endParaRPr lang="zh-CN" altLang="en-US" dirty="0"/>
                    </a:p>
                  </a:txBody>
                  <a:tcPr/>
                </a:tc>
              </a:tr>
              <a:tr h="632960">
                <a:tc>
                  <a:txBody>
                    <a:bodyPr/>
                    <a:lstStyle/>
                    <a:p>
                      <a:r>
                        <a:rPr lang="en-US" altLang="zh-CN" dirty="0" err="1" smtClean="0"/>
                        <a:t>Germline</a:t>
                      </a:r>
                      <a:r>
                        <a:rPr lang="en-US" altLang="zh-CN" dirty="0" smtClean="0"/>
                        <a:t> transmission </a:t>
                      </a:r>
                      <a:endParaRPr lang="zh-CN" altLang="en-US" dirty="0"/>
                    </a:p>
                  </a:txBody>
                  <a:tcPr/>
                </a:tc>
                <a:tc>
                  <a:txBody>
                    <a:bodyPr/>
                    <a:lstStyle/>
                    <a:p>
                      <a:r>
                        <a:rPr lang="en-US" altLang="zh-CN" dirty="0" err="1" smtClean="0"/>
                        <a:t>iPSC</a:t>
                      </a:r>
                      <a:r>
                        <a:rPr lang="en-US" altLang="zh-CN" dirty="0" smtClean="0"/>
                        <a:t>-derived offspring document potential to form functional germ cells, indicating genomic integrity </a:t>
                      </a:r>
                      <a:endParaRPr lang="zh-CN" altLang="en-US" dirty="0"/>
                    </a:p>
                  </a:txBody>
                  <a:tcPr/>
                </a:tc>
                <a:tc>
                  <a:txBody>
                    <a:bodyPr/>
                    <a:lstStyle/>
                    <a:p>
                      <a:r>
                        <a:rPr lang="en-US" altLang="zh-CN" dirty="0" smtClean="0"/>
                        <a:t>Readout for single, very specialized, nonessential cell type </a:t>
                      </a:r>
                      <a:endParaRPr lang="zh-CN" altLang="en-US" dirty="0"/>
                    </a:p>
                  </a:txBody>
                  <a:tcPr/>
                </a:tc>
              </a:tr>
              <a:tr h="632960">
                <a:tc>
                  <a:txBody>
                    <a:bodyPr/>
                    <a:lstStyle/>
                    <a:p>
                      <a:r>
                        <a:rPr lang="en-US" altLang="zh-CN" dirty="0" err="1" smtClean="0"/>
                        <a:t>Tetraploid</a:t>
                      </a:r>
                      <a:r>
                        <a:rPr lang="en-US" altLang="zh-CN" dirty="0" smtClean="0"/>
                        <a:t> complementation </a:t>
                      </a:r>
                      <a:endParaRPr lang="zh-CN" altLang="en-US" dirty="0"/>
                    </a:p>
                  </a:txBody>
                  <a:tcPr/>
                </a:tc>
                <a:tc>
                  <a:txBody>
                    <a:bodyPr/>
                    <a:lstStyle/>
                    <a:p>
                      <a:r>
                        <a:rPr lang="en-US" altLang="zh-CN" dirty="0" smtClean="0"/>
                        <a:t>Measures potential to direct normal development of an entire mouse, including all cell types </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Subtle developmental or postnatal phenotypes may be missed; does not assess the capacity of cells to form </a:t>
                      </a:r>
                      <a:r>
                        <a:rPr lang="en-US" altLang="zh-CN" dirty="0" err="1" smtClean="0"/>
                        <a:t>extraembryonic</a:t>
                      </a:r>
                      <a:r>
                        <a:rPr lang="en-US" altLang="zh-CN" dirty="0" smtClean="0"/>
                        <a:t> tissues </a:t>
                      </a:r>
                      <a:endParaRPr lang="zh-CN" altLang="en-US" dirty="0" smtClean="0"/>
                    </a:p>
                  </a:txBody>
                  <a:tcPr/>
                </a:tc>
              </a:tr>
            </a:tbl>
          </a:graphicData>
        </a:graphic>
      </p:graphicFrame>
      <p:pic>
        <p:nvPicPr>
          <p:cNvPr id="2" name="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
        <p:nvSpPr>
          <p:cNvPr id="6" name="矩形 5"/>
          <p:cNvSpPr/>
          <p:nvPr/>
        </p:nvSpPr>
        <p:spPr>
          <a:xfrm>
            <a:off x="516836" y="1855304"/>
            <a:ext cx="2319130" cy="556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a:off x="510212" y="2456329"/>
            <a:ext cx="2319130" cy="975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516836" y="3693059"/>
            <a:ext cx="2319130" cy="7994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517136" y="4613815"/>
            <a:ext cx="2319130" cy="793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p:cNvSpPr/>
          <p:nvPr/>
        </p:nvSpPr>
        <p:spPr>
          <a:xfrm>
            <a:off x="516836" y="5541372"/>
            <a:ext cx="2319130" cy="1031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18221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109"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par>
                                <p:cTn id="10" presetID="2" presetClass="entr" presetSubtype="4" fill="hold" nodeType="withEffect">
                                  <p:stCondLst>
                                    <p:cond delay="10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8000" fill="hold"/>
                                        <p:tgtEl>
                                          <p:spTgt spid="5"/>
                                        </p:tgtEl>
                                        <p:attrNameLst>
                                          <p:attrName>ppt_x</p:attrName>
                                        </p:attrNameLst>
                                      </p:cBhvr>
                                      <p:tavLst>
                                        <p:tav tm="0">
                                          <p:val>
                                            <p:strVal val="#ppt_x"/>
                                          </p:val>
                                        </p:tav>
                                        <p:tav tm="100000">
                                          <p:val>
                                            <p:strVal val="#ppt_x"/>
                                          </p:val>
                                        </p:tav>
                                      </p:tavLst>
                                    </p:anim>
                                    <p:anim calcmode="lin" valueType="num">
                                      <p:cBhvr additive="base">
                                        <p:cTn id="13" dur="8000" fill="hold"/>
                                        <p:tgtEl>
                                          <p:spTgt spid="5"/>
                                        </p:tgtEl>
                                        <p:attrNameLst>
                                          <p:attrName>ppt_y</p:attrName>
                                        </p:attrNameLst>
                                      </p:cBhvr>
                                      <p:tavLst>
                                        <p:tav tm="0">
                                          <p:val>
                                            <p:strVal val="1+#ppt_h/2"/>
                                          </p:val>
                                        </p:tav>
                                        <p:tav tm="100000">
                                          <p:val>
                                            <p:strVal val="#ppt_y"/>
                                          </p:val>
                                        </p:tav>
                                      </p:tavLst>
                                    </p:anim>
                                  </p:childTnLst>
                                </p:cTn>
                              </p:par>
                              <p:par>
                                <p:cTn id="14" presetID="7" presetClass="emph" presetSubtype="2" fill="hold" nodeType="withEffect">
                                  <p:stCondLst>
                                    <p:cond delay="26000"/>
                                  </p:stCondLst>
                                  <p:childTnLst>
                                    <p:animClr clrSpc="rgb" dir="cw">
                                      <p:cBhvr>
                                        <p:cTn id="15" dur="2000" fill="hold"/>
                                        <p:tgtEl>
                                          <p:spTgt spid="6"/>
                                        </p:tgtEl>
                                        <p:attrNameLst>
                                          <p:attrName>stroke.color</p:attrName>
                                        </p:attrNameLst>
                                      </p:cBhvr>
                                      <p:to>
                                        <a:srgbClr val="FF0000"/>
                                      </p:to>
                                    </p:animClr>
                                    <p:set>
                                      <p:cBhvr>
                                        <p:cTn id="16" dur="2000" fill="hold"/>
                                        <p:tgtEl>
                                          <p:spTgt spid="6"/>
                                        </p:tgtEl>
                                        <p:attrNameLst>
                                          <p:attrName>stroke.on</p:attrName>
                                        </p:attrNameLst>
                                      </p:cBhvr>
                                      <p:to>
                                        <p:strVal val="true"/>
                                      </p:to>
                                    </p:set>
                                  </p:childTnLst>
                                </p:cTn>
                              </p:par>
                              <p:par>
                                <p:cTn id="17" presetID="7" presetClass="emph" presetSubtype="2" fill="hold" nodeType="withEffect">
                                  <p:stCondLst>
                                    <p:cond delay="29000"/>
                                  </p:stCondLst>
                                  <p:childTnLst>
                                    <p:animClr clrSpc="rgb" dir="cw">
                                      <p:cBhvr>
                                        <p:cTn id="18" dur="2000" fill="hold"/>
                                        <p:tgtEl>
                                          <p:spTgt spid="7"/>
                                        </p:tgtEl>
                                        <p:attrNameLst>
                                          <p:attrName>stroke.color</p:attrName>
                                        </p:attrNameLst>
                                      </p:cBhvr>
                                      <p:to>
                                        <a:srgbClr val="FF0000"/>
                                      </p:to>
                                    </p:animClr>
                                    <p:set>
                                      <p:cBhvr>
                                        <p:cTn id="19" dur="2000" fill="hold"/>
                                        <p:tgtEl>
                                          <p:spTgt spid="7"/>
                                        </p:tgtEl>
                                        <p:attrNameLst>
                                          <p:attrName>stroke.on</p:attrName>
                                        </p:attrNameLst>
                                      </p:cBhvr>
                                      <p:to>
                                        <p:strVal val="true"/>
                                      </p:to>
                                    </p:set>
                                  </p:childTnLst>
                                </p:cTn>
                              </p:par>
                              <p:par>
                                <p:cTn id="20" presetID="7" presetClass="emph" presetSubtype="2" fill="hold" nodeType="withEffect">
                                  <p:stCondLst>
                                    <p:cond delay="31000"/>
                                  </p:stCondLst>
                                  <p:childTnLst>
                                    <p:animClr clrSpc="rgb" dir="cw">
                                      <p:cBhvr>
                                        <p:cTn id="21" dur="2000" fill="hold"/>
                                        <p:tgtEl>
                                          <p:spTgt spid="8"/>
                                        </p:tgtEl>
                                        <p:attrNameLst>
                                          <p:attrName>stroke.color</p:attrName>
                                        </p:attrNameLst>
                                      </p:cBhvr>
                                      <p:to>
                                        <a:srgbClr val="FF0000"/>
                                      </p:to>
                                    </p:animClr>
                                    <p:set>
                                      <p:cBhvr>
                                        <p:cTn id="22" dur="2000" fill="hold"/>
                                        <p:tgtEl>
                                          <p:spTgt spid="8"/>
                                        </p:tgtEl>
                                        <p:attrNameLst>
                                          <p:attrName>stroke.on</p:attrName>
                                        </p:attrNameLst>
                                      </p:cBhvr>
                                      <p:to>
                                        <p:strVal val="true"/>
                                      </p:to>
                                    </p:set>
                                  </p:childTnLst>
                                </p:cTn>
                              </p:par>
                              <p:par>
                                <p:cTn id="23" presetID="7" presetClass="emph" presetSubtype="2" fill="hold" nodeType="withEffect">
                                  <p:stCondLst>
                                    <p:cond delay="32000"/>
                                  </p:stCondLst>
                                  <p:childTnLst>
                                    <p:animClr clrSpc="rgb" dir="cw">
                                      <p:cBhvr>
                                        <p:cTn id="24" dur="2000" fill="hold"/>
                                        <p:tgtEl>
                                          <p:spTgt spid="9"/>
                                        </p:tgtEl>
                                        <p:attrNameLst>
                                          <p:attrName>stroke.color</p:attrName>
                                        </p:attrNameLst>
                                      </p:cBhvr>
                                      <p:to>
                                        <a:srgbClr val="FF0000"/>
                                      </p:to>
                                    </p:animClr>
                                    <p:set>
                                      <p:cBhvr>
                                        <p:cTn id="25" dur="2000" fill="hold"/>
                                        <p:tgtEl>
                                          <p:spTgt spid="9"/>
                                        </p:tgtEl>
                                        <p:attrNameLst>
                                          <p:attrName>stroke.on</p:attrName>
                                        </p:attrNameLst>
                                      </p:cBhvr>
                                      <p:to>
                                        <p:strVal val="true"/>
                                      </p:to>
                                    </p:set>
                                  </p:childTnLst>
                                </p:cTn>
                              </p:par>
                              <p:par>
                                <p:cTn id="26" presetID="7" presetClass="emph" presetSubtype="2" fill="hold" nodeType="withEffect">
                                  <p:stCondLst>
                                    <p:cond delay="34250"/>
                                  </p:stCondLst>
                                  <p:childTnLst>
                                    <p:animClr clrSpc="rgb" dir="cw">
                                      <p:cBhvr>
                                        <p:cTn id="27" dur="2000" fill="hold"/>
                                        <p:tgtEl>
                                          <p:spTgt spid="10"/>
                                        </p:tgtEl>
                                        <p:attrNameLst>
                                          <p:attrName>stroke.color</p:attrName>
                                        </p:attrNameLst>
                                      </p:cBhvr>
                                      <p:to>
                                        <a:srgbClr val="FF0000"/>
                                      </p:to>
                                    </p:animClr>
                                    <p:set>
                                      <p:cBhvr>
                                        <p:cTn id="28" dur="2000" fill="hold"/>
                                        <p:tgtEl>
                                          <p:spTgt spid="1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9" fill="hold" display="0">
                  <p:stCondLst>
                    <p:cond delay="indefinite"/>
                  </p:stCondLst>
                  <p:endCondLst>
                    <p:cond evt="onStopAudio" delay="0">
                      <p:tgtEl>
                        <p:sldTgt/>
                      </p:tgtEl>
                    </p:cond>
                  </p:endCondLst>
                </p:cTn>
                <p:tgtEl>
                  <p:spTgt spid="2"/>
                </p:tgtEl>
              </p:cMediaNode>
            </p:audio>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矩形 2"/>
          <p:cNvSpPr/>
          <p:nvPr/>
        </p:nvSpPr>
        <p:spPr>
          <a:xfrm>
            <a:off x="878680" y="268190"/>
            <a:ext cx="4898666" cy="523220"/>
          </a:xfrm>
          <a:prstGeom prst="rect">
            <a:avLst/>
          </a:prstGeom>
        </p:spPr>
        <p:txBody>
          <a:bodyPr wrap="square">
            <a:spAutoFit/>
          </a:bodyPr>
          <a:lstStyle/>
          <a:p>
            <a:r>
              <a:rPr lang="en-US" altLang="zh-CN" sz="2800" dirty="0" err="1" smtClean="0">
                <a:solidFill>
                  <a:schemeClr val="bg1"/>
                </a:solidFill>
              </a:rPr>
              <a:t>Pluripotency</a:t>
            </a:r>
            <a:r>
              <a:rPr lang="en-US" altLang="zh-CN" sz="2800" dirty="0" smtClean="0">
                <a:solidFill>
                  <a:schemeClr val="bg1"/>
                </a:solidFill>
              </a:rPr>
              <a:t> validation</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6" name="表格 5"/>
          <p:cNvGraphicFramePr>
            <a:graphicFrameLocks noGrp="1"/>
          </p:cNvGraphicFramePr>
          <p:nvPr>
            <p:extLst>
              <p:ext uri="{D42A27DB-BD31-4B8C-83A1-F6EECF244321}">
                <p14:modId xmlns:p14="http://schemas.microsoft.com/office/powerpoint/2010/main" val="2591142214"/>
              </p:ext>
            </p:extLst>
          </p:nvPr>
        </p:nvGraphicFramePr>
        <p:xfrm>
          <a:off x="425801" y="1252903"/>
          <a:ext cx="11371761" cy="5387888"/>
        </p:xfrm>
        <a:graphic>
          <a:graphicData uri="http://schemas.openxmlformats.org/drawingml/2006/table">
            <a:tbl>
              <a:tblPr firstRow="1" bandRow="1">
                <a:tableStyleId>{5C22544A-7EE6-4342-B048-85BDC9FD1C3A}</a:tableStyleId>
              </a:tblPr>
              <a:tblGrid>
                <a:gridCol w="2383879"/>
                <a:gridCol w="4348976"/>
                <a:gridCol w="4638906"/>
              </a:tblGrid>
              <a:tr h="0">
                <a:tc>
                  <a:txBody>
                    <a:bodyPr/>
                    <a:lstStyle/>
                    <a:p>
                      <a:r>
                        <a:rPr lang="en-US" altLang="zh-CN" dirty="0" smtClean="0"/>
                        <a:t>Assay</a:t>
                      </a:r>
                      <a:endParaRPr lang="zh-CN" altLang="en-US" dirty="0"/>
                    </a:p>
                  </a:txBody>
                  <a:tcPr/>
                </a:tc>
                <a:tc>
                  <a:txBody>
                    <a:bodyPr/>
                    <a:lstStyle/>
                    <a:p>
                      <a:r>
                        <a:rPr lang="en-US" altLang="zh-CN" dirty="0" smtClean="0"/>
                        <a:t>Advantages</a:t>
                      </a:r>
                      <a:endParaRPr lang="zh-CN" altLang="en-US" dirty="0"/>
                    </a:p>
                  </a:txBody>
                  <a:tcPr/>
                </a:tc>
                <a:tc>
                  <a:txBody>
                    <a:bodyPr/>
                    <a:lstStyle/>
                    <a:p>
                      <a:r>
                        <a:rPr lang="en-US" altLang="zh-CN" dirty="0" smtClean="0"/>
                        <a:t>Disadvantages</a:t>
                      </a:r>
                      <a:endParaRPr lang="zh-CN" altLang="en-US" dirty="0"/>
                    </a:p>
                  </a:txBody>
                  <a:tcPr/>
                </a:tc>
              </a:tr>
              <a:tr h="682264">
                <a:tc>
                  <a:txBody>
                    <a:bodyPr/>
                    <a:lstStyle/>
                    <a:p>
                      <a:r>
                        <a:rPr lang="en-US" altLang="zh-CN" dirty="0" smtClean="0"/>
                        <a:t>Morphology</a:t>
                      </a:r>
                      <a:endParaRPr lang="zh-CN" altLang="en-US" dirty="0"/>
                    </a:p>
                  </a:txBody>
                  <a:tcPr/>
                </a:tc>
                <a:tc>
                  <a:txBody>
                    <a:bodyPr/>
                    <a:lstStyle/>
                    <a:p>
                      <a:r>
                        <a:rPr lang="en-US" altLang="zh-CN" dirty="0" smtClean="0"/>
                        <a:t>Rapid and simple </a:t>
                      </a:r>
                      <a:endParaRPr lang="zh-CN" altLang="en-US" dirty="0"/>
                    </a:p>
                  </a:txBody>
                  <a:tcPr/>
                </a:tc>
                <a:tc>
                  <a:txBody>
                    <a:bodyPr/>
                    <a:lstStyle/>
                    <a:p>
                      <a:r>
                        <a:rPr lang="en-US" altLang="zh-CN" dirty="0" smtClean="0"/>
                        <a:t>Not specific to pluripotent cells </a:t>
                      </a:r>
                      <a:endParaRPr lang="zh-CN" altLang="en-US" dirty="0"/>
                    </a:p>
                  </a:txBody>
                  <a:tcPr/>
                </a:tc>
              </a:tr>
              <a:tr h="682264">
                <a:tc>
                  <a:txBody>
                    <a:bodyPr/>
                    <a:lstStyle/>
                    <a:p>
                      <a:r>
                        <a:rPr lang="en-US" altLang="zh-CN" dirty="0" smtClean="0"/>
                        <a:t>Alkaline phosphatase staining </a:t>
                      </a:r>
                      <a:endParaRPr lang="zh-CN" altLang="en-US" dirty="0"/>
                    </a:p>
                  </a:txBody>
                  <a:tcPr/>
                </a:tc>
                <a:tc>
                  <a:txBody>
                    <a:bodyPr/>
                    <a:lstStyle/>
                    <a:p>
                      <a:r>
                        <a:rPr lang="en-US" altLang="zh-CN" dirty="0" smtClean="0"/>
                        <a:t>Straightforward colorimetric assay </a:t>
                      </a:r>
                      <a:endParaRPr lang="zh-CN" altLang="en-US" dirty="0"/>
                    </a:p>
                  </a:txBody>
                  <a:tcPr/>
                </a:tc>
                <a:tc>
                  <a:txBody>
                    <a:bodyPr/>
                    <a:lstStyle/>
                    <a:p>
                      <a:r>
                        <a:rPr lang="en-US" altLang="zh-CN" dirty="0" smtClean="0"/>
                        <a:t>Not specific to pluripotent cells </a:t>
                      </a:r>
                      <a:endParaRPr lang="zh-CN" altLang="en-US" dirty="0"/>
                    </a:p>
                  </a:txBody>
                  <a:tcPr/>
                </a:tc>
              </a:tr>
              <a:tr h="682264">
                <a:tc>
                  <a:txBody>
                    <a:bodyPr/>
                    <a:lstStyle/>
                    <a:p>
                      <a:r>
                        <a:rPr lang="en-US" altLang="zh-CN" dirty="0" err="1" smtClean="0"/>
                        <a:t>Pluripotency</a:t>
                      </a:r>
                      <a:r>
                        <a:rPr lang="en-US" altLang="zh-CN" dirty="0" smtClean="0"/>
                        <a:t> markers </a:t>
                      </a:r>
                      <a:endParaRPr lang="zh-CN" altLang="en-US" dirty="0"/>
                    </a:p>
                  </a:txBody>
                  <a:tcPr/>
                </a:tc>
                <a:tc>
                  <a:txBody>
                    <a:bodyPr/>
                    <a:lstStyle/>
                    <a:p>
                      <a:r>
                        <a:rPr lang="en-US" altLang="zh-CN" dirty="0" smtClean="0"/>
                        <a:t>Detection of endogenous </a:t>
                      </a:r>
                      <a:r>
                        <a:rPr lang="en-US" altLang="zh-CN" dirty="0" err="1" smtClean="0"/>
                        <a:t>pluripotency</a:t>
                      </a:r>
                      <a:r>
                        <a:rPr lang="en-US" altLang="zh-CN" dirty="0" smtClean="0"/>
                        <a:t> genes using immunofluorescence, PCR, or reporter alleles </a:t>
                      </a:r>
                      <a:endParaRPr lang="zh-CN" altLang="en-US" dirty="0"/>
                    </a:p>
                  </a:txBody>
                  <a:tcPr/>
                </a:tc>
                <a:tc>
                  <a:txBody>
                    <a:bodyPr/>
                    <a:lstStyle/>
                    <a:p>
                      <a:r>
                        <a:rPr lang="en-US" altLang="zh-CN" dirty="0" smtClean="0"/>
                        <a:t>Some genes also activated in partially reprogrammed cells (</a:t>
                      </a:r>
                      <a:r>
                        <a:rPr lang="en-US" altLang="zh-CN" i="1" dirty="0" smtClean="0"/>
                        <a:t>e.g</a:t>
                      </a:r>
                      <a:r>
                        <a:rPr lang="en-US" altLang="zh-CN" dirty="0" smtClean="0"/>
                        <a:t>., Fbxo15) </a:t>
                      </a:r>
                      <a:endParaRPr lang="zh-CN" altLang="en-US" dirty="0"/>
                    </a:p>
                  </a:txBody>
                  <a:tcPr/>
                </a:tc>
              </a:tr>
              <a:tr h="682264">
                <a:tc>
                  <a:txBody>
                    <a:bodyPr/>
                    <a:lstStyle/>
                    <a:p>
                      <a:r>
                        <a:rPr lang="en-US" altLang="zh-CN" dirty="0" smtClean="0"/>
                        <a:t>Retroviral silencing </a:t>
                      </a:r>
                      <a:endParaRPr lang="zh-CN" altLang="en-US" dirty="0"/>
                    </a:p>
                  </a:txBody>
                  <a:tcPr/>
                </a:tc>
                <a:tc>
                  <a:txBody>
                    <a:bodyPr/>
                    <a:lstStyle/>
                    <a:p>
                      <a:r>
                        <a:rPr lang="en-US" altLang="zh-CN" dirty="0" smtClean="0"/>
                        <a:t>Hallmark of pluripotent state; used as surrogate for global epigenetic reprogramming </a:t>
                      </a:r>
                      <a:endParaRPr lang="zh-CN" altLang="en-US" dirty="0"/>
                    </a:p>
                  </a:txBody>
                  <a:tcPr/>
                </a:tc>
                <a:tc>
                  <a:txBody>
                    <a:bodyPr/>
                    <a:lstStyle/>
                    <a:p>
                      <a:r>
                        <a:rPr lang="en-US" altLang="zh-CN" dirty="0" smtClean="0"/>
                        <a:t>Requires delivery of factors by retroviral vectors or addition of ‘‘indicator’’ viral vector; nonspecific </a:t>
                      </a:r>
                      <a:endParaRPr lang="zh-CN" altLang="en-US" dirty="0"/>
                    </a:p>
                  </a:txBody>
                  <a:tcPr/>
                </a:tc>
              </a:tr>
              <a:tr h="682264">
                <a:tc>
                  <a:txBody>
                    <a:bodyPr/>
                    <a:lstStyle/>
                    <a:p>
                      <a:r>
                        <a:rPr lang="en-US" altLang="zh-CN" dirty="0" smtClean="0"/>
                        <a:t>DNA </a:t>
                      </a:r>
                      <a:r>
                        <a:rPr lang="en-US" altLang="zh-CN" dirty="0" err="1" smtClean="0"/>
                        <a:t>demethylation</a:t>
                      </a:r>
                      <a:r>
                        <a:rPr lang="en-US" altLang="zh-CN" dirty="0" smtClean="0"/>
                        <a:t> </a:t>
                      </a:r>
                      <a:endParaRPr lang="zh-CN" altLang="en-US" dirty="0"/>
                    </a:p>
                  </a:txBody>
                  <a:tcPr/>
                </a:tc>
                <a:tc>
                  <a:txBody>
                    <a:bodyPr/>
                    <a:lstStyle/>
                    <a:p>
                      <a:r>
                        <a:rPr lang="en-US" altLang="zh-CN" dirty="0" smtClean="0"/>
                        <a:t>Promoter </a:t>
                      </a:r>
                      <a:r>
                        <a:rPr lang="en-US" altLang="zh-CN" dirty="0" err="1" smtClean="0"/>
                        <a:t>demethylation</a:t>
                      </a:r>
                      <a:r>
                        <a:rPr lang="en-US" altLang="zh-CN" dirty="0" smtClean="0"/>
                        <a:t> of </a:t>
                      </a:r>
                      <a:r>
                        <a:rPr lang="en-US" altLang="zh-CN" dirty="0" err="1" smtClean="0"/>
                        <a:t>pluripotency</a:t>
                      </a:r>
                      <a:r>
                        <a:rPr lang="en-US" altLang="zh-CN" dirty="0" smtClean="0"/>
                        <a:t> genes (e.g., Oct4) is good indicator for epigenetic remodeling)</a:t>
                      </a:r>
                      <a:endParaRPr lang="zh-CN" altLang="en-US" dirty="0"/>
                    </a:p>
                  </a:txBody>
                  <a:tcPr/>
                </a:tc>
                <a:tc>
                  <a:txBody>
                    <a:bodyPr/>
                    <a:lstStyle/>
                    <a:p>
                      <a:r>
                        <a:rPr lang="en-US" altLang="zh-CN" dirty="0" smtClean="0"/>
                        <a:t>Some somatic cells show </a:t>
                      </a:r>
                      <a:r>
                        <a:rPr lang="en-US" altLang="zh-CN" dirty="0" err="1" smtClean="0"/>
                        <a:t>demethylation</a:t>
                      </a:r>
                      <a:r>
                        <a:rPr lang="en-US" altLang="zh-CN" dirty="0" smtClean="0"/>
                        <a:t> of </a:t>
                      </a:r>
                      <a:r>
                        <a:rPr lang="en-US" altLang="zh-CN" dirty="0" err="1" smtClean="0"/>
                        <a:t>pluripotency</a:t>
                      </a:r>
                      <a:r>
                        <a:rPr lang="en-US" altLang="zh-CN" dirty="0" smtClean="0"/>
                        <a:t> genes (</a:t>
                      </a:r>
                      <a:r>
                        <a:rPr lang="en-US" altLang="zh-CN" i="1" dirty="0" smtClean="0"/>
                        <a:t>e.g</a:t>
                      </a:r>
                      <a:r>
                        <a:rPr lang="en-US" altLang="zh-CN" dirty="0" smtClean="0"/>
                        <a:t>., </a:t>
                      </a:r>
                      <a:r>
                        <a:rPr lang="en-US" altLang="zh-CN" dirty="0" err="1" smtClean="0"/>
                        <a:t>Nanog</a:t>
                      </a:r>
                      <a:r>
                        <a:rPr lang="en-US" altLang="zh-CN" dirty="0" smtClean="0"/>
                        <a:t> in melanocytes) </a:t>
                      </a:r>
                      <a:endParaRPr lang="zh-CN" altLang="en-US" dirty="0"/>
                    </a:p>
                  </a:txBody>
                  <a:tcPr/>
                </a:tc>
              </a:tr>
              <a:tr h="682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Factor independence</a:t>
                      </a:r>
                      <a:endParaRPr lang="zh-CN" altLang="en-US" dirty="0" smtClean="0"/>
                    </a:p>
                    <a:p>
                      <a:endParaRPr lang="zh-CN" altLang="en-US" dirty="0"/>
                    </a:p>
                  </a:txBody>
                  <a:tcPr/>
                </a:tc>
                <a:tc>
                  <a:txBody>
                    <a:bodyPr/>
                    <a:lstStyle/>
                    <a:p>
                      <a:r>
                        <a:rPr lang="en-US" altLang="zh-CN" dirty="0" smtClean="0"/>
                        <a:t>Self-renewal in the absence of </a:t>
                      </a:r>
                      <a:r>
                        <a:rPr lang="en-US" altLang="zh-CN" dirty="0" err="1" smtClean="0"/>
                        <a:t>dox</a:t>
                      </a:r>
                      <a:r>
                        <a:rPr lang="en-US" altLang="zh-CN" dirty="0" smtClean="0"/>
                        <a:t>-inducible transgenes</a:t>
                      </a:r>
                      <a:r>
                        <a:rPr lang="en-US" altLang="zh-CN" baseline="0" dirty="0" smtClean="0"/>
                        <a:t> is good indicator of faithful reprogramming</a:t>
                      </a:r>
                      <a:endParaRPr lang="zh-CN" altLang="en-US" dirty="0"/>
                    </a:p>
                  </a:txBody>
                  <a:tcPr/>
                </a:tc>
                <a:tc>
                  <a:txBody>
                    <a:bodyPr/>
                    <a:lstStyle/>
                    <a:p>
                      <a:r>
                        <a:rPr lang="en-US" altLang="zh-CN" dirty="0" smtClean="0"/>
                        <a:t>Requires</a:t>
                      </a:r>
                      <a:r>
                        <a:rPr lang="en-US" altLang="zh-CN" baseline="0" dirty="0" smtClean="0"/>
                        <a:t> use of inducible transgenes</a:t>
                      </a:r>
                      <a:endParaRPr lang="zh-CN" altLang="en-US" dirty="0"/>
                    </a:p>
                  </a:txBody>
                  <a:tcPr/>
                </a:tc>
              </a:tr>
            </a:tbl>
          </a:graphicData>
        </a:graphic>
      </p:graphicFrame>
      <p:pic>
        <p:nvPicPr>
          <p:cNvPr id="2" name="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321759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08"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par>
                                <p:cTn id="10" presetID="2" presetClass="entr" presetSubtype="4" fill="hold" nodeType="withEffect">
                                  <p:stCondLst>
                                    <p:cond delay="10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8000" fill="hold"/>
                                        <p:tgtEl>
                                          <p:spTgt spid="6"/>
                                        </p:tgtEl>
                                        <p:attrNameLst>
                                          <p:attrName>ppt_x</p:attrName>
                                        </p:attrNameLst>
                                      </p:cBhvr>
                                      <p:tavLst>
                                        <p:tav tm="0">
                                          <p:val>
                                            <p:strVal val="#ppt_x"/>
                                          </p:val>
                                        </p:tav>
                                        <p:tav tm="100000">
                                          <p:val>
                                            <p:strVal val="#ppt_x"/>
                                          </p:val>
                                        </p:tav>
                                      </p:tavLst>
                                    </p:anim>
                                    <p:anim calcmode="lin" valueType="num">
                                      <p:cBhvr additive="base">
                                        <p:cTn id="13" dur="8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14977" t="30" r="35433"/>
          <a:stretch>
            <a:fillRect/>
          </a:stretch>
        </p:blipFill>
        <p:spPr>
          <a:xfrm>
            <a:off x="7072314" y="2038"/>
            <a:ext cx="5119688" cy="6855963"/>
          </a:xfrm>
          <a:custGeom>
            <a:avLst/>
            <a:gdLst>
              <a:gd name="connsiteX0" fmla="*/ 1023938 w 5119688"/>
              <a:gd name="connsiteY0" fmla="*/ 0 h 6855963"/>
              <a:gd name="connsiteX1" fmla="*/ 5119688 w 5119688"/>
              <a:gd name="connsiteY1" fmla="*/ 0 h 6855963"/>
              <a:gd name="connsiteX2" fmla="*/ 5119688 w 5119688"/>
              <a:gd name="connsiteY2" fmla="*/ 6855963 h 6855963"/>
              <a:gd name="connsiteX3" fmla="*/ 0 w 5119688"/>
              <a:gd name="connsiteY3" fmla="*/ 6855963 h 6855963"/>
            </a:gdLst>
            <a:ahLst/>
            <a:cxnLst>
              <a:cxn ang="0">
                <a:pos x="connsiteX0" y="connsiteY0"/>
              </a:cxn>
              <a:cxn ang="0">
                <a:pos x="connsiteX1" y="connsiteY1"/>
              </a:cxn>
              <a:cxn ang="0">
                <a:pos x="connsiteX2" y="connsiteY2"/>
              </a:cxn>
              <a:cxn ang="0">
                <a:pos x="connsiteX3" y="connsiteY3"/>
              </a:cxn>
            </a:cxnLst>
            <a:rect l="l" t="t" r="r" b="b"/>
            <a:pathLst>
              <a:path w="5119688" h="6855963">
                <a:moveTo>
                  <a:pt x="1023938" y="0"/>
                </a:moveTo>
                <a:lnTo>
                  <a:pt x="5119688" y="0"/>
                </a:lnTo>
                <a:lnTo>
                  <a:pt x="5119688" y="6855963"/>
                </a:lnTo>
                <a:lnTo>
                  <a:pt x="0" y="6855963"/>
                </a:lnTo>
                <a:close/>
              </a:path>
            </a:pathLst>
          </a:custGeom>
        </p:spPr>
      </p:pic>
      <p:grpSp>
        <p:nvGrpSpPr>
          <p:cNvPr id="7" name="组合 6"/>
          <p:cNvGrpSpPr/>
          <p:nvPr/>
        </p:nvGrpSpPr>
        <p:grpSpPr>
          <a:xfrm>
            <a:off x="7997305" y="2084097"/>
            <a:ext cx="1724031" cy="175589"/>
            <a:chOff x="840289" y="4727277"/>
            <a:chExt cx="1724031" cy="175589"/>
          </a:xfrm>
        </p:grpSpPr>
        <p:sp>
          <p:nvSpPr>
            <p:cNvPr id="11" name="矩形 10"/>
            <p:cNvSpPr/>
            <p:nvPr/>
          </p:nvSpPr>
          <p:spPr>
            <a:xfrm rot="240000">
              <a:off x="1978532" y="4727277"/>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21360000">
              <a:off x="840289" y="4727278"/>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7991895" y="1849569"/>
            <a:ext cx="1734853" cy="391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rPr>
              <a:t> One</a:t>
            </a:r>
            <a:endParaRPr lang="zh-CN" altLang="en-US" sz="2400" dirty="0">
              <a:solidFill>
                <a:schemeClr val="bg1"/>
              </a:solidFill>
            </a:endParaRPr>
          </a:p>
        </p:txBody>
      </p:sp>
      <p:sp>
        <p:nvSpPr>
          <p:cNvPr id="10" name="五边形 9"/>
          <p:cNvSpPr/>
          <p:nvPr/>
        </p:nvSpPr>
        <p:spPr>
          <a:xfrm rot="10800000">
            <a:off x="9532144" y="1828807"/>
            <a:ext cx="271463" cy="2286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543174" y="1721933"/>
            <a:ext cx="5177903" cy="369332"/>
          </a:xfrm>
          <a:prstGeom prst="rect">
            <a:avLst/>
          </a:prstGeom>
        </p:spPr>
        <p:txBody>
          <a:bodyPr wrap="square">
            <a:spAutoFit/>
          </a:bodyPr>
          <a:lstStyle/>
          <a:p>
            <a:pPr algn="r"/>
            <a:r>
              <a:rPr lang="en-US" altLang="zh-CN" dirty="0" smtClean="0">
                <a:solidFill>
                  <a:schemeClr val="bg1"/>
                </a:solidFill>
              </a:rPr>
              <a:t>All morphological attributes</a:t>
            </a:r>
            <a:endParaRPr lang="zh-CN" altLang="en-US" dirty="0">
              <a:solidFill>
                <a:schemeClr val="bg1"/>
              </a:solidFill>
            </a:endParaRPr>
          </a:p>
        </p:txBody>
      </p:sp>
      <p:grpSp>
        <p:nvGrpSpPr>
          <p:cNvPr id="20" name="组合 19"/>
          <p:cNvGrpSpPr/>
          <p:nvPr/>
        </p:nvGrpSpPr>
        <p:grpSpPr>
          <a:xfrm>
            <a:off x="7813839" y="3375325"/>
            <a:ext cx="1724031" cy="175589"/>
            <a:chOff x="840289" y="4727277"/>
            <a:chExt cx="1724031" cy="175589"/>
          </a:xfrm>
        </p:grpSpPr>
        <p:sp>
          <p:nvSpPr>
            <p:cNvPr id="24" name="矩形 23"/>
            <p:cNvSpPr/>
            <p:nvPr/>
          </p:nvSpPr>
          <p:spPr>
            <a:xfrm rot="240000">
              <a:off x="1978532" y="4727277"/>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21360000">
              <a:off x="840289" y="4727278"/>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7808429" y="3140797"/>
            <a:ext cx="1734853" cy="391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rPr>
              <a:t> Two</a:t>
            </a:r>
            <a:endParaRPr lang="zh-CN" altLang="en-US" sz="2400" dirty="0">
              <a:solidFill>
                <a:schemeClr val="bg1"/>
              </a:solidFill>
            </a:endParaRPr>
          </a:p>
        </p:txBody>
      </p:sp>
      <p:sp>
        <p:nvSpPr>
          <p:cNvPr id="23" name="五边形 22"/>
          <p:cNvSpPr/>
          <p:nvPr/>
        </p:nvSpPr>
        <p:spPr>
          <a:xfrm rot="10800000">
            <a:off x="9348678" y="3120035"/>
            <a:ext cx="271463" cy="2286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22157" y="2940872"/>
            <a:ext cx="5177903" cy="369332"/>
          </a:xfrm>
          <a:prstGeom prst="rect">
            <a:avLst/>
          </a:prstGeom>
        </p:spPr>
        <p:txBody>
          <a:bodyPr wrap="square">
            <a:spAutoFit/>
          </a:bodyPr>
          <a:lstStyle/>
          <a:p>
            <a:pPr algn="r"/>
            <a:r>
              <a:rPr lang="en-US" altLang="zh-CN" dirty="0" smtClean="0">
                <a:solidFill>
                  <a:schemeClr val="bg1"/>
                </a:solidFill>
              </a:rPr>
              <a:t>Expression of key </a:t>
            </a:r>
            <a:r>
              <a:rPr lang="en-US" altLang="zh-CN" dirty="0" err="1" smtClean="0">
                <a:solidFill>
                  <a:schemeClr val="bg1"/>
                </a:solidFill>
              </a:rPr>
              <a:t>pluripotency</a:t>
            </a:r>
            <a:r>
              <a:rPr lang="en-US" altLang="zh-CN" dirty="0" smtClean="0">
                <a:solidFill>
                  <a:schemeClr val="bg1"/>
                </a:solidFill>
              </a:rPr>
              <a:t> genes</a:t>
            </a:r>
            <a:endParaRPr lang="zh-CN" altLang="en-US" dirty="0">
              <a:solidFill>
                <a:schemeClr val="bg1"/>
              </a:solidFill>
            </a:endParaRPr>
          </a:p>
        </p:txBody>
      </p:sp>
      <p:grpSp>
        <p:nvGrpSpPr>
          <p:cNvPr id="28" name="组合 27"/>
          <p:cNvGrpSpPr/>
          <p:nvPr/>
        </p:nvGrpSpPr>
        <p:grpSpPr>
          <a:xfrm>
            <a:off x="7630372" y="4707966"/>
            <a:ext cx="1724031" cy="175589"/>
            <a:chOff x="840289" y="4727277"/>
            <a:chExt cx="1724031" cy="175589"/>
          </a:xfrm>
        </p:grpSpPr>
        <p:sp>
          <p:nvSpPr>
            <p:cNvPr id="32" name="矩形 31"/>
            <p:cNvSpPr/>
            <p:nvPr/>
          </p:nvSpPr>
          <p:spPr>
            <a:xfrm rot="240000">
              <a:off x="1978532" y="4727277"/>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1360000">
              <a:off x="840289" y="4727278"/>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7624962" y="4473438"/>
            <a:ext cx="1734853" cy="391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rPr>
              <a:t> Three</a:t>
            </a:r>
            <a:endParaRPr lang="zh-CN" altLang="en-US" sz="2400" dirty="0">
              <a:solidFill>
                <a:schemeClr val="bg1"/>
              </a:solidFill>
            </a:endParaRPr>
          </a:p>
        </p:txBody>
      </p:sp>
      <p:sp>
        <p:nvSpPr>
          <p:cNvPr id="31" name="五边形 30"/>
          <p:cNvSpPr/>
          <p:nvPr/>
        </p:nvSpPr>
        <p:spPr>
          <a:xfrm rot="10800000">
            <a:off x="9165211" y="4452676"/>
            <a:ext cx="271463" cy="2286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101140" y="4159811"/>
            <a:ext cx="5177903" cy="369332"/>
          </a:xfrm>
          <a:prstGeom prst="rect">
            <a:avLst/>
          </a:prstGeom>
        </p:spPr>
        <p:txBody>
          <a:bodyPr wrap="square">
            <a:spAutoFit/>
          </a:bodyPr>
          <a:lstStyle/>
          <a:p>
            <a:pPr algn="r"/>
            <a:r>
              <a:rPr lang="en-US" altLang="zh-CN" dirty="0" smtClean="0">
                <a:solidFill>
                  <a:schemeClr val="bg1"/>
                </a:solidFill>
              </a:rPr>
              <a:t>Transgene independence</a:t>
            </a:r>
            <a:endParaRPr lang="zh-CN" altLang="en-US" dirty="0">
              <a:solidFill>
                <a:schemeClr val="bg1"/>
              </a:solidFill>
            </a:endParaRPr>
          </a:p>
        </p:txBody>
      </p:sp>
      <p:grpSp>
        <p:nvGrpSpPr>
          <p:cNvPr id="36" name="组合 35"/>
          <p:cNvGrpSpPr/>
          <p:nvPr/>
        </p:nvGrpSpPr>
        <p:grpSpPr>
          <a:xfrm>
            <a:off x="7446905" y="5740915"/>
            <a:ext cx="1724031" cy="175589"/>
            <a:chOff x="840289" y="4727277"/>
            <a:chExt cx="1724031" cy="175589"/>
          </a:xfrm>
        </p:grpSpPr>
        <p:sp>
          <p:nvSpPr>
            <p:cNvPr id="40" name="矩形 39"/>
            <p:cNvSpPr/>
            <p:nvPr/>
          </p:nvSpPr>
          <p:spPr>
            <a:xfrm rot="240000">
              <a:off x="1978532" y="4727277"/>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21360000">
              <a:off x="840289" y="4727278"/>
              <a:ext cx="585788" cy="1755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7441495" y="5506387"/>
            <a:ext cx="1734853" cy="391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rPr>
              <a:t> Four</a:t>
            </a:r>
            <a:endParaRPr lang="zh-CN" altLang="en-US" sz="2400" dirty="0">
              <a:solidFill>
                <a:schemeClr val="bg1"/>
              </a:solidFill>
            </a:endParaRPr>
          </a:p>
        </p:txBody>
      </p:sp>
      <p:sp>
        <p:nvSpPr>
          <p:cNvPr id="39" name="五边形 38"/>
          <p:cNvSpPr/>
          <p:nvPr/>
        </p:nvSpPr>
        <p:spPr>
          <a:xfrm rot="10800000">
            <a:off x="8981744" y="5485625"/>
            <a:ext cx="271463" cy="2286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880123" y="5378751"/>
            <a:ext cx="5177903" cy="369332"/>
          </a:xfrm>
          <a:prstGeom prst="rect">
            <a:avLst/>
          </a:prstGeom>
        </p:spPr>
        <p:txBody>
          <a:bodyPr wrap="square">
            <a:spAutoFit/>
          </a:bodyPr>
          <a:lstStyle/>
          <a:p>
            <a:pPr algn="r"/>
            <a:r>
              <a:rPr lang="en-US" altLang="zh-CN" dirty="0" smtClean="0">
                <a:solidFill>
                  <a:schemeClr val="bg1"/>
                </a:solidFill>
              </a:rPr>
              <a:t>Proof of functional differentiation.</a:t>
            </a:r>
            <a:endParaRPr lang="zh-CN" altLang="en-US" dirty="0">
              <a:solidFill>
                <a:schemeClr val="bg1"/>
              </a:solidFill>
            </a:endParaRPr>
          </a:p>
        </p:txBody>
      </p:sp>
      <p:sp>
        <p:nvSpPr>
          <p:cNvPr id="35" name="矩形 34"/>
          <p:cNvSpPr/>
          <p:nvPr/>
        </p:nvSpPr>
        <p:spPr>
          <a:xfrm>
            <a:off x="878680" y="268190"/>
            <a:ext cx="4898666" cy="523220"/>
          </a:xfrm>
          <a:prstGeom prst="rect">
            <a:avLst/>
          </a:prstGeom>
        </p:spPr>
        <p:txBody>
          <a:bodyPr wrap="square">
            <a:spAutoFit/>
          </a:bodyPr>
          <a:lstStyle/>
          <a:p>
            <a:r>
              <a:rPr lang="en-US" altLang="zh-CN" sz="2800" dirty="0" err="1" smtClean="0">
                <a:solidFill>
                  <a:schemeClr val="bg1"/>
                </a:solidFill>
              </a:rPr>
              <a:t>Pluripotency</a:t>
            </a:r>
            <a:r>
              <a:rPr lang="en-US" altLang="zh-CN" sz="2800" dirty="0" smtClean="0">
                <a:solidFill>
                  <a:schemeClr val="bg1"/>
                </a:solidFill>
              </a:rPr>
              <a:t> validation</a:t>
            </a:r>
            <a:endParaRPr lang="en-US" altLang="zh-CN" sz="2800" dirty="0">
              <a:solidFill>
                <a:schemeClr val="bg1"/>
              </a:solidFill>
            </a:endParaRPr>
          </a:p>
        </p:txBody>
      </p:sp>
      <p:sp>
        <p:nvSpPr>
          <p:cNvPr id="37" name="矩形 36"/>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 name="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1042710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11" fill="hold"/>
                                        <p:tgtEl>
                                          <p:spTgt spid="2"/>
                                        </p:tgtEl>
                                      </p:cBhvr>
                                    </p:cmd>
                                  </p:childTnLst>
                                </p:cTn>
                              </p:par>
                              <p:par>
                                <p:cTn id="7" presetID="2" presetClass="entr" presetSubtype="4"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ppt_x"/>
                                          </p:val>
                                        </p:tav>
                                        <p:tav tm="100000">
                                          <p:val>
                                            <p:strVal val="#ppt_x"/>
                                          </p:val>
                                        </p:tav>
                                      </p:tavLst>
                                    </p:anim>
                                    <p:anim calcmode="lin" valueType="num">
                                      <p:cBhvr additive="base">
                                        <p:cTn id="10" dur="500" fill="hold"/>
                                        <p:tgtEl>
                                          <p:spTgt spid="7"/>
                                        </p:tgtEl>
                                        <p:attrNameLst>
                                          <p:attrName>ppt_y</p:attrName>
                                        </p:attrNameLst>
                                      </p:cBhvr>
                                      <p:tavLst>
                                        <p:tav tm="0">
                                          <p:val>
                                            <p:strVal val="1+#ppt_h/2"/>
                                          </p:val>
                                        </p:tav>
                                        <p:tav tm="100000">
                                          <p:val>
                                            <p:strVal val="#ppt_y"/>
                                          </p:val>
                                        </p:tav>
                                      </p:tavLst>
                                    </p:anim>
                                  </p:childTnLst>
                                </p:cTn>
                              </p:par>
                              <p:par>
                                <p:cTn id="11" presetID="42" presetClass="entr" presetSubtype="0" fill="hold" grpId="0" nodeType="withEffect">
                                  <p:stCondLst>
                                    <p:cond delay="2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2" presetClass="entr" presetSubtype="4" fill="hold" grpId="0" nodeType="withEffect">
                                  <p:stCondLst>
                                    <p:cond delay="10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0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42" presetClass="entr" presetSubtype="0" fill="hold" grpId="0" nodeType="withEffect">
                                  <p:stCondLst>
                                    <p:cond delay="30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2" presetClass="entr" presetSubtype="4" fill="hold" grpId="0" nodeType="withEffect">
                                  <p:stCondLst>
                                    <p:cond delay="20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42" presetClass="entr" presetSubtype="0" fill="hold" grpId="0" nodeType="withEffect">
                                  <p:stCondLst>
                                    <p:cond delay="40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anim calcmode="lin" valueType="num">
                                      <p:cBhvr>
                                        <p:cTn id="40" dur="1000" fill="hold"/>
                                        <p:tgtEl>
                                          <p:spTgt spid="30"/>
                                        </p:tgtEl>
                                        <p:attrNameLst>
                                          <p:attrName>ppt_x</p:attrName>
                                        </p:attrNameLst>
                                      </p:cBhvr>
                                      <p:tavLst>
                                        <p:tav tm="0">
                                          <p:val>
                                            <p:strVal val="#ppt_x"/>
                                          </p:val>
                                        </p:tav>
                                        <p:tav tm="100000">
                                          <p:val>
                                            <p:strVal val="#ppt_x"/>
                                          </p:val>
                                        </p:tav>
                                      </p:tavLst>
                                    </p:anim>
                                    <p:anim calcmode="lin" valueType="num">
                                      <p:cBhvr>
                                        <p:cTn id="41" dur="1000" fill="hold"/>
                                        <p:tgtEl>
                                          <p:spTgt spid="30"/>
                                        </p:tgtEl>
                                        <p:attrNameLst>
                                          <p:attrName>ppt_y</p:attrName>
                                        </p:attrNameLst>
                                      </p:cBhvr>
                                      <p:tavLst>
                                        <p:tav tm="0">
                                          <p:val>
                                            <p:strVal val="#ppt_y+.1"/>
                                          </p:val>
                                        </p:tav>
                                        <p:tav tm="100000">
                                          <p:val>
                                            <p:strVal val="#ppt_y"/>
                                          </p:val>
                                        </p:tav>
                                      </p:tavLst>
                                    </p:anim>
                                  </p:childTnLst>
                                </p:cTn>
                              </p:par>
                              <p:par>
                                <p:cTn id="42" presetID="2" presetClass="entr" presetSubtype="4" fill="hold" grpId="0" nodeType="withEffect">
                                  <p:stCondLst>
                                    <p:cond delay="30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40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1+#ppt_h/2"/>
                                          </p:val>
                                        </p:tav>
                                        <p:tav tm="100000">
                                          <p:val>
                                            <p:strVal val="#ppt_y"/>
                                          </p:val>
                                        </p:tav>
                                      </p:tavLst>
                                    </p:anim>
                                  </p:childTnLst>
                                </p:cTn>
                              </p:par>
                              <p:par>
                                <p:cTn id="50" presetID="42" presetClass="entr" presetSubtype="0" fill="hold" grpId="0" nodeType="withEffect">
                                  <p:stCondLst>
                                    <p:cond delay="500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1000"/>
                                        <p:tgtEl>
                                          <p:spTgt spid="38"/>
                                        </p:tgtEl>
                                      </p:cBhvr>
                                    </p:animEffect>
                                    <p:anim calcmode="lin" valueType="num">
                                      <p:cBhvr>
                                        <p:cTn id="53" dur="1000" fill="hold"/>
                                        <p:tgtEl>
                                          <p:spTgt spid="38"/>
                                        </p:tgtEl>
                                        <p:attrNameLst>
                                          <p:attrName>ppt_x</p:attrName>
                                        </p:attrNameLst>
                                      </p:cBhvr>
                                      <p:tavLst>
                                        <p:tav tm="0">
                                          <p:val>
                                            <p:strVal val="#ppt_x"/>
                                          </p:val>
                                        </p:tav>
                                        <p:tav tm="100000">
                                          <p:val>
                                            <p:strVal val="#ppt_x"/>
                                          </p:val>
                                        </p:tav>
                                      </p:tavLst>
                                    </p:anim>
                                    <p:anim calcmode="lin" valueType="num">
                                      <p:cBhvr>
                                        <p:cTn id="54" dur="1000" fill="hold"/>
                                        <p:tgtEl>
                                          <p:spTgt spid="38"/>
                                        </p:tgtEl>
                                        <p:attrNameLst>
                                          <p:attrName>ppt_y</p:attrName>
                                        </p:attrNameLst>
                                      </p:cBhvr>
                                      <p:tavLst>
                                        <p:tav tm="0">
                                          <p:val>
                                            <p:strVal val="#ppt_y+.1"/>
                                          </p:val>
                                        </p:tav>
                                        <p:tav tm="100000">
                                          <p:val>
                                            <p:strVal val="#ppt_y"/>
                                          </p:val>
                                        </p:tav>
                                      </p:tavLst>
                                    </p:anim>
                                  </p:childTnLst>
                                </p:cTn>
                              </p:par>
                              <p:par>
                                <p:cTn id="55" presetID="2" presetClass="entr" presetSubtype="4" fill="hold" grpId="0" nodeType="withEffect">
                                  <p:stCondLst>
                                    <p:cond delay="400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55" presetClass="entr" presetSubtype="0" fill="hold" grpId="0" nodeType="withEffect">
                                  <p:stCondLst>
                                    <p:cond delay="12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000" fill="hold"/>
                                        <p:tgtEl>
                                          <p:spTgt spid="18"/>
                                        </p:tgtEl>
                                        <p:attrNameLst>
                                          <p:attrName>ppt_w</p:attrName>
                                        </p:attrNameLst>
                                      </p:cBhvr>
                                      <p:tavLst>
                                        <p:tav tm="0">
                                          <p:val>
                                            <p:strVal val="#ppt_w*0.70"/>
                                          </p:val>
                                        </p:tav>
                                        <p:tav tm="100000">
                                          <p:val>
                                            <p:strVal val="#ppt_w"/>
                                          </p:val>
                                        </p:tav>
                                      </p:tavLst>
                                    </p:anim>
                                    <p:anim calcmode="lin" valueType="num">
                                      <p:cBhvr>
                                        <p:cTn id="62" dur="1000" fill="hold"/>
                                        <p:tgtEl>
                                          <p:spTgt spid="18"/>
                                        </p:tgtEl>
                                        <p:attrNameLst>
                                          <p:attrName>ppt_h</p:attrName>
                                        </p:attrNameLst>
                                      </p:cBhvr>
                                      <p:tavLst>
                                        <p:tav tm="0">
                                          <p:val>
                                            <p:strVal val="#ppt_h"/>
                                          </p:val>
                                        </p:tav>
                                        <p:tav tm="100000">
                                          <p:val>
                                            <p:strVal val="#ppt_h"/>
                                          </p:val>
                                        </p:tav>
                                      </p:tavLst>
                                    </p:anim>
                                    <p:animEffect transition="in" filter="fade">
                                      <p:cBhvr>
                                        <p:cTn id="63" dur="1000"/>
                                        <p:tgtEl>
                                          <p:spTgt spid="18"/>
                                        </p:tgtEl>
                                      </p:cBhvr>
                                    </p:animEffect>
                                  </p:childTnLst>
                                </p:cTn>
                              </p:par>
                              <p:par>
                                <p:cTn id="64" presetID="55" presetClass="entr" presetSubtype="0" fill="hold" grpId="0" nodeType="withEffect">
                                  <p:stCondLst>
                                    <p:cond delay="16000"/>
                                  </p:stCondLst>
                                  <p:childTnLst>
                                    <p:set>
                                      <p:cBhvr>
                                        <p:cTn id="65" dur="1" fill="hold">
                                          <p:stCondLst>
                                            <p:cond delay="0"/>
                                          </p:stCondLst>
                                        </p:cTn>
                                        <p:tgtEl>
                                          <p:spTgt spid="26"/>
                                        </p:tgtEl>
                                        <p:attrNameLst>
                                          <p:attrName>style.visibility</p:attrName>
                                        </p:attrNameLst>
                                      </p:cBhvr>
                                      <p:to>
                                        <p:strVal val="visible"/>
                                      </p:to>
                                    </p:set>
                                    <p:anim calcmode="lin" valueType="num">
                                      <p:cBhvr>
                                        <p:cTn id="66" dur="1000" fill="hold"/>
                                        <p:tgtEl>
                                          <p:spTgt spid="26"/>
                                        </p:tgtEl>
                                        <p:attrNameLst>
                                          <p:attrName>ppt_w</p:attrName>
                                        </p:attrNameLst>
                                      </p:cBhvr>
                                      <p:tavLst>
                                        <p:tav tm="0">
                                          <p:val>
                                            <p:strVal val="#ppt_w*0.70"/>
                                          </p:val>
                                        </p:tav>
                                        <p:tav tm="100000">
                                          <p:val>
                                            <p:strVal val="#ppt_w"/>
                                          </p:val>
                                        </p:tav>
                                      </p:tavLst>
                                    </p:anim>
                                    <p:anim calcmode="lin" valueType="num">
                                      <p:cBhvr>
                                        <p:cTn id="67" dur="1000" fill="hold"/>
                                        <p:tgtEl>
                                          <p:spTgt spid="26"/>
                                        </p:tgtEl>
                                        <p:attrNameLst>
                                          <p:attrName>ppt_h</p:attrName>
                                        </p:attrNameLst>
                                      </p:cBhvr>
                                      <p:tavLst>
                                        <p:tav tm="0">
                                          <p:val>
                                            <p:strVal val="#ppt_h"/>
                                          </p:val>
                                        </p:tav>
                                        <p:tav tm="100000">
                                          <p:val>
                                            <p:strVal val="#ppt_h"/>
                                          </p:val>
                                        </p:tav>
                                      </p:tavLst>
                                    </p:anim>
                                    <p:animEffect transition="in" filter="fade">
                                      <p:cBhvr>
                                        <p:cTn id="68" dur="1000"/>
                                        <p:tgtEl>
                                          <p:spTgt spid="26"/>
                                        </p:tgtEl>
                                      </p:cBhvr>
                                    </p:animEffect>
                                  </p:childTnLst>
                                </p:cTn>
                              </p:par>
                              <p:par>
                                <p:cTn id="69" presetID="55" presetClass="entr" presetSubtype="0" fill="hold" grpId="0" nodeType="withEffect">
                                  <p:stCondLst>
                                    <p:cond delay="23500"/>
                                  </p:stCondLst>
                                  <p:childTnLst>
                                    <p:set>
                                      <p:cBhvr>
                                        <p:cTn id="70" dur="1" fill="hold">
                                          <p:stCondLst>
                                            <p:cond delay="0"/>
                                          </p:stCondLst>
                                        </p:cTn>
                                        <p:tgtEl>
                                          <p:spTgt spid="34"/>
                                        </p:tgtEl>
                                        <p:attrNameLst>
                                          <p:attrName>style.visibility</p:attrName>
                                        </p:attrNameLst>
                                      </p:cBhvr>
                                      <p:to>
                                        <p:strVal val="visible"/>
                                      </p:to>
                                    </p:set>
                                    <p:anim calcmode="lin" valueType="num">
                                      <p:cBhvr>
                                        <p:cTn id="71" dur="1000" fill="hold"/>
                                        <p:tgtEl>
                                          <p:spTgt spid="34"/>
                                        </p:tgtEl>
                                        <p:attrNameLst>
                                          <p:attrName>ppt_w</p:attrName>
                                        </p:attrNameLst>
                                      </p:cBhvr>
                                      <p:tavLst>
                                        <p:tav tm="0">
                                          <p:val>
                                            <p:strVal val="#ppt_w*0.70"/>
                                          </p:val>
                                        </p:tav>
                                        <p:tav tm="100000">
                                          <p:val>
                                            <p:strVal val="#ppt_w"/>
                                          </p:val>
                                        </p:tav>
                                      </p:tavLst>
                                    </p:anim>
                                    <p:anim calcmode="lin" valueType="num">
                                      <p:cBhvr>
                                        <p:cTn id="72" dur="1000" fill="hold"/>
                                        <p:tgtEl>
                                          <p:spTgt spid="34"/>
                                        </p:tgtEl>
                                        <p:attrNameLst>
                                          <p:attrName>ppt_h</p:attrName>
                                        </p:attrNameLst>
                                      </p:cBhvr>
                                      <p:tavLst>
                                        <p:tav tm="0">
                                          <p:val>
                                            <p:strVal val="#ppt_h"/>
                                          </p:val>
                                        </p:tav>
                                        <p:tav tm="100000">
                                          <p:val>
                                            <p:strVal val="#ppt_h"/>
                                          </p:val>
                                        </p:tav>
                                      </p:tavLst>
                                    </p:anim>
                                    <p:animEffect transition="in" filter="fade">
                                      <p:cBhvr>
                                        <p:cTn id="73" dur="1000"/>
                                        <p:tgtEl>
                                          <p:spTgt spid="34"/>
                                        </p:tgtEl>
                                      </p:cBhvr>
                                    </p:animEffect>
                                  </p:childTnLst>
                                </p:cTn>
                              </p:par>
                              <p:par>
                                <p:cTn id="74" presetID="55" presetClass="entr" presetSubtype="0" fill="hold" grpId="0" nodeType="withEffect">
                                  <p:stCondLst>
                                    <p:cond delay="26000"/>
                                  </p:stCondLst>
                                  <p:childTnLst>
                                    <p:set>
                                      <p:cBhvr>
                                        <p:cTn id="75" dur="1" fill="hold">
                                          <p:stCondLst>
                                            <p:cond delay="0"/>
                                          </p:stCondLst>
                                        </p:cTn>
                                        <p:tgtEl>
                                          <p:spTgt spid="42"/>
                                        </p:tgtEl>
                                        <p:attrNameLst>
                                          <p:attrName>style.visibility</p:attrName>
                                        </p:attrNameLst>
                                      </p:cBhvr>
                                      <p:to>
                                        <p:strVal val="visible"/>
                                      </p:to>
                                    </p:set>
                                    <p:anim calcmode="lin" valueType="num">
                                      <p:cBhvr>
                                        <p:cTn id="76" dur="1000" fill="hold"/>
                                        <p:tgtEl>
                                          <p:spTgt spid="42"/>
                                        </p:tgtEl>
                                        <p:attrNameLst>
                                          <p:attrName>ppt_w</p:attrName>
                                        </p:attrNameLst>
                                      </p:cBhvr>
                                      <p:tavLst>
                                        <p:tav tm="0">
                                          <p:val>
                                            <p:strVal val="#ppt_w*0.70"/>
                                          </p:val>
                                        </p:tav>
                                        <p:tav tm="100000">
                                          <p:val>
                                            <p:strVal val="#ppt_w"/>
                                          </p:val>
                                        </p:tav>
                                      </p:tavLst>
                                    </p:anim>
                                    <p:anim calcmode="lin" valueType="num">
                                      <p:cBhvr>
                                        <p:cTn id="77" dur="1000" fill="hold"/>
                                        <p:tgtEl>
                                          <p:spTgt spid="42"/>
                                        </p:tgtEl>
                                        <p:attrNameLst>
                                          <p:attrName>ppt_h</p:attrName>
                                        </p:attrNameLst>
                                      </p:cBhvr>
                                      <p:tavLst>
                                        <p:tav tm="0">
                                          <p:val>
                                            <p:strVal val="#ppt_h"/>
                                          </p:val>
                                        </p:tav>
                                        <p:tav tm="100000">
                                          <p:val>
                                            <p:strVal val="#ppt_h"/>
                                          </p:val>
                                        </p:tav>
                                      </p:tavLst>
                                    </p:anim>
                                    <p:animEffect transition="in" filter="fade">
                                      <p:cBhvr>
                                        <p:cTn id="78" dur="1000"/>
                                        <p:tgtEl>
                                          <p:spTgt spid="42"/>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barn(inVertical)">
                                      <p:cBhvr>
                                        <p:cTn id="8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2" fill="hold" display="0">
                  <p:stCondLst>
                    <p:cond delay="indefinite"/>
                  </p:stCondLst>
                  <p:endCondLst>
                    <p:cond evt="onStopAudio" delay="0">
                      <p:tgtEl>
                        <p:sldTgt/>
                      </p:tgtEl>
                    </p:cond>
                  </p:endCondLst>
                </p:cTn>
                <p:tgtEl>
                  <p:spTgt spid="2"/>
                </p:tgtEl>
              </p:cMediaNode>
            </p:audio>
          </p:childTnLst>
        </p:cTn>
      </p:par>
    </p:tnLst>
    <p:bldLst>
      <p:bldP spid="9" grpId="0" animBg="1"/>
      <p:bldP spid="10" grpId="0" animBg="1"/>
      <p:bldP spid="18" grpId="0"/>
      <p:bldP spid="22" grpId="0" animBg="1"/>
      <p:bldP spid="23" grpId="0" animBg="1"/>
      <p:bldP spid="26" grpId="0"/>
      <p:bldP spid="30" grpId="0" animBg="1"/>
      <p:bldP spid="31" grpId="0" animBg="1"/>
      <p:bldP spid="34" grpId="0"/>
      <p:bldP spid="38" grpId="0" animBg="1"/>
      <p:bldP spid="39" grpId="0" animBg="1"/>
      <p:bldP spid="42"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rcRect l="38147" r="14347"/>
          <a:stretch>
            <a:fillRect/>
          </a:stretch>
        </p:blipFill>
        <p:spPr>
          <a:xfrm>
            <a:off x="7286626" y="0"/>
            <a:ext cx="4905375" cy="6858000"/>
          </a:xfrm>
          <a:custGeom>
            <a:avLst/>
            <a:gdLst>
              <a:gd name="connsiteX0" fmla="*/ 0 w 4905375"/>
              <a:gd name="connsiteY0" fmla="*/ 0 h 6858000"/>
              <a:gd name="connsiteX1" fmla="*/ 4905375 w 4905375"/>
              <a:gd name="connsiteY1" fmla="*/ 0 h 6858000"/>
              <a:gd name="connsiteX2" fmla="*/ 4905375 w 4905375"/>
              <a:gd name="connsiteY2" fmla="*/ 6858000 h 6858000"/>
              <a:gd name="connsiteX3" fmla="*/ 0 w 49053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05375" h="6858000">
                <a:moveTo>
                  <a:pt x="0" y="0"/>
                </a:moveTo>
                <a:lnTo>
                  <a:pt x="4905375" y="0"/>
                </a:lnTo>
                <a:lnTo>
                  <a:pt x="4905375" y="6858000"/>
                </a:lnTo>
                <a:lnTo>
                  <a:pt x="0" y="6858000"/>
                </a:lnTo>
                <a:close/>
              </a:path>
            </a:pathLst>
          </a:custGeom>
        </p:spPr>
      </p:pic>
      <p:sp>
        <p:nvSpPr>
          <p:cNvPr id="3" name="矩形 2"/>
          <p:cNvSpPr/>
          <p:nvPr/>
        </p:nvSpPr>
        <p:spPr>
          <a:xfrm>
            <a:off x="878680" y="321977"/>
            <a:ext cx="5479258" cy="523220"/>
          </a:xfrm>
          <a:prstGeom prst="rect">
            <a:avLst/>
          </a:prstGeom>
        </p:spPr>
        <p:txBody>
          <a:bodyPr wrap="square">
            <a:spAutoFit/>
          </a:bodyPr>
          <a:lstStyle/>
          <a:p>
            <a:r>
              <a:rPr lang="en-US" altLang="zh-CN" sz="2800" dirty="0" smtClean="0">
                <a:solidFill>
                  <a:schemeClr val="bg1"/>
                </a:solidFill>
              </a:rPr>
              <a:t>Prospects and challenges</a:t>
            </a:r>
            <a:endParaRPr lang="en-US" altLang="zh-CN" sz="2800" dirty="0">
              <a:solidFill>
                <a:schemeClr val="bg1"/>
              </a:solidFill>
            </a:endParaRPr>
          </a:p>
        </p:txBody>
      </p:sp>
      <p:sp>
        <p:nvSpPr>
          <p:cNvPr id="4" name="矩形 3"/>
          <p:cNvSpPr/>
          <p:nvPr/>
        </p:nvSpPr>
        <p:spPr>
          <a:xfrm>
            <a:off x="0" y="2036"/>
            <a:ext cx="754743" cy="117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p:cNvSpPr/>
          <p:nvPr/>
        </p:nvSpPr>
        <p:spPr>
          <a:xfrm>
            <a:off x="7286626" y="0"/>
            <a:ext cx="4905375" cy="6858000"/>
          </a:xfrm>
          <a:prstGeom prst="rect">
            <a:avLst/>
          </a:pr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椭圆 16"/>
          <p:cNvSpPr/>
          <p:nvPr/>
        </p:nvSpPr>
        <p:spPr>
          <a:xfrm>
            <a:off x="9453563" y="3028950"/>
            <a:ext cx="285750" cy="2857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10" name="图表 9"/>
          <p:cNvGraphicFramePr/>
          <p:nvPr>
            <p:extLst>
              <p:ext uri="{D42A27DB-BD31-4B8C-83A1-F6EECF244321}">
                <p14:modId xmlns:p14="http://schemas.microsoft.com/office/powerpoint/2010/main" val="2825286602"/>
              </p:ext>
            </p:extLst>
          </p:nvPr>
        </p:nvGraphicFramePr>
        <p:xfrm>
          <a:off x="6867923" y="1579182"/>
          <a:ext cx="5457030" cy="3638020"/>
        </p:xfrm>
        <a:graphic>
          <a:graphicData uri="http://schemas.openxmlformats.org/drawingml/2006/chart">
            <c:chart xmlns:c="http://schemas.openxmlformats.org/drawingml/2006/chart" xmlns:r="http://schemas.openxmlformats.org/officeDocument/2006/relationships" r:id="rId5"/>
          </a:graphicData>
        </a:graphic>
      </p:graphicFrame>
      <p:sp>
        <p:nvSpPr>
          <p:cNvPr id="26" name="矩形 25"/>
          <p:cNvSpPr/>
          <p:nvPr/>
        </p:nvSpPr>
        <p:spPr>
          <a:xfrm>
            <a:off x="1038222" y="4048079"/>
            <a:ext cx="5319716" cy="1815882"/>
          </a:xfrm>
          <a:prstGeom prst="rect">
            <a:avLst/>
          </a:prstGeom>
        </p:spPr>
        <p:txBody>
          <a:bodyPr wrap="square">
            <a:spAutoFit/>
          </a:bodyPr>
          <a:lstStyle/>
          <a:p>
            <a:r>
              <a:rPr lang="en-US" altLang="zh-CN" sz="1600" dirty="0" err="1">
                <a:solidFill>
                  <a:schemeClr val="bg1"/>
                </a:solidFill>
              </a:rPr>
              <a:t>iPSCs</a:t>
            </a:r>
            <a:r>
              <a:rPr lang="en-US" altLang="zh-CN" sz="1600" dirty="0">
                <a:solidFill>
                  <a:schemeClr val="bg1"/>
                </a:solidFill>
              </a:rPr>
              <a:t> have given us the ability to look at disease in a very meaningful way, in large part because we can study the disease on an individual level, in the context of the patient's unique genetic makeup. This personalized look at disease is incredibly powerful and will certainly inform the development of new and exciting treatments in the future.</a:t>
            </a:r>
            <a:endParaRPr lang="zh-CN" altLang="en-US" sz="1600" dirty="0">
              <a:solidFill>
                <a:schemeClr val="bg1"/>
              </a:solidFill>
            </a:endParaRPr>
          </a:p>
        </p:txBody>
      </p:sp>
      <p:sp>
        <p:nvSpPr>
          <p:cNvPr id="28" name="Freeform 105"/>
          <p:cNvSpPr>
            <a:spLocks noEditPoints="1"/>
          </p:cNvSpPr>
          <p:nvPr/>
        </p:nvSpPr>
        <p:spPr bwMode="auto">
          <a:xfrm>
            <a:off x="684013" y="3774096"/>
            <a:ext cx="476250" cy="476250"/>
          </a:xfrm>
          <a:custGeom>
            <a:avLst/>
            <a:gdLst>
              <a:gd name="T0" fmla="*/ 30 w 127"/>
              <a:gd name="T1" fmla="*/ 115 h 127"/>
              <a:gd name="T2" fmla="*/ 18 w 127"/>
              <a:gd name="T3" fmla="*/ 115 h 127"/>
              <a:gd name="T4" fmla="*/ 12 w 127"/>
              <a:gd name="T5" fmla="*/ 110 h 127"/>
              <a:gd name="T6" fmla="*/ 12 w 127"/>
              <a:gd name="T7" fmla="*/ 98 h 127"/>
              <a:gd name="T8" fmla="*/ 51 w 127"/>
              <a:gd name="T9" fmla="*/ 60 h 127"/>
              <a:gd name="T10" fmla="*/ 35 w 127"/>
              <a:gd name="T11" fmla="*/ 64 h 127"/>
              <a:gd name="T12" fmla="*/ 7 w 127"/>
              <a:gd name="T13" fmla="*/ 93 h 127"/>
              <a:gd name="T14" fmla="*/ 7 w 127"/>
              <a:gd name="T15" fmla="*/ 115 h 127"/>
              <a:gd name="T16" fmla="*/ 12 w 127"/>
              <a:gd name="T17" fmla="*/ 121 h 127"/>
              <a:gd name="T18" fmla="*/ 35 w 127"/>
              <a:gd name="T19" fmla="*/ 121 h 127"/>
              <a:gd name="T20" fmla="*/ 64 w 127"/>
              <a:gd name="T21" fmla="*/ 93 h 127"/>
              <a:gd name="T22" fmla="*/ 68 w 127"/>
              <a:gd name="T23" fmla="*/ 77 h 127"/>
              <a:gd name="T24" fmla="*/ 30 w 127"/>
              <a:gd name="T25" fmla="*/ 115 h 127"/>
              <a:gd name="T26" fmla="*/ 121 w 127"/>
              <a:gd name="T27" fmla="*/ 12 h 127"/>
              <a:gd name="T28" fmla="*/ 115 w 127"/>
              <a:gd name="T29" fmla="*/ 7 h 127"/>
              <a:gd name="T30" fmla="*/ 93 w 127"/>
              <a:gd name="T31" fmla="*/ 7 h 127"/>
              <a:gd name="T32" fmla="*/ 64 w 127"/>
              <a:gd name="T33" fmla="*/ 35 h 127"/>
              <a:gd name="T34" fmla="*/ 60 w 127"/>
              <a:gd name="T35" fmla="*/ 51 h 127"/>
              <a:gd name="T36" fmla="*/ 98 w 127"/>
              <a:gd name="T37" fmla="*/ 12 h 127"/>
              <a:gd name="T38" fmla="*/ 110 w 127"/>
              <a:gd name="T39" fmla="*/ 12 h 127"/>
              <a:gd name="T40" fmla="*/ 115 w 127"/>
              <a:gd name="T41" fmla="*/ 18 h 127"/>
              <a:gd name="T42" fmla="*/ 115 w 127"/>
              <a:gd name="T43" fmla="*/ 30 h 127"/>
              <a:gd name="T44" fmla="*/ 77 w 127"/>
              <a:gd name="T45" fmla="*/ 68 h 127"/>
              <a:gd name="T46" fmla="*/ 93 w 127"/>
              <a:gd name="T47" fmla="*/ 64 h 127"/>
              <a:gd name="T48" fmla="*/ 121 w 127"/>
              <a:gd name="T49" fmla="*/ 35 h 127"/>
              <a:gd name="T50" fmla="*/ 121 w 127"/>
              <a:gd name="T51" fmla="*/ 12 h 127"/>
              <a:gd name="T52" fmla="*/ 77 w 127"/>
              <a:gd name="T53" fmla="*/ 51 h 127"/>
              <a:gd name="T54" fmla="*/ 71 w 127"/>
              <a:gd name="T55" fmla="*/ 51 h 127"/>
              <a:gd name="T56" fmla="*/ 51 w 127"/>
              <a:gd name="T57" fmla="*/ 71 h 127"/>
              <a:gd name="T58" fmla="*/ 51 w 127"/>
              <a:gd name="T59" fmla="*/ 77 h 127"/>
              <a:gd name="T60" fmla="*/ 57 w 127"/>
              <a:gd name="T61" fmla="*/ 77 h 127"/>
              <a:gd name="T62" fmla="*/ 77 w 127"/>
              <a:gd name="T63" fmla="*/ 57 h 127"/>
              <a:gd name="T64" fmla="*/ 77 w 127"/>
              <a:gd name="T65" fmla="*/ 5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矩形 32"/>
          <p:cNvSpPr/>
          <p:nvPr/>
        </p:nvSpPr>
        <p:spPr>
          <a:xfrm>
            <a:off x="1038222" y="2159499"/>
            <a:ext cx="5319716" cy="1077218"/>
          </a:xfrm>
          <a:prstGeom prst="rect">
            <a:avLst/>
          </a:prstGeom>
        </p:spPr>
        <p:txBody>
          <a:bodyPr wrap="square">
            <a:spAutoFit/>
          </a:bodyPr>
          <a:lstStyle/>
          <a:p>
            <a:r>
              <a:rPr lang="en-US" altLang="zh-CN" sz="1600" dirty="0">
                <a:solidFill>
                  <a:schemeClr val="bg1"/>
                </a:solidFill>
              </a:rPr>
              <a:t>Although many stem cell researchers dream of </a:t>
            </a:r>
            <a:r>
              <a:rPr lang="en-US" altLang="zh-CN" sz="1600" dirty="0" err="1">
                <a:solidFill>
                  <a:schemeClr val="bg1"/>
                </a:solidFill>
              </a:rPr>
              <a:t>iPSCs</a:t>
            </a:r>
            <a:r>
              <a:rPr lang="en-US" altLang="zh-CN" sz="1600" dirty="0">
                <a:solidFill>
                  <a:schemeClr val="bg1"/>
                </a:solidFill>
              </a:rPr>
              <a:t> being used to treat disease directly, the clinical utility of </a:t>
            </a:r>
            <a:r>
              <a:rPr lang="en-US" altLang="zh-CN" sz="1600" dirty="0" err="1">
                <a:solidFill>
                  <a:schemeClr val="bg1"/>
                </a:solidFill>
              </a:rPr>
              <a:t>iPSCs</a:t>
            </a:r>
            <a:r>
              <a:rPr lang="en-US" altLang="zh-CN" sz="1600" dirty="0">
                <a:solidFill>
                  <a:schemeClr val="bg1"/>
                </a:solidFill>
              </a:rPr>
              <a:t>, for the moment, is not as exciting as their role in research and their usefulness in modeling disease.</a:t>
            </a:r>
            <a:endParaRPr lang="zh-CN" altLang="zh-CN" sz="1600" dirty="0">
              <a:solidFill>
                <a:schemeClr val="bg1"/>
              </a:solidFill>
            </a:endParaRPr>
          </a:p>
        </p:txBody>
      </p:sp>
      <p:sp>
        <p:nvSpPr>
          <p:cNvPr id="34" name="Freeform 105"/>
          <p:cNvSpPr>
            <a:spLocks noEditPoints="1"/>
          </p:cNvSpPr>
          <p:nvPr/>
        </p:nvSpPr>
        <p:spPr bwMode="auto">
          <a:xfrm>
            <a:off x="684013" y="1921374"/>
            <a:ext cx="476250" cy="476250"/>
          </a:xfrm>
          <a:custGeom>
            <a:avLst/>
            <a:gdLst>
              <a:gd name="T0" fmla="*/ 30 w 127"/>
              <a:gd name="T1" fmla="*/ 115 h 127"/>
              <a:gd name="T2" fmla="*/ 18 w 127"/>
              <a:gd name="T3" fmla="*/ 115 h 127"/>
              <a:gd name="T4" fmla="*/ 12 w 127"/>
              <a:gd name="T5" fmla="*/ 110 h 127"/>
              <a:gd name="T6" fmla="*/ 12 w 127"/>
              <a:gd name="T7" fmla="*/ 98 h 127"/>
              <a:gd name="T8" fmla="*/ 51 w 127"/>
              <a:gd name="T9" fmla="*/ 60 h 127"/>
              <a:gd name="T10" fmla="*/ 35 w 127"/>
              <a:gd name="T11" fmla="*/ 64 h 127"/>
              <a:gd name="T12" fmla="*/ 7 w 127"/>
              <a:gd name="T13" fmla="*/ 93 h 127"/>
              <a:gd name="T14" fmla="*/ 7 w 127"/>
              <a:gd name="T15" fmla="*/ 115 h 127"/>
              <a:gd name="T16" fmla="*/ 12 w 127"/>
              <a:gd name="T17" fmla="*/ 121 h 127"/>
              <a:gd name="T18" fmla="*/ 35 w 127"/>
              <a:gd name="T19" fmla="*/ 121 h 127"/>
              <a:gd name="T20" fmla="*/ 64 w 127"/>
              <a:gd name="T21" fmla="*/ 93 h 127"/>
              <a:gd name="T22" fmla="*/ 68 w 127"/>
              <a:gd name="T23" fmla="*/ 77 h 127"/>
              <a:gd name="T24" fmla="*/ 30 w 127"/>
              <a:gd name="T25" fmla="*/ 115 h 127"/>
              <a:gd name="T26" fmla="*/ 121 w 127"/>
              <a:gd name="T27" fmla="*/ 12 h 127"/>
              <a:gd name="T28" fmla="*/ 115 w 127"/>
              <a:gd name="T29" fmla="*/ 7 h 127"/>
              <a:gd name="T30" fmla="*/ 93 w 127"/>
              <a:gd name="T31" fmla="*/ 7 h 127"/>
              <a:gd name="T32" fmla="*/ 64 w 127"/>
              <a:gd name="T33" fmla="*/ 35 h 127"/>
              <a:gd name="T34" fmla="*/ 60 w 127"/>
              <a:gd name="T35" fmla="*/ 51 h 127"/>
              <a:gd name="T36" fmla="*/ 98 w 127"/>
              <a:gd name="T37" fmla="*/ 12 h 127"/>
              <a:gd name="T38" fmla="*/ 110 w 127"/>
              <a:gd name="T39" fmla="*/ 12 h 127"/>
              <a:gd name="T40" fmla="*/ 115 w 127"/>
              <a:gd name="T41" fmla="*/ 18 h 127"/>
              <a:gd name="T42" fmla="*/ 115 w 127"/>
              <a:gd name="T43" fmla="*/ 30 h 127"/>
              <a:gd name="T44" fmla="*/ 77 w 127"/>
              <a:gd name="T45" fmla="*/ 68 h 127"/>
              <a:gd name="T46" fmla="*/ 93 w 127"/>
              <a:gd name="T47" fmla="*/ 64 h 127"/>
              <a:gd name="T48" fmla="*/ 121 w 127"/>
              <a:gd name="T49" fmla="*/ 35 h 127"/>
              <a:gd name="T50" fmla="*/ 121 w 127"/>
              <a:gd name="T51" fmla="*/ 12 h 127"/>
              <a:gd name="T52" fmla="*/ 77 w 127"/>
              <a:gd name="T53" fmla="*/ 51 h 127"/>
              <a:gd name="T54" fmla="*/ 71 w 127"/>
              <a:gd name="T55" fmla="*/ 51 h 127"/>
              <a:gd name="T56" fmla="*/ 51 w 127"/>
              <a:gd name="T57" fmla="*/ 71 h 127"/>
              <a:gd name="T58" fmla="*/ 51 w 127"/>
              <a:gd name="T59" fmla="*/ 77 h 127"/>
              <a:gd name="T60" fmla="*/ 57 w 127"/>
              <a:gd name="T61" fmla="*/ 77 h 127"/>
              <a:gd name="T62" fmla="*/ 77 w 127"/>
              <a:gd name="T63" fmla="*/ 57 h 127"/>
              <a:gd name="T64" fmla="*/ 77 w 127"/>
              <a:gd name="T65" fmla="*/ 5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2" name="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30332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31" fill="hold"/>
                                        <p:tgtEl>
                                          <p:spTgt spid="2"/>
                                        </p:tgtEl>
                                      </p:cBhvr>
                                    </p:cmd>
                                  </p:childTnLst>
                                </p:cTn>
                              </p:par>
                              <p:par>
                                <p:cTn id="7" presetID="42" presetClass="entr" presetSubtype="0" fill="hold" grpId="0" nodeType="withEffect">
                                  <p:stCondLst>
                                    <p:cond delay="7000"/>
                                  </p:stCondLst>
                                  <p:childTnLst>
                                    <p:set>
                                      <p:cBhvr>
                                        <p:cTn id="8" dur="1" fill="hold">
                                          <p:stCondLst>
                                            <p:cond delay="0"/>
                                          </p:stCondLst>
                                        </p:cTn>
                                        <p:tgtEl>
                                          <p:spTgt spid="28"/>
                                        </p:tgtEl>
                                        <p:attrNameLst>
                                          <p:attrName>style.visibility</p:attrName>
                                        </p:attrNameLst>
                                      </p:cBhvr>
                                      <p:to>
                                        <p:strVal val="visible"/>
                                      </p:to>
                                    </p:set>
                                    <p:animEffect transition="in" filter="fade">
                                      <p:cBhvr>
                                        <p:cTn id="9" dur="1000"/>
                                        <p:tgtEl>
                                          <p:spTgt spid="28"/>
                                        </p:tgtEl>
                                      </p:cBhvr>
                                    </p:animEffect>
                                    <p:anim calcmode="lin" valueType="num">
                                      <p:cBhvr>
                                        <p:cTn id="10" dur="1000" fill="hold"/>
                                        <p:tgtEl>
                                          <p:spTgt spid="28"/>
                                        </p:tgtEl>
                                        <p:attrNameLst>
                                          <p:attrName>ppt_x</p:attrName>
                                        </p:attrNameLst>
                                      </p:cBhvr>
                                      <p:tavLst>
                                        <p:tav tm="0">
                                          <p:val>
                                            <p:strVal val="#ppt_x"/>
                                          </p:val>
                                        </p:tav>
                                        <p:tav tm="100000">
                                          <p:val>
                                            <p:strVal val="#ppt_x"/>
                                          </p:val>
                                        </p:tav>
                                      </p:tavLst>
                                    </p:anim>
                                    <p:anim calcmode="lin" valueType="num">
                                      <p:cBhvr>
                                        <p:cTn id="11" dur="1000" fill="hold"/>
                                        <p:tgtEl>
                                          <p:spTgt spid="28"/>
                                        </p:tgtEl>
                                        <p:attrNameLst>
                                          <p:attrName>ppt_y</p:attrName>
                                        </p:attrNameLst>
                                      </p:cBhvr>
                                      <p:tavLst>
                                        <p:tav tm="0">
                                          <p:val>
                                            <p:strVal val="#ppt_y+.1"/>
                                          </p:val>
                                        </p:tav>
                                        <p:tav tm="100000">
                                          <p:val>
                                            <p:strVal val="#ppt_y"/>
                                          </p:val>
                                        </p:tav>
                                      </p:tavLst>
                                    </p:anim>
                                  </p:childTnLst>
                                </p:cTn>
                              </p:par>
                              <p:par>
                                <p:cTn id="12" presetID="21" presetClass="entr" presetSubtype="1"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heel(1)">
                                      <p:cBhvr>
                                        <p:cTn id="14" dur="2000"/>
                                        <p:tgtEl>
                                          <p:spTgt spid="17"/>
                                        </p:tgtEl>
                                      </p:cBhvr>
                                    </p:animEffect>
                                  </p:childTnLst>
                                </p:cTn>
                              </p:par>
                              <p:par>
                                <p:cTn id="15" presetID="42" presetClass="entr" presetSubtype="0" fill="hold" grpId="0" nodeType="withEffect">
                                  <p:stCondLst>
                                    <p:cond delay="30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16" presetClass="entr" presetSubtype="2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1000"/>
                                        <p:tgtEl>
                                          <p:spTgt spid="3"/>
                                        </p:tgtEl>
                                      </p:cBhvr>
                                    </p:animEffect>
                                  </p:childTnLst>
                                </p:cTn>
                              </p:par>
                              <p:par>
                                <p:cTn id="23" presetID="42" presetClass="entr" presetSubtype="0" fill="hold" grpId="0" nodeType="withEffect">
                                  <p:stCondLst>
                                    <p:cond delay="100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2000"/>
                                        <p:tgtEl>
                                          <p:spTgt spid="33"/>
                                        </p:tgtEl>
                                      </p:cBhvr>
                                    </p:animEffect>
                                    <p:anim calcmode="lin" valueType="num">
                                      <p:cBhvr>
                                        <p:cTn id="26" dur="2000" fill="hold"/>
                                        <p:tgtEl>
                                          <p:spTgt spid="33"/>
                                        </p:tgtEl>
                                        <p:attrNameLst>
                                          <p:attrName>ppt_x</p:attrName>
                                        </p:attrNameLst>
                                      </p:cBhvr>
                                      <p:tavLst>
                                        <p:tav tm="0">
                                          <p:val>
                                            <p:strVal val="#ppt_x"/>
                                          </p:val>
                                        </p:tav>
                                        <p:tav tm="100000">
                                          <p:val>
                                            <p:strVal val="#ppt_x"/>
                                          </p:val>
                                        </p:tav>
                                      </p:tavLst>
                                    </p:anim>
                                    <p:anim calcmode="lin" valueType="num">
                                      <p:cBhvr>
                                        <p:cTn id="27" dur="2000" fill="hold"/>
                                        <p:tgtEl>
                                          <p:spTgt spid="3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2000"/>
                                        <p:tgtEl>
                                          <p:spTgt spid="26"/>
                                        </p:tgtEl>
                                      </p:cBhvr>
                                    </p:animEffect>
                                    <p:anim calcmode="lin" valueType="num">
                                      <p:cBhvr>
                                        <p:cTn id="31" dur="2000" fill="hold"/>
                                        <p:tgtEl>
                                          <p:spTgt spid="26"/>
                                        </p:tgtEl>
                                        <p:attrNameLst>
                                          <p:attrName>ppt_x</p:attrName>
                                        </p:attrNameLst>
                                      </p:cBhvr>
                                      <p:tavLst>
                                        <p:tav tm="0">
                                          <p:val>
                                            <p:strVal val="#ppt_x"/>
                                          </p:val>
                                        </p:tav>
                                        <p:tav tm="100000">
                                          <p:val>
                                            <p:strVal val="#ppt_x"/>
                                          </p:val>
                                        </p:tav>
                                      </p:tavLst>
                                    </p:anim>
                                    <p:anim calcmode="lin" valueType="num">
                                      <p:cBhvr>
                                        <p:cTn id="32" dur="2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3" fill="hold" display="0">
                  <p:stCondLst>
                    <p:cond delay="indefinite"/>
                  </p:stCondLst>
                  <p:endCondLst>
                    <p:cond evt="onStopAudio" delay="0">
                      <p:tgtEl>
                        <p:sldTgt/>
                      </p:tgtEl>
                    </p:cond>
                  </p:endCondLst>
                </p:cTn>
                <p:tgtEl>
                  <p:spTgt spid="2"/>
                </p:tgtEl>
              </p:cMediaNode>
            </p:audio>
          </p:childTnLst>
        </p:cTn>
      </p:par>
    </p:tnLst>
    <p:bldLst>
      <p:bldP spid="3" grpId="0"/>
      <p:bldP spid="17" grpId="0" animBg="1"/>
      <p:bldP spid="26" grpId="0"/>
      <p:bldP spid="28" grpId="0" animBg="1"/>
      <p:bldP spid="33" grpId="0"/>
      <p:bldP spid="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矩形 1"/>
          <p:cNvSpPr/>
          <p:nvPr/>
        </p:nvSpPr>
        <p:spPr>
          <a:xfrm>
            <a:off x="0" y="342900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6" name="组合 15"/>
          <p:cNvGrpSpPr/>
          <p:nvPr/>
        </p:nvGrpSpPr>
        <p:grpSpPr>
          <a:xfrm>
            <a:off x="3663982" y="2983380"/>
            <a:ext cx="5451443" cy="902493"/>
            <a:chOff x="3663982" y="2983380"/>
            <a:chExt cx="5451443" cy="902493"/>
          </a:xfrm>
        </p:grpSpPr>
        <p:sp>
          <p:nvSpPr>
            <p:cNvPr id="6" name="文本框 5"/>
            <p:cNvSpPr txBox="1"/>
            <p:nvPr/>
          </p:nvSpPr>
          <p:spPr>
            <a:xfrm>
              <a:off x="3663982" y="2983380"/>
              <a:ext cx="4809530" cy="445621"/>
            </a:xfrm>
            <a:custGeom>
              <a:avLst/>
              <a:gdLst/>
              <a:ahLst/>
              <a:cxnLst/>
              <a:rect l="l" t="t" r="r" b="b"/>
              <a:pathLst>
                <a:path w="4809530" h="445621">
                  <a:moveTo>
                    <a:pt x="3914775" y="14883"/>
                  </a:moveTo>
                  <a:lnTo>
                    <a:pt x="4071342" y="14883"/>
                  </a:lnTo>
                  <a:lnTo>
                    <a:pt x="3705225" y="368499"/>
                  </a:lnTo>
                  <a:lnTo>
                    <a:pt x="3762005" y="445621"/>
                  </a:lnTo>
                  <a:lnTo>
                    <a:pt x="3483444" y="445621"/>
                  </a:lnTo>
                  <a:close/>
                  <a:moveTo>
                    <a:pt x="3365896" y="14883"/>
                  </a:moveTo>
                  <a:lnTo>
                    <a:pt x="3481388" y="14883"/>
                  </a:lnTo>
                  <a:lnTo>
                    <a:pt x="3481388" y="445621"/>
                  </a:lnTo>
                  <a:lnTo>
                    <a:pt x="3365896" y="445621"/>
                  </a:lnTo>
                  <a:close/>
                  <a:moveTo>
                    <a:pt x="3070026" y="14883"/>
                  </a:moveTo>
                  <a:lnTo>
                    <a:pt x="3180754" y="14883"/>
                  </a:lnTo>
                  <a:lnTo>
                    <a:pt x="3180754" y="445621"/>
                  </a:lnTo>
                  <a:lnTo>
                    <a:pt x="3070026" y="445621"/>
                  </a:lnTo>
                  <a:close/>
                  <a:moveTo>
                    <a:pt x="2493168" y="14883"/>
                  </a:moveTo>
                  <a:lnTo>
                    <a:pt x="2611636" y="14883"/>
                  </a:lnTo>
                  <a:lnTo>
                    <a:pt x="2899792" y="445621"/>
                  </a:lnTo>
                  <a:lnTo>
                    <a:pt x="2766860" y="445621"/>
                  </a:lnTo>
                  <a:lnTo>
                    <a:pt x="2603896" y="201811"/>
                  </a:lnTo>
                  <a:lnTo>
                    <a:pt x="2603896" y="445621"/>
                  </a:lnTo>
                  <a:lnTo>
                    <a:pt x="2493168" y="445621"/>
                  </a:lnTo>
                  <a:close/>
                  <a:moveTo>
                    <a:pt x="1924050" y="14883"/>
                  </a:moveTo>
                  <a:lnTo>
                    <a:pt x="2048470" y="14883"/>
                  </a:lnTo>
                  <a:lnTo>
                    <a:pt x="2224762" y="445621"/>
                  </a:lnTo>
                  <a:lnTo>
                    <a:pt x="2105067" y="445621"/>
                  </a:lnTo>
                  <a:lnTo>
                    <a:pt x="2045494" y="287536"/>
                  </a:lnTo>
                  <a:cubicBezTo>
                    <a:pt x="2017713" y="214114"/>
                    <a:pt x="1997075" y="153789"/>
                    <a:pt x="1983581" y="106561"/>
                  </a:cubicBezTo>
                  <a:cubicBezTo>
                    <a:pt x="1972468" y="162521"/>
                    <a:pt x="1956792" y="218083"/>
                    <a:pt x="1936551" y="273249"/>
                  </a:cubicBezTo>
                  <a:lnTo>
                    <a:pt x="1872012" y="445621"/>
                  </a:lnTo>
                  <a:lnTo>
                    <a:pt x="1758630" y="445621"/>
                  </a:lnTo>
                  <a:close/>
                  <a:moveTo>
                    <a:pt x="812006" y="14883"/>
                  </a:moveTo>
                  <a:lnTo>
                    <a:pt x="927497" y="14883"/>
                  </a:lnTo>
                  <a:lnTo>
                    <a:pt x="927497" y="373261"/>
                  </a:lnTo>
                  <a:lnTo>
                    <a:pt x="1381125" y="373261"/>
                  </a:lnTo>
                  <a:lnTo>
                    <a:pt x="1381125" y="14883"/>
                  </a:lnTo>
                  <a:lnTo>
                    <a:pt x="1496615" y="14883"/>
                  </a:lnTo>
                  <a:lnTo>
                    <a:pt x="1496615" y="445621"/>
                  </a:lnTo>
                  <a:lnTo>
                    <a:pt x="812006" y="445621"/>
                  </a:lnTo>
                  <a:close/>
                  <a:moveTo>
                    <a:pt x="0" y="14883"/>
                  </a:moveTo>
                  <a:lnTo>
                    <a:pt x="691753" y="14883"/>
                  </a:lnTo>
                  <a:lnTo>
                    <a:pt x="691753" y="117872"/>
                  </a:lnTo>
                  <a:lnTo>
                    <a:pt x="403027" y="117872"/>
                  </a:lnTo>
                  <a:lnTo>
                    <a:pt x="403027" y="445621"/>
                  </a:lnTo>
                  <a:lnTo>
                    <a:pt x="287536" y="445621"/>
                  </a:lnTo>
                  <a:lnTo>
                    <a:pt x="287536" y="117872"/>
                  </a:lnTo>
                  <a:lnTo>
                    <a:pt x="0" y="117872"/>
                  </a:lnTo>
                  <a:close/>
                  <a:moveTo>
                    <a:pt x="4481513" y="0"/>
                  </a:moveTo>
                  <a:cubicBezTo>
                    <a:pt x="4546203" y="0"/>
                    <a:pt x="4603254" y="10418"/>
                    <a:pt x="4652665" y="31254"/>
                  </a:cubicBezTo>
                  <a:cubicBezTo>
                    <a:pt x="4702076" y="52090"/>
                    <a:pt x="4740076" y="82749"/>
                    <a:pt x="4766667" y="123230"/>
                  </a:cubicBezTo>
                  <a:cubicBezTo>
                    <a:pt x="4793257" y="163711"/>
                    <a:pt x="4807544" y="209550"/>
                    <a:pt x="4809530" y="260747"/>
                  </a:cubicBezTo>
                  <a:lnTo>
                    <a:pt x="4698802" y="269081"/>
                  </a:lnTo>
                  <a:cubicBezTo>
                    <a:pt x="4692848" y="213916"/>
                    <a:pt x="4672707" y="172244"/>
                    <a:pt x="4638377" y="144066"/>
                  </a:cubicBezTo>
                  <a:cubicBezTo>
                    <a:pt x="4604047" y="115888"/>
                    <a:pt x="4553346" y="101799"/>
                    <a:pt x="4486275" y="101799"/>
                  </a:cubicBezTo>
                  <a:cubicBezTo>
                    <a:pt x="4416425" y="101799"/>
                    <a:pt x="4365525" y="114598"/>
                    <a:pt x="4333578" y="140196"/>
                  </a:cubicBezTo>
                  <a:cubicBezTo>
                    <a:pt x="4301629" y="165795"/>
                    <a:pt x="4285654" y="196652"/>
                    <a:pt x="4285654" y="232767"/>
                  </a:cubicBezTo>
                  <a:cubicBezTo>
                    <a:pt x="4285654" y="264120"/>
                    <a:pt x="4296965" y="289917"/>
                    <a:pt x="4319587" y="310158"/>
                  </a:cubicBezTo>
                  <a:cubicBezTo>
                    <a:pt x="4341812" y="330399"/>
                    <a:pt x="4399855" y="351135"/>
                    <a:pt x="4493716" y="372368"/>
                  </a:cubicBezTo>
                  <a:cubicBezTo>
                    <a:pt x="4587577" y="393601"/>
                    <a:pt x="4651971" y="412155"/>
                    <a:pt x="4686895" y="428030"/>
                  </a:cubicBezTo>
                  <a:lnTo>
                    <a:pt x="4716159" y="445621"/>
                  </a:lnTo>
                  <a:lnTo>
                    <a:pt x="4336288" y="445621"/>
                  </a:lnTo>
                  <a:lnTo>
                    <a:pt x="4298156" y="430411"/>
                  </a:lnTo>
                  <a:cubicBezTo>
                    <a:pt x="4256484" y="408583"/>
                    <a:pt x="4225429" y="381496"/>
                    <a:pt x="4204990" y="349151"/>
                  </a:cubicBezTo>
                  <a:cubicBezTo>
                    <a:pt x="4184550" y="316806"/>
                    <a:pt x="4174331" y="280591"/>
                    <a:pt x="4174331" y="240506"/>
                  </a:cubicBezTo>
                  <a:cubicBezTo>
                    <a:pt x="4174331" y="196453"/>
                    <a:pt x="4186833" y="155278"/>
                    <a:pt x="4211836" y="116979"/>
                  </a:cubicBezTo>
                  <a:cubicBezTo>
                    <a:pt x="4236839" y="78681"/>
                    <a:pt x="4273351" y="49610"/>
                    <a:pt x="4321373" y="29766"/>
                  </a:cubicBezTo>
                  <a:cubicBezTo>
                    <a:pt x="4369395" y="9922"/>
                    <a:pt x="4422775" y="0"/>
                    <a:pt x="4481513"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9600" dirty="0">
                <a:solidFill>
                  <a:schemeClr val="bg1"/>
                </a:solidFill>
              </a:endParaRPr>
            </a:p>
          </p:txBody>
        </p:sp>
        <p:sp>
          <p:nvSpPr>
            <p:cNvPr id="8" name="文本框 7"/>
            <p:cNvSpPr txBox="1"/>
            <p:nvPr/>
          </p:nvSpPr>
          <p:spPr>
            <a:xfrm>
              <a:off x="3951519" y="3429000"/>
              <a:ext cx="4548187" cy="456873"/>
            </a:xfrm>
            <a:custGeom>
              <a:avLst/>
              <a:gdLst/>
              <a:ahLst/>
              <a:cxnLst/>
              <a:rect l="l" t="t" r="r" b="b"/>
              <a:pathLst>
                <a:path w="4548187" h="456873">
                  <a:moveTo>
                    <a:pt x="4048752" y="0"/>
                  </a:moveTo>
                  <a:lnTo>
                    <a:pt x="4428623" y="0"/>
                  </a:lnTo>
                  <a:lnTo>
                    <a:pt x="4465588" y="22220"/>
                  </a:lnTo>
                  <a:cubicBezTo>
                    <a:pt x="4484340" y="37054"/>
                    <a:pt x="4499768" y="53449"/>
                    <a:pt x="4511873" y="71408"/>
                  </a:cubicBezTo>
                  <a:cubicBezTo>
                    <a:pt x="4536082" y="107325"/>
                    <a:pt x="4548187" y="148700"/>
                    <a:pt x="4548187" y="195531"/>
                  </a:cubicBezTo>
                  <a:cubicBezTo>
                    <a:pt x="4548187" y="241965"/>
                    <a:pt x="4534892" y="285721"/>
                    <a:pt x="4508301" y="326797"/>
                  </a:cubicBezTo>
                  <a:cubicBezTo>
                    <a:pt x="4481710" y="367874"/>
                    <a:pt x="4443511" y="399822"/>
                    <a:pt x="4393704" y="422643"/>
                  </a:cubicBezTo>
                  <a:cubicBezTo>
                    <a:pt x="4343896" y="445463"/>
                    <a:pt x="4287837" y="456873"/>
                    <a:pt x="4225528" y="456873"/>
                  </a:cubicBezTo>
                  <a:cubicBezTo>
                    <a:pt x="4146550" y="456873"/>
                    <a:pt x="4080371" y="445364"/>
                    <a:pt x="4026991" y="422345"/>
                  </a:cubicBezTo>
                  <a:cubicBezTo>
                    <a:pt x="3973611" y="399326"/>
                    <a:pt x="3931741" y="364699"/>
                    <a:pt x="3901380" y="318463"/>
                  </a:cubicBezTo>
                  <a:cubicBezTo>
                    <a:pt x="3871019" y="272227"/>
                    <a:pt x="3855045" y="219939"/>
                    <a:pt x="3853457" y="161598"/>
                  </a:cubicBezTo>
                  <a:lnTo>
                    <a:pt x="3962400" y="152073"/>
                  </a:lnTo>
                  <a:cubicBezTo>
                    <a:pt x="3967559" y="195729"/>
                    <a:pt x="3979565" y="231547"/>
                    <a:pt x="3998416" y="259527"/>
                  </a:cubicBezTo>
                  <a:cubicBezTo>
                    <a:pt x="4017268" y="287507"/>
                    <a:pt x="4046537" y="310128"/>
                    <a:pt x="4086225" y="327393"/>
                  </a:cubicBezTo>
                  <a:cubicBezTo>
                    <a:pt x="4125912" y="344657"/>
                    <a:pt x="4170560" y="353289"/>
                    <a:pt x="4220170" y="353289"/>
                  </a:cubicBezTo>
                  <a:cubicBezTo>
                    <a:pt x="4264223" y="353289"/>
                    <a:pt x="4303117" y="346740"/>
                    <a:pt x="4336851" y="333643"/>
                  </a:cubicBezTo>
                  <a:cubicBezTo>
                    <a:pt x="4370585" y="320546"/>
                    <a:pt x="4395688" y="302588"/>
                    <a:pt x="4412159" y="279768"/>
                  </a:cubicBezTo>
                  <a:cubicBezTo>
                    <a:pt x="4428628" y="256947"/>
                    <a:pt x="4436864" y="232043"/>
                    <a:pt x="4436864" y="205056"/>
                  </a:cubicBezTo>
                  <a:cubicBezTo>
                    <a:pt x="4436864" y="177671"/>
                    <a:pt x="4428926" y="153760"/>
                    <a:pt x="4413051" y="133321"/>
                  </a:cubicBezTo>
                  <a:cubicBezTo>
                    <a:pt x="4397176" y="112882"/>
                    <a:pt x="4370983" y="95717"/>
                    <a:pt x="4334470" y="81826"/>
                  </a:cubicBezTo>
                  <a:cubicBezTo>
                    <a:pt x="4311054" y="72698"/>
                    <a:pt x="4259262" y="58510"/>
                    <a:pt x="4179093" y="39261"/>
                  </a:cubicBezTo>
                  <a:cubicBezTo>
                    <a:pt x="4139009" y="29637"/>
                    <a:pt x="4104927" y="20286"/>
                    <a:pt x="4076848" y="11207"/>
                  </a:cubicBezTo>
                  <a:close/>
                  <a:moveTo>
                    <a:pt x="3078360" y="0"/>
                  </a:moveTo>
                  <a:lnTo>
                    <a:pt x="3193851" y="0"/>
                  </a:lnTo>
                  <a:lnTo>
                    <a:pt x="3193851" y="2054"/>
                  </a:lnTo>
                  <a:lnTo>
                    <a:pt x="3195908" y="0"/>
                  </a:lnTo>
                  <a:lnTo>
                    <a:pt x="3474469" y="0"/>
                  </a:lnTo>
                  <a:lnTo>
                    <a:pt x="3799879" y="441990"/>
                  </a:lnTo>
                  <a:lnTo>
                    <a:pt x="3647479" y="441990"/>
                  </a:lnTo>
                  <a:lnTo>
                    <a:pt x="3336726" y="268"/>
                  </a:lnTo>
                  <a:lnTo>
                    <a:pt x="3193851" y="139571"/>
                  </a:lnTo>
                  <a:lnTo>
                    <a:pt x="3193851" y="441990"/>
                  </a:lnTo>
                  <a:lnTo>
                    <a:pt x="3078360" y="441990"/>
                  </a:lnTo>
                  <a:close/>
                  <a:moveTo>
                    <a:pt x="2479324" y="0"/>
                  </a:moveTo>
                  <a:lnTo>
                    <a:pt x="2612256" y="0"/>
                  </a:lnTo>
                  <a:lnTo>
                    <a:pt x="2782490" y="254467"/>
                  </a:lnTo>
                  <a:lnTo>
                    <a:pt x="2782490" y="0"/>
                  </a:lnTo>
                  <a:lnTo>
                    <a:pt x="2893218" y="0"/>
                  </a:lnTo>
                  <a:lnTo>
                    <a:pt x="2893218" y="441990"/>
                  </a:lnTo>
                  <a:lnTo>
                    <a:pt x="2774751" y="441990"/>
                  </a:lnTo>
                  <a:close/>
                  <a:moveTo>
                    <a:pt x="2205632" y="0"/>
                  </a:moveTo>
                  <a:lnTo>
                    <a:pt x="2316360" y="0"/>
                  </a:lnTo>
                  <a:lnTo>
                    <a:pt x="2316360" y="441990"/>
                  </a:lnTo>
                  <a:lnTo>
                    <a:pt x="2205632" y="441990"/>
                  </a:lnTo>
                  <a:close/>
                  <a:moveTo>
                    <a:pt x="1471094" y="0"/>
                  </a:moveTo>
                  <a:lnTo>
                    <a:pt x="1584476" y="0"/>
                  </a:lnTo>
                  <a:lnTo>
                    <a:pt x="1553170" y="83612"/>
                  </a:lnTo>
                  <a:lnTo>
                    <a:pt x="1849040" y="83612"/>
                  </a:lnTo>
                  <a:lnTo>
                    <a:pt x="1817531" y="0"/>
                  </a:lnTo>
                  <a:lnTo>
                    <a:pt x="1937226" y="0"/>
                  </a:lnTo>
                  <a:lnTo>
                    <a:pt x="2118122" y="441990"/>
                  </a:lnTo>
                  <a:lnTo>
                    <a:pt x="1986557" y="441990"/>
                  </a:lnTo>
                  <a:lnTo>
                    <a:pt x="1884759" y="177671"/>
                  </a:lnTo>
                  <a:lnTo>
                    <a:pt x="1519833" y="177671"/>
                  </a:lnTo>
                  <a:lnTo>
                    <a:pt x="1423987" y="441990"/>
                  </a:lnTo>
                  <a:lnTo>
                    <a:pt x="1301353" y="441990"/>
                  </a:lnTo>
                  <a:close/>
                  <a:moveTo>
                    <a:pt x="524470" y="0"/>
                  </a:moveTo>
                  <a:lnTo>
                    <a:pt x="1209079" y="0"/>
                  </a:lnTo>
                  <a:lnTo>
                    <a:pt x="1209079" y="441990"/>
                  </a:lnTo>
                  <a:lnTo>
                    <a:pt x="1093589" y="441990"/>
                  </a:lnTo>
                  <a:lnTo>
                    <a:pt x="1093589" y="30629"/>
                  </a:lnTo>
                  <a:lnTo>
                    <a:pt x="639961" y="30629"/>
                  </a:lnTo>
                  <a:lnTo>
                    <a:pt x="639961" y="441990"/>
                  </a:lnTo>
                  <a:lnTo>
                    <a:pt x="524470" y="441990"/>
                  </a:lnTo>
                  <a:close/>
                  <a:moveTo>
                    <a:pt x="0" y="0"/>
                  </a:moveTo>
                  <a:lnTo>
                    <a:pt x="115491" y="0"/>
                  </a:lnTo>
                  <a:lnTo>
                    <a:pt x="115491" y="441990"/>
                  </a:lnTo>
                  <a:lnTo>
                    <a:pt x="0" y="441990"/>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9600" dirty="0"/>
            </a:p>
          </p:txBody>
        </p:sp>
        <p:sp>
          <p:nvSpPr>
            <p:cNvPr id="10" name="矩形 9"/>
            <p:cNvSpPr/>
            <p:nvPr/>
          </p:nvSpPr>
          <p:spPr>
            <a:xfrm>
              <a:off x="8901113" y="2983380"/>
              <a:ext cx="214312" cy="4429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8901113" y="3426292"/>
              <a:ext cx="214312"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8901113" y="3745229"/>
              <a:ext cx="214312" cy="1406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p:cNvSpPr/>
          <p:nvPr/>
        </p:nvSpPr>
        <p:spPr>
          <a:xfrm>
            <a:off x="4516112" y="4361066"/>
            <a:ext cx="3159776" cy="369332"/>
          </a:xfrm>
          <a:prstGeom prst="rect">
            <a:avLst/>
          </a:prstGeom>
        </p:spPr>
        <p:txBody>
          <a:bodyPr wrap="none">
            <a:spAutoFit/>
          </a:bodyPr>
          <a:lstStyle/>
          <a:p>
            <a:pPr>
              <a:defRPr/>
            </a:pPr>
            <a:r>
              <a:rPr lang="en-US" altLang="zh-CN" b="1" dirty="0">
                <a:solidFill>
                  <a:schemeClr val="bg1"/>
                </a:solidFill>
                <a:ea typeface="微软雅黑" panose="020B0503020204020204" pitchFamily="34" charset="-122"/>
              </a:rPr>
              <a:t>www.creative-bioarray.com</a:t>
            </a:r>
            <a:endParaRPr lang="zh-CN" altLang="zh-CN" b="1" dirty="0">
              <a:solidFill>
                <a:schemeClr val="bg1"/>
              </a:solidFill>
              <a:ea typeface="微软雅黑" panose="020B0503020204020204" pitchFamily="34" charset="-122"/>
            </a:endParaRPr>
          </a:p>
        </p:txBody>
      </p:sp>
      <p:pic>
        <p:nvPicPr>
          <p:cNvPr id="4" name="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380389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1" fill="hold"/>
                                        <p:tgtEl>
                                          <p:spTgt spid="4"/>
                                        </p:tgtEl>
                                      </p:cBhvr>
                                    </p:cmd>
                                  </p:childTnLst>
                                </p:cTn>
                              </p:par>
                              <p:par>
                                <p:cTn id="7" presetID="30"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800" decel="100000"/>
                                        <p:tgtEl>
                                          <p:spTgt spid="16"/>
                                        </p:tgtEl>
                                      </p:cBhvr>
                                    </p:animEffect>
                                    <p:anim calcmode="lin" valueType="num">
                                      <p:cBhvr>
                                        <p:cTn id="10" dur="800" decel="100000" fill="hold"/>
                                        <p:tgtEl>
                                          <p:spTgt spid="16"/>
                                        </p:tgtEl>
                                        <p:attrNameLst>
                                          <p:attrName>style.rotation</p:attrName>
                                        </p:attrNameLst>
                                      </p:cBhvr>
                                      <p:tavLst>
                                        <p:tav tm="0">
                                          <p:val>
                                            <p:fltVal val="-90"/>
                                          </p:val>
                                        </p:tav>
                                        <p:tav tm="100000">
                                          <p:val>
                                            <p:fltVal val="0"/>
                                          </p:val>
                                        </p:tav>
                                      </p:tavLst>
                                    </p:anim>
                                    <p:anim calcmode="lin" valueType="num">
                                      <p:cBhvr>
                                        <p:cTn id="11" dur="800" decel="100000" fill="hold"/>
                                        <p:tgtEl>
                                          <p:spTgt spid="16"/>
                                        </p:tgtEl>
                                        <p:attrNameLst>
                                          <p:attrName>ppt_x</p:attrName>
                                        </p:attrNameLst>
                                      </p:cBhvr>
                                      <p:tavLst>
                                        <p:tav tm="0">
                                          <p:val>
                                            <p:strVal val="#ppt_x+0.4"/>
                                          </p:val>
                                        </p:tav>
                                        <p:tav tm="100000">
                                          <p:val>
                                            <p:strVal val="#ppt_x-0.05"/>
                                          </p:val>
                                        </p:tav>
                                      </p:tavLst>
                                    </p:anim>
                                    <p:anim calcmode="lin" valueType="num">
                                      <p:cBhvr>
                                        <p:cTn id="12" dur="800" decel="100000" fill="hold"/>
                                        <p:tgtEl>
                                          <p:spTgt spid="16"/>
                                        </p:tgtEl>
                                        <p:attrNameLst>
                                          <p:attrName>ppt_y</p:attrName>
                                        </p:attrNameLst>
                                      </p:cBhvr>
                                      <p:tavLst>
                                        <p:tav tm="0">
                                          <p:val>
                                            <p:strVal val="#ppt_y-0.4"/>
                                          </p:val>
                                        </p:tav>
                                        <p:tav tm="100000">
                                          <p:val>
                                            <p:strVal val="#ppt_y+0.1"/>
                                          </p:val>
                                        </p:tav>
                                      </p:tavLst>
                                    </p:anim>
                                    <p:anim calcmode="lin" valueType="num">
                                      <p:cBhvr>
                                        <p:cTn id="13"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4"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5" presetID="34" presetClass="emph" presetSubtype="0" fill="hold" grpId="0" nodeType="withEffect">
                                  <p:stCondLst>
                                    <p:cond delay="1000"/>
                                  </p:stCondLst>
                                  <p:iterate type="lt">
                                    <p:tmPct val="10000"/>
                                  </p:iterate>
                                  <p:childTnLst>
                                    <p:animMotion origin="layout" path="M 0.0 0.0 L 0.0 -0.07213" pathEditMode="relative" ptsTypes="">
                                      <p:cBhvr>
                                        <p:cTn id="16" dur="500" accel="50000" decel="50000" autoRev="1" fill="hold">
                                          <p:stCondLst>
                                            <p:cond delay="0"/>
                                          </p:stCondLst>
                                        </p:cTn>
                                        <p:tgtEl>
                                          <p:spTgt spid="3"/>
                                        </p:tgtEl>
                                        <p:attrNameLst>
                                          <p:attrName>ppt_x</p:attrName>
                                          <p:attrName>ppt_y</p:attrName>
                                        </p:attrNameLst>
                                      </p:cBhvr>
                                    </p:animMotion>
                                    <p:animRot by="1500000">
                                      <p:cBhvr>
                                        <p:cTn id="17" dur="250" fill="hold">
                                          <p:stCondLst>
                                            <p:cond delay="0"/>
                                          </p:stCondLst>
                                        </p:cTn>
                                        <p:tgtEl>
                                          <p:spTgt spid="3"/>
                                        </p:tgtEl>
                                        <p:attrNameLst>
                                          <p:attrName>r</p:attrName>
                                        </p:attrNameLst>
                                      </p:cBhvr>
                                    </p:animRot>
                                    <p:animRot by="-1500000">
                                      <p:cBhvr>
                                        <p:cTn id="18" dur="250" fill="hold">
                                          <p:stCondLst>
                                            <p:cond delay="250"/>
                                          </p:stCondLst>
                                        </p:cTn>
                                        <p:tgtEl>
                                          <p:spTgt spid="3"/>
                                        </p:tgtEl>
                                        <p:attrNameLst>
                                          <p:attrName>r</p:attrName>
                                        </p:attrNameLst>
                                      </p:cBhvr>
                                    </p:animRot>
                                    <p:animRot by="-1500000">
                                      <p:cBhvr>
                                        <p:cTn id="19" dur="250" fill="hold">
                                          <p:stCondLst>
                                            <p:cond delay="500"/>
                                          </p:stCondLst>
                                        </p:cTn>
                                        <p:tgtEl>
                                          <p:spTgt spid="3"/>
                                        </p:tgtEl>
                                        <p:attrNameLst>
                                          <p:attrName>r</p:attrName>
                                        </p:attrNameLst>
                                      </p:cBhvr>
                                    </p:animRot>
                                    <p:animRot by="1500000">
                                      <p:cBhvr>
                                        <p:cTn id="20" dur="250" fill="hold">
                                          <p:stCondLst>
                                            <p:cond delay="75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4"/>
                </p:tgtEl>
              </p:cMediaNode>
            </p:audio>
          </p:childTnLst>
        </p:cTn>
      </p:par>
    </p:tnLst>
    <p:bldLst>
      <p:bldP spid="3" grpId="0"/>
    </p:bldLst>
  </p:timing>
</p:sld>
</file>

<file path=ppt/theme/theme1.xml><?xml version="1.0" encoding="utf-8"?>
<a:theme xmlns:a="http://schemas.openxmlformats.org/drawingml/2006/main" name="Office 主题">
  <a:themeElements>
    <a:clrScheme name="自定义 32">
      <a:dk1>
        <a:srgbClr val="000000"/>
      </a:dk1>
      <a:lt1>
        <a:srgbClr val="FFFFFF"/>
      </a:lt1>
      <a:dk2>
        <a:srgbClr val="7F7F7F"/>
      </a:dk2>
      <a:lt2>
        <a:srgbClr val="E7E6E6"/>
      </a:lt2>
      <a:accent1>
        <a:srgbClr val="00BA89"/>
      </a:accent1>
      <a:accent2>
        <a:srgbClr val="0F2B37"/>
      </a:accent2>
      <a:accent3>
        <a:srgbClr val="FFB441"/>
      </a:accent3>
      <a:accent4>
        <a:srgbClr val="AFABAB"/>
      </a:accent4>
      <a:accent5>
        <a:srgbClr val="DBD9D9"/>
      </a:accent5>
      <a:accent6>
        <a:srgbClr val="46A7E2"/>
      </a:accent6>
      <a:hlink>
        <a:srgbClr val="46A7E2"/>
      </a:hlink>
      <a:folHlink>
        <a:srgbClr val="46A7E2"/>
      </a:folHlink>
    </a:clrScheme>
    <a:fontScheme name="Helvetica">
      <a:majorFont>
        <a:latin typeface="Helvetica"/>
        <a:ea typeface="方正大黑简体"/>
        <a:cs typeface=""/>
      </a:majorFont>
      <a:minorFont>
        <a:latin typeface="Helvetica"/>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944</TotalTime>
  <Words>1004</Words>
  <Application>Microsoft Office PowerPoint</Application>
  <PresentationFormat>宽屏</PresentationFormat>
  <Paragraphs>186</Paragraphs>
  <Slides>17</Slides>
  <Notes>0</Notes>
  <HiddenSlides>0</HiddenSlides>
  <MMClips>20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17</vt:i4>
      </vt:variant>
    </vt:vector>
  </HeadingPairs>
  <TitlesOfParts>
    <vt:vector size="25" baseType="lpstr">
      <vt:lpstr>方正大黑简体</vt:lpstr>
      <vt:lpstr>宋体</vt:lpstr>
      <vt:lpstr>微软雅黑</vt:lpstr>
      <vt:lpstr>Arial</vt:lpstr>
      <vt:lpstr>Calibri</vt:lpstr>
      <vt:lpstr>Helvetica</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just</dc:creator>
  <cp:lastModifiedBy>Abace</cp:lastModifiedBy>
  <cp:revision>65</cp:revision>
  <dcterms:created xsi:type="dcterms:W3CDTF">2015-05-12T05:39:49Z</dcterms:created>
  <dcterms:modified xsi:type="dcterms:W3CDTF">2018-12-05T11:23:43Z</dcterms:modified>
</cp:coreProperties>
</file>